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9" r:id="rId1"/>
    <p:sldMasterId id="2147483740" r:id="rId2"/>
    <p:sldMasterId id="2147483741" r:id="rId3"/>
    <p:sldMasterId id="2147483742" r:id="rId4"/>
  </p:sldMasterIdLst>
  <p:notesMasterIdLst>
    <p:notesMasterId r:id="rId5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x="9144000" cy="5143500" type="screen16x9"/>
  <p:notesSz cx="6934200" cy="92202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72" d="100"/>
          <a:sy n="172" d="100"/>
        </p:scale>
        <p:origin x="-624"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298450" y="2997200"/>
            <a:ext cx="6337300" cy="5842000"/>
          </a:xfrm>
          <a:prstGeom prst="rect">
            <a:avLst/>
          </a:prstGeom>
          <a:noFill/>
          <a:ln>
            <a:noFill/>
          </a:ln>
        </p:spPr>
        <p:txBody>
          <a:bodyPr wrap="square" lIns="91425" tIns="91425" rIns="91425" bIns="91425" anchor="t" anchorCtr="0"/>
          <a:lstStyle>
            <a:lvl1pPr marL="0" marR="0" lvl="0" indent="0" algn="l" rtl="0">
              <a:spcBef>
                <a:spcPts val="1200"/>
              </a:spcBef>
              <a:buClr>
                <a:schemeClr val="dk1"/>
              </a:buClr>
              <a:buFont typeface="Arial"/>
              <a:buChar char="●"/>
              <a:defRPr sz="1100" b="0" i="0" u="none" strike="noStrike" cap="none">
                <a:solidFill>
                  <a:schemeClr val="dk1"/>
                </a:solidFill>
                <a:latin typeface="Verdana"/>
                <a:ea typeface="Verdana"/>
                <a:cs typeface="Verdana"/>
                <a:sym typeface="Verdana"/>
              </a:defRPr>
            </a:lvl1pPr>
            <a:lvl2pPr marL="400050" marR="0" lvl="1" indent="-114300" algn="l" rtl="0">
              <a:spcBef>
                <a:spcPts val="600"/>
              </a:spcBef>
              <a:buClr>
                <a:schemeClr val="dk1"/>
              </a:buClr>
              <a:buSzPct val="100000"/>
              <a:buFont typeface="Noto Sans Symbols"/>
              <a:buChar char="•"/>
              <a:defRPr sz="1100" b="0" i="0" u="none" strike="noStrike" cap="none">
                <a:solidFill>
                  <a:schemeClr val="dk1"/>
                </a:solidFill>
                <a:latin typeface="Verdana"/>
                <a:ea typeface="Verdana"/>
                <a:cs typeface="Verdana"/>
                <a:sym typeface="Verdana"/>
              </a:defRPr>
            </a:lvl2pPr>
            <a:lvl3pPr marL="576263" marR="0" lvl="2" indent="-112712" algn="l" rtl="0">
              <a:spcBef>
                <a:spcPts val="600"/>
              </a:spcBef>
              <a:buClr>
                <a:schemeClr val="dk1"/>
              </a:buClr>
              <a:buSzPct val="100000"/>
              <a:buFont typeface="Verdana"/>
              <a:buChar char="–"/>
              <a:defRPr sz="1100" b="0" i="0" u="none" strike="noStrike" cap="none">
                <a:solidFill>
                  <a:schemeClr val="dk1"/>
                </a:solidFill>
                <a:latin typeface="Verdana"/>
                <a:ea typeface="Verdana"/>
                <a:cs typeface="Verdana"/>
                <a:sym typeface="Verdana"/>
              </a:defRPr>
            </a:lvl3pPr>
            <a:lvl4pPr marL="801688" marR="0" lvl="3" indent="-109537" algn="l" rtl="0">
              <a:spcBef>
                <a:spcPts val="600"/>
              </a:spcBef>
              <a:buClr>
                <a:schemeClr val="dk1"/>
              </a:buClr>
              <a:buSzPct val="100000"/>
              <a:buFont typeface="Verdana"/>
              <a:buChar char="▪"/>
              <a:defRPr sz="1100" b="0" i="0" u="none" strike="noStrike" cap="none">
                <a:solidFill>
                  <a:schemeClr val="dk1"/>
                </a:solidFill>
                <a:latin typeface="Verdana"/>
                <a:ea typeface="Verdana"/>
                <a:cs typeface="Verdana"/>
                <a:sym typeface="Verdana"/>
              </a:defRPr>
            </a:lvl4pPr>
            <a:lvl5pPr marL="1027113" marR="0" lvl="4" indent="-157162" algn="l" rtl="0">
              <a:spcBef>
                <a:spcPts val="600"/>
              </a:spcBef>
              <a:buClr>
                <a:schemeClr val="dk1"/>
              </a:buClr>
              <a:buSzPct val="100000"/>
              <a:buFont typeface="Verdana"/>
              <a:buChar char="—"/>
              <a:defRPr sz="1100" b="0" i="0" u="none" strike="noStrike" cap="none">
                <a:solidFill>
                  <a:schemeClr val="dk1"/>
                </a:solidFill>
                <a:latin typeface="Verdana"/>
                <a:ea typeface="Verdana"/>
                <a:cs typeface="Verdana"/>
                <a:sym typeface="Verdana"/>
              </a:defRPr>
            </a:lvl5pPr>
            <a:lvl6pPr marL="2286000" marR="0" lvl="5" indent="0" algn="l" rtl="0">
              <a:spcBef>
                <a:spcPts val="0"/>
              </a:spcBef>
              <a:buChar char="■"/>
              <a:defRPr sz="1200" b="0" i="0" u="none" strike="noStrike" cap="none">
                <a:solidFill>
                  <a:schemeClr val="dk1"/>
                </a:solidFill>
                <a:latin typeface="Arial"/>
                <a:ea typeface="Arial"/>
                <a:cs typeface="Arial"/>
                <a:sym typeface="Arial"/>
              </a:defRPr>
            </a:lvl6pPr>
            <a:lvl7pPr marL="2743200" marR="0" lvl="6" indent="0" algn="l" rtl="0">
              <a:spcBef>
                <a:spcPts val="0"/>
              </a:spcBef>
              <a:buChar char="●"/>
              <a:defRPr sz="1200" b="0" i="0" u="none" strike="noStrike" cap="none">
                <a:solidFill>
                  <a:schemeClr val="dk1"/>
                </a:solidFill>
                <a:latin typeface="Arial"/>
                <a:ea typeface="Arial"/>
                <a:cs typeface="Arial"/>
                <a:sym typeface="Arial"/>
              </a:defRPr>
            </a:lvl7pPr>
            <a:lvl8pPr marL="3200400" marR="0" lvl="7" indent="0" algn="l" rtl="0">
              <a:spcBef>
                <a:spcPts val="0"/>
              </a:spcBef>
              <a:buChar char="○"/>
              <a:defRPr sz="1200" b="0" i="0" u="none" strike="noStrike" cap="none">
                <a:solidFill>
                  <a:schemeClr val="dk1"/>
                </a:solidFill>
                <a:latin typeface="Arial"/>
                <a:ea typeface="Arial"/>
                <a:cs typeface="Arial"/>
                <a:sym typeface="Arial"/>
              </a:defRPr>
            </a:lvl8pPr>
            <a:lvl9pPr marL="3657600" marR="0" lvl="8" indent="0" algn="l" rtl="0">
              <a:spcBef>
                <a:spcPts val="0"/>
              </a:spcBef>
              <a:buChar char="■"/>
              <a:defRPr sz="1200" b="0" i="0" u="none" strike="noStrike" cap="none">
                <a:solidFill>
                  <a:schemeClr val="dk1"/>
                </a:solidFill>
                <a:latin typeface="Arial"/>
                <a:ea typeface="Arial"/>
                <a:cs typeface="Arial"/>
                <a:sym typeface="Arial"/>
              </a:defRPr>
            </a:lvl9pPr>
          </a:lstStyle>
          <a:p>
            <a:endParaRPr/>
          </a:p>
        </p:txBody>
      </p:sp>
      <p:sp>
        <p:nvSpPr>
          <p:cNvPr id="5" name="Shape 5"/>
          <p:cNvSpPr txBox="1"/>
          <p:nvPr/>
        </p:nvSpPr>
        <p:spPr>
          <a:xfrm>
            <a:off x="3313853" y="8953500"/>
            <a:ext cx="360996" cy="215444"/>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Verdana"/>
              <a:buNone/>
            </a:pPr>
            <a:fld id="{00000000-1234-1234-1234-123412341234}" type="slidenum">
              <a:rPr lang="en-US" sz="800" b="0" i="0" u="none" strike="noStrike" cap="none">
                <a:solidFill>
                  <a:schemeClr val="dk1"/>
                </a:solidFill>
                <a:latin typeface="Verdana"/>
                <a:ea typeface="Verdana"/>
                <a:cs typeface="Verdana"/>
                <a:sym typeface="Verdana"/>
              </a:rPr>
              <a:t>‹#›</a:t>
            </a:fld>
            <a:endParaRPr lang="en-US" sz="800" b="0" i="0" u="none" strike="noStrike" cap="none">
              <a:solidFill>
                <a:schemeClr val="dk1"/>
              </a:solidFill>
              <a:latin typeface="Verdana"/>
              <a:ea typeface="Verdana"/>
              <a:cs typeface="Verdana"/>
              <a:sym typeface="Verdana"/>
            </a:endParaRPr>
          </a:p>
        </p:txBody>
      </p:sp>
      <p:sp>
        <p:nvSpPr>
          <p:cNvPr id="6" name="Shape 6"/>
          <p:cNvSpPr txBox="1"/>
          <p:nvPr/>
        </p:nvSpPr>
        <p:spPr>
          <a:xfrm>
            <a:off x="298450" y="174625"/>
            <a:ext cx="6337300" cy="369332"/>
          </a:xfrm>
          <a:prstGeom prst="rect">
            <a:avLst/>
          </a:prstGeom>
          <a:noFill/>
          <a:ln>
            <a:noFill/>
          </a:ln>
        </p:spPr>
        <p:txBody>
          <a:bodyPr wrap="square" lIns="0" tIns="0" rIns="0" bIns="0" anchor="t" anchorCtr="0">
            <a:noAutofit/>
          </a:bodyPr>
          <a:lstStyle/>
          <a:p>
            <a:pPr marL="0" marR="0" lvl="0" indent="0" algn="ctr" rtl="0">
              <a:spcBef>
                <a:spcPts val="0"/>
              </a:spcBef>
              <a:buSzPct val="25000"/>
              <a:buNone/>
            </a:pPr>
            <a:r>
              <a:rPr lang="en-US" sz="1400" b="0" i="0" u="none" strike="noStrike" cap="none">
                <a:solidFill>
                  <a:schemeClr val="dk1"/>
                </a:solidFill>
                <a:latin typeface="Verdana"/>
                <a:ea typeface="Verdana"/>
                <a:cs typeface="Verdana"/>
                <a:sym typeface="Verdana"/>
              </a:rPr>
              <a:t>TITLE</a:t>
            </a:r>
          </a:p>
          <a:p>
            <a:pPr marL="0" marR="0" lvl="0" indent="0" algn="ctr" rtl="0">
              <a:spcBef>
                <a:spcPts val="0"/>
              </a:spcBef>
              <a:buSzPct val="25000"/>
              <a:buNone/>
            </a:pPr>
            <a:r>
              <a:rPr lang="en-US" sz="1000" b="0" i="0" u="none" strike="noStrike" cap="none">
                <a:solidFill>
                  <a:schemeClr val="dk1"/>
                </a:solidFill>
                <a:latin typeface="Verdana"/>
                <a:ea typeface="Verdana"/>
                <a:cs typeface="Verdana"/>
                <a:sym typeface="Verdana"/>
              </a:rPr>
              <a:t>Month Year</a:t>
            </a:r>
          </a:p>
        </p:txBody>
      </p:sp>
    </p:spTree>
    <p:extLst>
      <p:ext uri="{BB962C8B-B14F-4D97-AF65-F5344CB8AC3E}">
        <p14:creationId xmlns:p14="http://schemas.microsoft.com/office/powerpoint/2010/main" val="267843668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2" name="Shape 422"/>
          <p:cNvSpPr txBox="1">
            <a:spLocks noGrp="1"/>
          </p:cNvSpPr>
          <p:nvPr>
            <p:ph type="body" idx="1"/>
          </p:nvPr>
        </p:nvSpPr>
        <p:spPr>
          <a:xfrm>
            <a:off x="693421" y="4379595"/>
            <a:ext cx="5547359" cy="4149090"/>
          </a:xfrm>
          <a:prstGeom prst="rect">
            <a:avLst/>
          </a:prstGeom>
          <a:noFill/>
          <a:ln>
            <a:noFill/>
          </a:ln>
        </p:spPr>
        <p:txBody>
          <a:bodyPr wrap="square" lIns="92275" tIns="46125" rIns="92275" bIns="46125" anchor="t" anchorCtr="0">
            <a:noAutofit/>
          </a:bodyPr>
          <a:lstStyle/>
          <a:p>
            <a:pPr marL="0" marR="0" lvl="0" indent="0" algn="l" rtl="0">
              <a:spcBef>
                <a:spcPts val="0"/>
              </a:spcBef>
              <a:buClr>
                <a:schemeClr val="dk1"/>
              </a:buClr>
              <a:buSzPct val="25000"/>
              <a:buFont typeface="Arial"/>
              <a:buNone/>
            </a:pPr>
            <a:r>
              <a:rPr lang="en-US" sz="1200" b="0" i="0" u="none" strike="noStrike" cap="none">
                <a:solidFill>
                  <a:schemeClr val="dk1"/>
                </a:solidFill>
                <a:latin typeface="Calibri"/>
                <a:ea typeface="Calibri"/>
                <a:cs typeface="Calibri"/>
                <a:sym typeface="Calibri"/>
              </a:rPr>
              <a:t>Resting slide on screen before you begin presenting.</a:t>
            </a:r>
          </a:p>
        </p:txBody>
      </p:sp>
      <p:sp>
        <p:nvSpPr>
          <p:cNvPr id="423" name="Shape 423"/>
          <p:cNvSpPr txBox="1">
            <a:spLocks noGrp="1"/>
          </p:cNvSpPr>
          <p:nvPr>
            <p:ph type="sldNum" idx="12"/>
          </p:nvPr>
        </p:nvSpPr>
        <p:spPr>
          <a:xfrm>
            <a:off x="3927775" y="8757590"/>
            <a:ext cx="3004819" cy="461010"/>
          </a:xfrm>
          <a:prstGeom prst="rect">
            <a:avLst/>
          </a:prstGeom>
          <a:noFill/>
          <a:ln>
            <a:noFill/>
          </a:ln>
        </p:spPr>
        <p:txBody>
          <a:bodyPr wrap="square" lIns="92275" tIns="46125" rIns="92275" bIns="46125"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Shape 691"/>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92" name="Shape 692"/>
          <p:cNvSpPr txBox="1">
            <a:spLocks noGrp="1"/>
          </p:cNvSpPr>
          <p:nvPr>
            <p:ph type="body" idx="1"/>
          </p:nvPr>
        </p:nvSpPr>
        <p:spPr>
          <a:xfrm>
            <a:off x="298450" y="2997200"/>
            <a:ext cx="6337300" cy="5842000"/>
          </a:xfrm>
          <a:prstGeom prst="rect">
            <a:avLst/>
          </a:prstGeom>
          <a:noFill/>
          <a:ln>
            <a:noFill/>
          </a:ln>
        </p:spPr>
        <p:txBody>
          <a:bodyPr wrap="square" lIns="0" tIns="0" rIns="0" bIns="0"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93" name="Shape 693"/>
          <p:cNvSpPr txBox="1">
            <a:spLocks noGrp="1"/>
          </p:cNvSpPr>
          <p:nvPr>
            <p:ph type="sldNum" idx="12"/>
          </p:nvPr>
        </p:nvSpPr>
        <p:spPr>
          <a:xfrm>
            <a:off x="3927775" y="8757590"/>
            <a:ext cx="3004820" cy="461010"/>
          </a:xfrm>
          <a:prstGeom prst="rect">
            <a:avLst/>
          </a:prstGeom>
          <a:noFill/>
          <a:ln>
            <a:noFill/>
          </a:ln>
        </p:spPr>
        <p:txBody>
          <a:bodyPr wrap="square" lIns="92300" tIns="46150" rIns="92300" bIns="46150" anchor="t" anchorCtr="0">
            <a:noAutofit/>
          </a:bodyPr>
          <a:lstStyle/>
          <a:p>
            <a:pPr marL="0" marR="0" lvl="0" indent="0" algn="l" rtl="0">
              <a:spcBef>
                <a:spcPts val="0"/>
              </a:spcBef>
              <a:buSzPct val="25000"/>
              <a:buNone/>
            </a:pPr>
            <a:fld id="{00000000-1234-1234-1234-123412341234}" type="slidenum">
              <a:rPr lang="en-US" sz="1800">
                <a:solidFill>
                  <a:schemeClr val="dk1"/>
                </a:solidFill>
                <a:latin typeface="Arial"/>
                <a:ea typeface="Arial"/>
                <a:cs typeface="Arial"/>
                <a:sym typeface="Arial"/>
              </a:rPr>
              <a:t>10</a:t>
            </a:fld>
            <a:endParaRPr lang="en-US" sz="18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Shape 700"/>
          <p:cNvSpPr txBox="1">
            <a:spLocks noGrp="1"/>
          </p:cNvSpPr>
          <p:nvPr>
            <p:ph type="body" idx="1"/>
          </p:nvPr>
        </p:nvSpPr>
        <p:spPr>
          <a:xfrm>
            <a:off x="693421" y="4379595"/>
            <a:ext cx="5547359" cy="4149090"/>
          </a:xfrm>
          <a:prstGeom prst="rect">
            <a:avLst/>
          </a:prstGeom>
          <a:noFill/>
          <a:ln>
            <a:noFill/>
          </a:ln>
        </p:spPr>
        <p:txBody>
          <a:bodyPr wrap="square" lIns="92275" tIns="92275" rIns="92275" bIns="9227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701" name="Shape 701"/>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txBox="1">
            <a:spLocks noGrp="1"/>
          </p:cNvSpPr>
          <p:nvPr>
            <p:ph type="body" idx="1"/>
          </p:nvPr>
        </p:nvSpPr>
        <p:spPr>
          <a:xfrm>
            <a:off x="298451" y="2997200"/>
            <a:ext cx="6337240" cy="5841880"/>
          </a:xfrm>
          <a:prstGeom prst="rect">
            <a:avLst/>
          </a:prstGeom>
          <a:noFill/>
          <a:ln>
            <a:noFill/>
          </a:ln>
        </p:spPr>
        <p:txBody>
          <a:bodyPr wrap="square" lIns="91325" tIns="91325" rIns="91325" bIns="91325" anchor="t" anchorCtr="0">
            <a:noAutofit/>
          </a:bodyPr>
          <a:lstStyle/>
          <a:p>
            <a:pPr marL="0" marR="0" lvl="0" indent="0" algn="l" rtl="0">
              <a:spcBef>
                <a:spcPts val="0"/>
              </a:spcBef>
              <a:buClr>
                <a:schemeClr val="dk1"/>
              </a:buClr>
              <a:buSzPct val="25000"/>
              <a:buFont typeface="Arial"/>
              <a:buNone/>
            </a:pPr>
            <a:r>
              <a:rPr lang="en-US" sz="1100" b="0" i="0" u="none" strike="noStrike" cap="none">
                <a:solidFill>
                  <a:schemeClr val="dk1"/>
                </a:solidFill>
                <a:latin typeface="Verdana"/>
                <a:ea typeface="Verdana"/>
                <a:cs typeface="Verdana"/>
                <a:sym typeface="Verdana"/>
              </a:rPr>
              <a:t>DevOps != infrastructure as code, or lots of scripting</a:t>
            </a:r>
          </a:p>
        </p:txBody>
      </p:sp>
      <p:sp>
        <p:nvSpPr>
          <p:cNvPr id="708" name="Shape 708"/>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46" name="Shape 746"/>
          <p:cNvSpPr txBox="1">
            <a:spLocks noGrp="1"/>
          </p:cNvSpPr>
          <p:nvPr>
            <p:ph type="body" idx="1"/>
          </p:nvPr>
        </p:nvSpPr>
        <p:spPr>
          <a:xfrm>
            <a:off x="693420" y="4379595"/>
            <a:ext cx="5547360" cy="4149090"/>
          </a:xfrm>
          <a:prstGeom prst="rect">
            <a:avLst/>
          </a:prstGeom>
          <a:noFill/>
          <a:ln>
            <a:noFill/>
          </a:ln>
        </p:spPr>
        <p:txBody>
          <a:bodyPr wrap="square" lIns="92275" tIns="92275" rIns="92275" bIns="9227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747" name="Shape 747"/>
          <p:cNvSpPr txBox="1">
            <a:spLocks noGrp="1"/>
          </p:cNvSpPr>
          <p:nvPr>
            <p:ph type="sldNum" idx="12"/>
          </p:nvPr>
        </p:nvSpPr>
        <p:spPr>
          <a:xfrm>
            <a:off x="3927774" y="8757590"/>
            <a:ext cx="3004820" cy="461010"/>
          </a:xfrm>
          <a:prstGeom prst="rect">
            <a:avLst/>
          </a:prstGeom>
          <a:noFill/>
          <a:ln>
            <a:noFill/>
          </a:ln>
        </p:spPr>
        <p:txBody>
          <a:bodyPr wrap="square" lIns="92275" tIns="46125" rIns="92275" bIns="46125" anchor="b" anchorCtr="0">
            <a:noAutofit/>
          </a:bodyPr>
          <a:lstStyle/>
          <a:p>
            <a:pPr marL="0" marR="0" lvl="0" indent="0" algn="l" rtl="0">
              <a:spcBef>
                <a:spcPts val="0"/>
              </a:spcBef>
              <a:buSzPct val="25000"/>
              <a:buNone/>
            </a:pPr>
            <a:fld id="{00000000-1234-1234-1234-123412341234}" type="slidenum">
              <a:rPr lang="en-US" sz="1800">
                <a:solidFill>
                  <a:schemeClr val="dk1"/>
                </a:solidFill>
                <a:latin typeface="Arial"/>
                <a:ea typeface="Arial"/>
                <a:cs typeface="Arial"/>
                <a:sym typeface="Arial"/>
              </a:rPr>
              <a:t>13</a:t>
            </a:fld>
            <a:endParaRPr lang="en-US" sz="18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3" name="Shape 753"/>
          <p:cNvSpPr txBox="1">
            <a:spLocks noGrp="1"/>
          </p:cNvSpPr>
          <p:nvPr>
            <p:ph type="body" idx="1"/>
          </p:nvPr>
        </p:nvSpPr>
        <p:spPr>
          <a:xfrm>
            <a:off x="298450" y="2997200"/>
            <a:ext cx="6337200" cy="5841900"/>
          </a:xfrm>
          <a:prstGeom prst="rect">
            <a:avLst/>
          </a:prstGeom>
          <a:noFill/>
          <a:ln>
            <a:noFill/>
          </a:ln>
        </p:spPr>
        <p:txBody>
          <a:bodyPr wrap="square" lIns="91475" tIns="91475" rIns="91475" bIns="9147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Shape 813"/>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14" name="Shape 814"/>
          <p:cNvSpPr txBox="1">
            <a:spLocks noGrp="1"/>
          </p:cNvSpPr>
          <p:nvPr>
            <p:ph type="body" idx="1"/>
          </p:nvPr>
        </p:nvSpPr>
        <p:spPr>
          <a:xfrm>
            <a:off x="693419" y="4379595"/>
            <a:ext cx="5547300" cy="4149000"/>
          </a:xfrm>
          <a:prstGeom prst="rect">
            <a:avLst/>
          </a:prstGeom>
          <a:noFill/>
          <a:ln>
            <a:noFill/>
          </a:ln>
        </p:spPr>
        <p:txBody>
          <a:bodyPr wrap="square" lIns="92350" tIns="46175" rIns="92350" bIns="4617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Calibri"/>
              <a:ea typeface="Calibri"/>
              <a:cs typeface="Calibri"/>
              <a:sym typeface="Calibri"/>
            </a:endParaRPr>
          </a:p>
        </p:txBody>
      </p:sp>
      <p:sp>
        <p:nvSpPr>
          <p:cNvPr id="815" name="Shape 815"/>
          <p:cNvSpPr txBox="1">
            <a:spLocks noGrp="1"/>
          </p:cNvSpPr>
          <p:nvPr>
            <p:ph type="sldNum" idx="12"/>
          </p:nvPr>
        </p:nvSpPr>
        <p:spPr>
          <a:xfrm>
            <a:off x="3927775" y="8757590"/>
            <a:ext cx="3004800" cy="461100"/>
          </a:xfrm>
          <a:prstGeom prst="rect">
            <a:avLst/>
          </a:prstGeom>
          <a:noFill/>
          <a:ln>
            <a:noFill/>
          </a:ln>
        </p:spPr>
        <p:txBody>
          <a:bodyPr wrap="square" lIns="92350" tIns="46175" rIns="92350" bIns="46175" anchor="b" anchorCtr="0">
            <a:noAutofit/>
          </a:bodyPr>
          <a:lstStyle/>
          <a:p>
            <a:pPr marL="0" marR="0" lvl="0" indent="0" algn="r" rtl="0">
              <a:spcBef>
                <a:spcPts val="0"/>
              </a:spcBef>
              <a:buClr>
                <a:schemeClr val="dk1"/>
              </a:buClr>
              <a:buSzPct val="25000"/>
              <a:buFont typeface="Calibri"/>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Shape 845"/>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6" name="Shape 846"/>
          <p:cNvSpPr txBox="1">
            <a:spLocks noGrp="1"/>
          </p:cNvSpPr>
          <p:nvPr>
            <p:ph type="body" idx="1"/>
          </p:nvPr>
        </p:nvSpPr>
        <p:spPr>
          <a:xfrm>
            <a:off x="693419" y="4379595"/>
            <a:ext cx="5547300" cy="4149000"/>
          </a:xfrm>
          <a:prstGeom prst="rect">
            <a:avLst/>
          </a:prstGeom>
          <a:noFill/>
          <a:ln>
            <a:noFill/>
          </a:ln>
        </p:spPr>
        <p:txBody>
          <a:bodyPr wrap="square" lIns="92350" tIns="46175" rIns="92350" bIns="4617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Arial"/>
              <a:buNone/>
            </a:pPr>
            <a:endParaRPr sz="1200" b="0" i="0" u="none" strike="noStrike" cap="none">
              <a:solidFill>
                <a:schemeClr val="dk1"/>
              </a:solidFill>
              <a:latin typeface="Calibri"/>
              <a:ea typeface="Calibri"/>
              <a:cs typeface="Calibri"/>
              <a:sym typeface="Calibri"/>
            </a:endParaRPr>
          </a:p>
        </p:txBody>
      </p:sp>
      <p:sp>
        <p:nvSpPr>
          <p:cNvPr id="847" name="Shape 847"/>
          <p:cNvSpPr txBox="1">
            <a:spLocks noGrp="1"/>
          </p:cNvSpPr>
          <p:nvPr>
            <p:ph type="sldNum" idx="12"/>
          </p:nvPr>
        </p:nvSpPr>
        <p:spPr>
          <a:xfrm>
            <a:off x="3927775" y="8757590"/>
            <a:ext cx="3004800" cy="461100"/>
          </a:xfrm>
          <a:prstGeom prst="rect">
            <a:avLst/>
          </a:prstGeom>
          <a:noFill/>
          <a:ln>
            <a:noFill/>
          </a:ln>
        </p:spPr>
        <p:txBody>
          <a:bodyPr wrap="square" lIns="92350" tIns="46175" rIns="92350" bIns="46175" anchor="b" anchorCtr="0">
            <a:noAutofit/>
          </a:bodyPr>
          <a:lstStyle/>
          <a:p>
            <a:pPr marL="0" marR="0" lvl="0" indent="0" algn="r" rtl="0">
              <a:spcBef>
                <a:spcPts val="0"/>
              </a:spcBef>
              <a:buClr>
                <a:schemeClr val="dk1"/>
              </a:buClr>
              <a:buSzPct val="25000"/>
              <a:buFont typeface="Calibri"/>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Shape 873"/>
          <p:cNvSpPr>
            <a:spLocks noGrp="1" noRot="1" noChangeAspect="1"/>
          </p:cNvSpPr>
          <p:nvPr>
            <p:ph type="sldImg" idx="2"/>
          </p:nvPr>
        </p:nvSpPr>
        <p:spPr>
          <a:xfrm>
            <a:off x="1628775" y="692150"/>
            <a:ext cx="3733800" cy="2100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74" name="Shape 874"/>
          <p:cNvSpPr txBox="1">
            <a:spLocks noGrp="1"/>
          </p:cNvSpPr>
          <p:nvPr>
            <p:ph type="body" idx="1"/>
          </p:nvPr>
        </p:nvSpPr>
        <p:spPr>
          <a:xfrm>
            <a:off x="298450" y="2997200"/>
            <a:ext cx="6337200" cy="58419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Shape 885"/>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86" name="Shape 886"/>
          <p:cNvSpPr txBox="1">
            <a:spLocks noGrp="1"/>
          </p:cNvSpPr>
          <p:nvPr>
            <p:ph type="body" idx="1"/>
          </p:nvPr>
        </p:nvSpPr>
        <p:spPr>
          <a:xfrm>
            <a:off x="693419" y="4379595"/>
            <a:ext cx="5547300" cy="4149000"/>
          </a:xfrm>
          <a:prstGeom prst="rect">
            <a:avLst/>
          </a:prstGeom>
          <a:noFill/>
          <a:ln>
            <a:noFill/>
          </a:ln>
        </p:spPr>
        <p:txBody>
          <a:bodyPr wrap="square" lIns="92350" tIns="46175" rIns="92350" bIns="4617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Calibri"/>
              <a:ea typeface="Calibri"/>
              <a:cs typeface="Calibri"/>
              <a:sym typeface="Calibri"/>
            </a:endParaRPr>
          </a:p>
        </p:txBody>
      </p:sp>
      <p:sp>
        <p:nvSpPr>
          <p:cNvPr id="887" name="Shape 887"/>
          <p:cNvSpPr txBox="1">
            <a:spLocks noGrp="1"/>
          </p:cNvSpPr>
          <p:nvPr>
            <p:ph type="sldNum" idx="12"/>
          </p:nvPr>
        </p:nvSpPr>
        <p:spPr>
          <a:xfrm>
            <a:off x="3927775" y="8757590"/>
            <a:ext cx="3004800" cy="461100"/>
          </a:xfrm>
          <a:prstGeom prst="rect">
            <a:avLst/>
          </a:prstGeom>
          <a:noFill/>
          <a:ln>
            <a:noFill/>
          </a:ln>
        </p:spPr>
        <p:txBody>
          <a:bodyPr wrap="square" lIns="92350" tIns="46175" rIns="92350" bIns="46175" anchor="b" anchorCtr="0">
            <a:noAutofit/>
          </a:bodyPr>
          <a:lstStyle/>
          <a:p>
            <a:pPr marL="0" marR="0" lvl="0" indent="0" algn="r" rtl="0">
              <a:spcBef>
                <a:spcPts val="0"/>
              </a:spcBef>
              <a:buClr>
                <a:schemeClr val="dk1"/>
              </a:buClr>
              <a:buSzPct val="25000"/>
              <a:buFont typeface="Calibri"/>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Shape 946"/>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47" name="Shape 947"/>
          <p:cNvSpPr txBox="1">
            <a:spLocks noGrp="1"/>
          </p:cNvSpPr>
          <p:nvPr>
            <p:ph type="body" idx="1"/>
          </p:nvPr>
        </p:nvSpPr>
        <p:spPr>
          <a:xfrm>
            <a:off x="693419" y="4379595"/>
            <a:ext cx="5547300" cy="4149000"/>
          </a:xfrm>
          <a:prstGeom prst="rect">
            <a:avLst/>
          </a:prstGeom>
          <a:noFill/>
          <a:ln>
            <a:noFill/>
          </a:ln>
        </p:spPr>
        <p:txBody>
          <a:bodyPr wrap="square" lIns="92350" tIns="46175" rIns="92350" bIns="4617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Calibri"/>
              <a:ea typeface="Calibri"/>
              <a:cs typeface="Calibri"/>
              <a:sym typeface="Calibri"/>
            </a:endParaRPr>
          </a:p>
        </p:txBody>
      </p:sp>
      <p:sp>
        <p:nvSpPr>
          <p:cNvPr id="948" name="Shape 948"/>
          <p:cNvSpPr txBox="1">
            <a:spLocks noGrp="1"/>
          </p:cNvSpPr>
          <p:nvPr>
            <p:ph type="sldNum" idx="12"/>
          </p:nvPr>
        </p:nvSpPr>
        <p:spPr>
          <a:xfrm>
            <a:off x="3927775" y="8757590"/>
            <a:ext cx="3004800" cy="461100"/>
          </a:xfrm>
          <a:prstGeom prst="rect">
            <a:avLst/>
          </a:prstGeom>
          <a:noFill/>
          <a:ln>
            <a:noFill/>
          </a:ln>
        </p:spPr>
        <p:txBody>
          <a:bodyPr wrap="square" lIns="92350" tIns="46175" rIns="92350" bIns="46175" anchor="b" anchorCtr="0">
            <a:noAutofit/>
          </a:bodyPr>
          <a:lstStyle/>
          <a:p>
            <a:pPr marL="0" marR="0" lvl="0" indent="0" algn="r" rtl="0">
              <a:spcBef>
                <a:spcPts val="0"/>
              </a:spcBef>
              <a:buClr>
                <a:schemeClr val="dk1"/>
              </a:buClr>
              <a:buSzPct val="25000"/>
              <a:buFont typeface="Calibri"/>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5233" y="691515"/>
            <a:ext cx="6163800" cy="34575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2" name="Shape 432"/>
          <p:cNvSpPr txBox="1">
            <a:spLocks noGrp="1"/>
          </p:cNvSpPr>
          <p:nvPr>
            <p:ph type="body" idx="1"/>
          </p:nvPr>
        </p:nvSpPr>
        <p:spPr>
          <a:xfrm>
            <a:off x="693420" y="4379595"/>
            <a:ext cx="5547300" cy="4149000"/>
          </a:xfrm>
          <a:prstGeom prst="rect">
            <a:avLst/>
          </a:prstGeom>
          <a:noFill/>
          <a:ln>
            <a:noFill/>
          </a:ln>
        </p:spPr>
        <p:txBody>
          <a:bodyPr wrap="square" lIns="92350" tIns="46175" rIns="92350" bIns="4617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Businesses really face two very big challenges. How do they acquire the technical capability? How they transform the culture of the organization, to realize the full potential of these capabilities. </a:t>
            </a:r>
          </a:p>
        </p:txBody>
      </p:sp>
      <p:sp>
        <p:nvSpPr>
          <p:cNvPr id="433" name="Shape 433"/>
          <p:cNvSpPr txBox="1">
            <a:spLocks noGrp="1"/>
          </p:cNvSpPr>
          <p:nvPr>
            <p:ph type="sldNum" idx="12"/>
          </p:nvPr>
        </p:nvSpPr>
        <p:spPr>
          <a:xfrm>
            <a:off x="3927775" y="8757590"/>
            <a:ext cx="3004800" cy="461100"/>
          </a:xfrm>
          <a:prstGeom prst="rect">
            <a:avLst/>
          </a:prstGeom>
          <a:noFill/>
          <a:ln>
            <a:noFill/>
          </a:ln>
        </p:spPr>
        <p:txBody>
          <a:bodyPr wrap="square" lIns="92350" tIns="46175" rIns="92350" bIns="461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Shape 1010"/>
          <p:cNvSpPr>
            <a:spLocks noGrp="1" noRot="1" noChangeAspect="1"/>
          </p:cNvSpPr>
          <p:nvPr>
            <p:ph type="sldImg" idx="2"/>
          </p:nvPr>
        </p:nvSpPr>
        <p:spPr>
          <a:xfrm>
            <a:off x="393700" y="690563"/>
            <a:ext cx="6146800"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1" name="Shape 1011"/>
          <p:cNvSpPr txBox="1">
            <a:spLocks noGrp="1"/>
          </p:cNvSpPr>
          <p:nvPr>
            <p:ph type="body" idx="1"/>
          </p:nvPr>
        </p:nvSpPr>
        <p:spPr>
          <a:xfrm>
            <a:off x="298451" y="2997200"/>
            <a:ext cx="6337199" cy="5841900"/>
          </a:xfrm>
          <a:prstGeom prst="rect">
            <a:avLst/>
          </a:prstGeom>
          <a:noFill/>
          <a:ln>
            <a:noFill/>
          </a:ln>
        </p:spPr>
        <p:txBody>
          <a:bodyPr wrap="square" lIns="0" tIns="0" rIns="0" bIns="0" anchor="t" anchorCtr="0">
            <a:noAutofit/>
          </a:bodyPr>
          <a:lstStyle/>
          <a:p>
            <a:pPr marL="0" marR="0" lvl="0" indent="0" algn="l" rtl="0">
              <a:spcBef>
                <a:spcPts val="0"/>
              </a:spcBef>
              <a:buClr>
                <a:schemeClr val="dk1"/>
              </a:buClr>
              <a:buSzPct val="25000"/>
              <a:buFont typeface="Arial"/>
              <a:buNone/>
            </a:pPr>
            <a:endParaRPr sz="2000" b="0" i="0" u="none" strike="noStrike" cap="none">
              <a:solidFill>
                <a:schemeClr val="dk1"/>
              </a:solidFill>
              <a:latin typeface="Verdana"/>
              <a:ea typeface="Verdana"/>
              <a:cs typeface="Verdana"/>
              <a:sym typeface="Verdana"/>
            </a:endParaRPr>
          </a:p>
        </p:txBody>
      </p:sp>
      <p:sp>
        <p:nvSpPr>
          <p:cNvPr id="1012" name="Shape 1012"/>
          <p:cNvSpPr txBox="1">
            <a:spLocks noGrp="1"/>
          </p:cNvSpPr>
          <p:nvPr>
            <p:ph type="sldNum" idx="12"/>
          </p:nvPr>
        </p:nvSpPr>
        <p:spPr>
          <a:xfrm>
            <a:off x="3928017" y="8758245"/>
            <a:ext cx="3004500" cy="460500"/>
          </a:xfrm>
          <a:prstGeom prst="rect">
            <a:avLst/>
          </a:prstGeom>
          <a:noFill/>
          <a:ln>
            <a:noFill/>
          </a:ln>
        </p:spPr>
        <p:txBody>
          <a:bodyPr wrap="square" lIns="90675" tIns="45325" rIns="90675" bIns="45325" anchor="t" anchorCtr="0">
            <a:noAutofit/>
          </a:bodyPr>
          <a:lstStyle/>
          <a:p>
            <a:pPr marL="0" marR="0" lvl="0" indent="0" algn="l" rtl="0">
              <a:spcBef>
                <a:spcPts val="0"/>
              </a:spcBef>
              <a:buClr>
                <a:schemeClr val="dk1"/>
              </a:buClr>
              <a:buSzPct val="25000"/>
              <a:buFont typeface="Arial"/>
              <a:buNone/>
            </a:pPr>
            <a:r>
              <a:rPr lang="en-US" sz="1800">
                <a:solidFill>
                  <a:schemeClr val="dk1"/>
                </a:solidFill>
                <a:latin typeface="Arial"/>
                <a:ea typeface="Arial"/>
                <a:cs typeface="Arial"/>
                <a:sym typeface="Arial"/>
              </a:rPr>
              <a: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Shape 1097"/>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98" name="Shape 1098"/>
          <p:cNvSpPr txBox="1">
            <a:spLocks noGrp="1"/>
          </p:cNvSpPr>
          <p:nvPr>
            <p:ph type="body" idx="1"/>
          </p:nvPr>
        </p:nvSpPr>
        <p:spPr>
          <a:xfrm>
            <a:off x="298450" y="2997200"/>
            <a:ext cx="6337200" cy="58419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Shape 1105"/>
          <p:cNvSpPr>
            <a:spLocks noGrp="1" noRot="1" noChangeAspect="1"/>
          </p:cNvSpPr>
          <p:nvPr>
            <p:ph type="sldImg" idx="2"/>
          </p:nvPr>
        </p:nvSpPr>
        <p:spPr>
          <a:xfrm>
            <a:off x="393700" y="692150"/>
            <a:ext cx="6146700" cy="34575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06" name="Shape 1106"/>
          <p:cNvSpPr txBox="1">
            <a:spLocks noGrp="1"/>
          </p:cNvSpPr>
          <p:nvPr>
            <p:ph type="body" idx="1"/>
          </p:nvPr>
        </p:nvSpPr>
        <p:spPr>
          <a:xfrm>
            <a:off x="693420" y="4379595"/>
            <a:ext cx="5547300" cy="4149000"/>
          </a:xfrm>
          <a:prstGeom prst="rect">
            <a:avLst/>
          </a:prstGeom>
          <a:noFill/>
          <a:ln>
            <a:noFill/>
          </a:ln>
        </p:spPr>
        <p:txBody>
          <a:bodyPr wrap="square" lIns="92275" tIns="92275" rIns="92275" bIns="9227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1107" name="Shape 1107"/>
          <p:cNvSpPr txBox="1">
            <a:spLocks noGrp="1"/>
          </p:cNvSpPr>
          <p:nvPr>
            <p:ph type="sldNum" idx="12"/>
          </p:nvPr>
        </p:nvSpPr>
        <p:spPr>
          <a:xfrm>
            <a:off x="3927774" y="8757590"/>
            <a:ext cx="3004800" cy="461100"/>
          </a:xfrm>
          <a:prstGeom prst="rect">
            <a:avLst/>
          </a:prstGeom>
          <a:noFill/>
          <a:ln>
            <a:noFill/>
          </a:ln>
        </p:spPr>
        <p:txBody>
          <a:bodyPr wrap="square" lIns="92275" tIns="46125" rIns="92275" bIns="46125" anchor="b" anchorCtr="0">
            <a:noAutofit/>
          </a:bodyPr>
          <a:lstStyle/>
          <a:p>
            <a:pPr marL="0" marR="0" lvl="0" indent="0" algn="l" rtl="0">
              <a:spcBef>
                <a:spcPts val="0"/>
              </a:spcBef>
              <a:buSzPct val="25000"/>
              <a:buNone/>
            </a:pPr>
            <a:fld id="{00000000-1234-1234-1234-123412341234}" type="slidenum">
              <a:rPr lang="en-US" sz="1800">
                <a:solidFill>
                  <a:schemeClr val="dk1"/>
                </a:solidFill>
                <a:latin typeface="Arial"/>
                <a:ea typeface="Arial"/>
                <a:cs typeface="Arial"/>
                <a:sym typeface="Arial"/>
              </a:rPr>
              <a:t>22</a:t>
            </a:fld>
            <a:endParaRPr lang="en-US" sz="1800">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Shape 1112"/>
          <p:cNvSpPr>
            <a:spLocks noGrp="1" noRot="1" noChangeAspect="1"/>
          </p:cNvSpPr>
          <p:nvPr>
            <p:ph type="sldImg" idx="2"/>
          </p:nvPr>
        </p:nvSpPr>
        <p:spPr>
          <a:xfrm>
            <a:off x="393700" y="690563"/>
            <a:ext cx="6146800"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13" name="Shape 1113"/>
          <p:cNvSpPr txBox="1">
            <a:spLocks noGrp="1"/>
          </p:cNvSpPr>
          <p:nvPr>
            <p:ph type="body" idx="1"/>
          </p:nvPr>
        </p:nvSpPr>
        <p:spPr>
          <a:xfrm>
            <a:off x="298451" y="2997200"/>
            <a:ext cx="6337199" cy="5841900"/>
          </a:xfrm>
          <a:prstGeom prst="rect">
            <a:avLst/>
          </a:prstGeom>
          <a:noFill/>
          <a:ln>
            <a:noFill/>
          </a:ln>
        </p:spPr>
        <p:txBody>
          <a:bodyPr wrap="square" lIns="0" tIns="0" rIns="0" bIns="0" anchor="t" anchorCtr="0">
            <a:noAutofit/>
          </a:bodyPr>
          <a:lstStyle/>
          <a:p>
            <a:pPr marL="0" marR="0" lvl="0" indent="0" algn="l" rtl="0">
              <a:spcBef>
                <a:spcPts val="0"/>
              </a:spcBef>
              <a:buClr>
                <a:schemeClr val="dk1"/>
              </a:buClr>
              <a:buSzPct val="25000"/>
              <a:buFont typeface="Arial"/>
              <a:buNone/>
            </a:pPr>
            <a:endParaRPr sz="2000" b="0" i="0" u="none" strike="noStrike" cap="none">
              <a:solidFill>
                <a:schemeClr val="dk1"/>
              </a:solidFill>
              <a:latin typeface="Verdana"/>
              <a:ea typeface="Verdana"/>
              <a:cs typeface="Verdana"/>
              <a:sym typeface="Verdana"/>
            </a:endParaRPr>
          </a:p>
        </p:txBody>
      </p:sp>
      <p:sp>
        <p:nvSpPr>
          <p:cNvPr id="1114" name="Shape 1114"/>
          <p:cNvSpPr txBox="1">
            <a:spLocks noGrp="1"/>
          </p:cNvSpPr>
          <p:nvPr>
            <p:ph type="sldNum" idx="12"/>
          </p:nvPr>
        </p:nvSpPr>
        <p:spPr>
          <a:xfrm>
            <a:off x="3928017" y="8758245"/>
            <a:ext cx="3004500" cy="460500"/>
          </a:xfrm>
          <a:prstGeom prst="rect">
            <a:avLst/>
          </a:prstGeom>
          <a:noFill/>
          <a:ln>
            <a:noFill/>
          </a:ln>
        </p:spPr>
        <p:txBody>
          <a:bodyPr wrap="square" lIns="90675" tIns="45325" rIns="90675" bIns="45325" anchor="t" anchorCtr="0">
            <a:noAutofit/>
          </a:bodyPr>
          <a:lstStyle/>
          <a:p>
            <a:pPr marL="0" marR="0" lvl="0" indent="0" algn="l" rtl="0">
              <a:spcBef>
                <a:spcPts val="0"/>
              </a:spcBef>
              <a:buClr>
                <a:schemeClr val="dk1"/>
              </a:buClr>
              <a:buSzPct val="25000"/>
              <a:buFont typeface="Arial"/>
              <a:buNone/>
            </a:pPr>
            <a:r>
              <a:rPr lang="en-US" sz="1800">
                <a:solidFill>
                  <a:schemeClr val="dk1"/>
                </a:solidFill>
                <a:latin typeface="Arial"/>
                <a:ea typeface="Arial"/>
                <a:cs typeface="Arial"/>
                <a:sym typeface="Arial"/>
              </a:rPr>
              <a: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Shape 1119"/>
          <p:cNvSpPr>
            <a:spLocks noGrp="1" noRot="1" noChangeAspect="1"/>
          </p:cNvSpPr>
          <p:nvPr>
            <p:ph type="sldImg" idx="2"/>
          </p:nvPr>
        </p:nvSpPr>
        <p:spPr>
          <a:xfrm>
            <a:off x="393700" y="692150"/>
            <a:ext cx="6146700" cy="34575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0" name="Shape 1120"/>
          <p:cNvSpPr txBox="1">
            <a:spLocks noGrp="1"/>
          </p:cNvSpPr>
          <p:nvPr>
            <p:ph type="body" idx="1"/>
          </p:nvPr>
        </p:nvSpPr>
        <p:spPr>
          <a:xfrm>
            <a:off x="298450" y="2997200"/>
            <a:ext cx="6337200" cy="5841900"/>
          </a:xfrm>
          <a:prstGeom prst="rect">
            <a:avLst/>
          </a:prstGeom>
          <a:noFill/>
          <a:ln>
            <a:noFill/>
          </a:ln>
        </p:spPr>
        <p:txBody>
          <a:bodyPr wrap="square" lIns="0" tIns="0" rIns="0" bIns="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Shape 1146"/>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47" name="Shape 1147"/>
          <p:cNvSpPr txBox="1">
            <a:spLocks noGrp="1"/>
          </p:cNvSpPr>
          <p:nvPr>
            <p:ph type="body" idx="1"/>
          </p:nvPr>
        </p:nvSpPr>
        <p:spPr>
          <a:xfrm>
            <a:off x="298450" y="2997200"/>
            <a:ext cx="6337200" cy="5841900"/>
          </a:xfrm>
          <a:prstGeom prst="rect">
            <a:avLst/>
          </a:prstGeom>
          <a:noFill/>
          <a:ln>
            <a:noFill/>
          </a:ln>
        </p:spPr>
        <p:txBody>
          <a:bodyPr wrap="square" lIns="0" tIns="0" rIns="0" bIns="0" anchor="t" anchorCtr="0">
            <a:noAutofit/>
          </a:bodyPr>
          <a:lstStyle/>
          <a:p>
            <a:pPr marL="0" marR="0" lvl="0" indent="-69850" algn="l" rtl="0">
              <a:spcBef>
                <a:spcPts val="0"/>
              </a:spcBef>
              <a:buClr>
                <a:schemeClr val="lt2"/>
              </a:buClr>
              <a:buSzPct val="100000"/>
              <a:buFont typeface="Arial"/>
              <a:buNone/>
            </a:pPr>
            <a:r>
              <a:rPr lang="en-US"/>
              <a:t>IIS is not used in garden-windows. We optionally provide a WebAppServer.exe which uses the same DLLs as IIS. Micro IIS. But pushed applications are not deployed using IIS, and IIS is not involved whatsoever.</a:t>
            </a:r>
          </a:p>
          <a:p>
            <a:pPr marL="0" marR="0" lvl="0" indent="-69850" algn="l" rtl="0">
              <a:spcBef>
                <a:spcPts val="0"/>
              </a:spcBef>
              <a:buClr>
                <a:schemeClr val="lt2"/>
              </a:buClr>
              <a:buSzPct val="100000"/>
              <a:buFont typeface="Arial"/>
              <a:buNone/>
            </a:pPr>
            <a:r>
              <a:rPr lang="en-US"/>
              <a:t>But that should not matter to anyone using the platform. If you have an app that works when deployed to IIS, you can use WebAppServer.exe to run that application. And that is an implementation of Hosted Web Core.</a:t>
            </a:r>
          </a:p>
          <a:p>
            <a:pPr marL="0" marR="0" lvl="0" indent="-69850" algn="l" rtl="0">
              <a:spcBef>
                <a:spcPts val="0"/>
              </a:spcBef>
              <a:buClr>
                <a:schemeClr val="lt2"/>
              </a:buClr>
              <a:buSzPct val="100000"/>
              <a:buFont typeface="Arial"/>
              <a:buNone/>
            </a:pPr>
            <a:r>
              <a:rPr lang="en-US"/>
              <a:t>Process isolation through Hostable Web Core (HWC) ~ Micro IIS</a:t>
            </a:r>
          </a:p>
          <a:p>
            <a:pPr marL="0" marR="0" lvl="0" indent="-69850" algn="l" rtl="0">
              <a:spcBef>
                <a:spcPts val="0"/>
              </a:spcBef>
              <a:buClr>
                <a:schemeClr val="lt2"/>
              </a:buClr>
              <a:buSzPct val="100000"/>
              <a:buFont typeface="Arial"/>
              <a:buNone/>
            </a:pPr>
            <a:endParaRPr/>
          </a:p>
          <a:p>
            <a:pPr marL="0" marR="0" lvl="0" indent="0" algn="l" rtl="0">
              <a:spcBef>
                <a:spcPts val="0"/>
              </a:spcBef>
              <a:buClr>
                <a:schemeClr val="dk1"/>
              </a:buClr>
              <a:buSzPct val="25000"/>
              <a:buFont typeface="Arial"/>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Shape 1185"/>
          <p:cNvSpPr txBox="1">
            <a:spLocks noGrp="1"/>
          </p:cNvSpPr>
          <p:nvPr>
            <p:ph type="body" idx="1"/>
          </p:nvPr>
        </p:nvSpPr>
        <p:spPr>
          <a:xfrm>
            <a:off x="693421" y="4379595"/>
            <a:ext cx="5547359" cy="4149090"/>
          </a:xfrm>
          <a:prstGeom prst="rect">
            <a:avLst/>
          </a:prstGeom>
          <a:noFill/>
          <a:ln>
            <a:noFill/>
          </a:ln>
        </p:spPr>
        <p:txBody>
          <a:bodyPr wrap="square" lIns="92275" tIns="92275" rIns="92275" bIns="92275" anchor="t" anchorCtr="0">
            <a:noAutofit/>
          </a:bodyPr>
          <a:lstStyle/>
          <a:p>
            <a:pPr marL="461543" marR="0" lvl="0" indent="-232943" algn="l" rtl="0">
              <a:spcBef>
                <a:spcPts val="0"/>
              </a:spcBef>
              <a:spcAft>
                <a:spcPts val="0"/>
              </a:spcAft>
              <a:buClr>
                <a:schemeClr val="dk1"/>
              </a:buClr>
              <a:buSzPct val="25000"/>
              <a:buFont typeface="Arial"/>
              <a:buNone/>
            </a:pPr>
            <a:endParaRPr sz="1200" b="0" i="0" u="none" strike="noStrike" cap="none">
              <a:solidFill>
                <a:schemeClr val="dk1"/>
              </a:solidFill>
              <a:latin typeface="Verdana"/>
              <a:ea typeface="Verdana"/>
              <a:cs typeface="Verdana"/>
              <a:sym typeface="Verdana"/>
            </a:endParaRPr>
          </a:p>
        </p:txBody>
      </p:sp>
      <p:sp>
        <p:nvSpPr>
          <p:cNvPr id="1186" name="Shape 1186"/>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Shape 1231"/>
          <p:cNvSpPr txBox="1">
            <a:spLocks noGrp="1"/>
          </p:cNvSpPr>
          <p:nvPr>
            <p:ph type="body" idx="1"/>
          </p:nvPr>
        </p:nvSpPr>
        <p:spPr>
          <a:xfrm>
            <a:off x="693421" y="4379595"/>
            <a:ext cx="5547300" cy="4149000"/>
          </a:xfrm>
          <a:prstGeom prst="rect">
            <a:avLst/>
          </a:prstGeom>
          <a:noFill/>
          <a:ln>
            <a:noFill/>
          </a:ln>
        </p:spPr>
        <p:txBody>
          <a:bodyPr wrap="square" lIns="92275" tIns="92275" rIns="92275" bIns="9227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1232" name="Shape 1232"/>
          <p:cNvSpPr>
            <a:spLocks noGrp="1" noRot="1" noChangeAspect="1"/>
          </p:cNvSpPr>
          <p:nvPr>
            <p:ph type="sldImg" idx="2"/>
          </p:nvPr>
        </p:nvSpPr>
        <p:spPr>
          <a:xfrm>
            <a:off x="393700" y="692150"/>
            <a:ext cx="6146700" cy="34575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Shape 1241"/>
          <p:cNvSpPr>
            <a:spLocks noGrp="1" noRot="1" noChangeAspect="1"/>
          </p:cNvSpPr>
          <p:nvPr>
            <p:ph type="sldImg" idx="2"/>
          </p:nvPr>
        </p:nvSpPr>
        <p:spPr>
          <a:xfrm>
            <a:off x="393700" y="692150"/>
            <a:ext cx="6146700" cy="34575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med" len="med"/>
            <a:tailEnd type="none" w="med" len="med"/>
          </a:ln>
        </p:spPr>
      </p:sp>
      <p:sp>
        <p:nvSpPr>
          <p:cNvPr id="1242" name="Shape 1242"/>
          <p:cNvSpPr txBox="1">
            <a:spLocks noGrp="1"/>
          </p:cNvSpPr>
          <p:nvPr>
            <p:ph type="sldNum" idx="12"/>
          </p:nvPr>
        </p:nvSpPr>
        <p:spPr>
          <a:xfrm>
            <a:off x="3927775" y="8757590"/>
            <a:ext cx="3004800" cy="461100"/>
          </a:xfrm>
          <a:prstGeom prst="rect">
            <a:avLst/>
          </a:prstGeom>
          <a:noFill/>
          <a:ln>
            <a:noFill/>
          </a:ln>
        </p:spPr>
        <p:txBody>
          <a:bodyPr wrap="square" lIns="92275" tIns="46125" rIns="92275" bIns="4612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28</a:t>
            </a:fld>
            <a:endParaRPr lang="en-US" sz="1200">
              <a:solidFill>
                <a:schemeClr val="dk1"/>
              </a:solidFill>
              <a:latin typeface="Calibri"/>
              <a:ea typeface="Calibri"/>
              <a:cs typeface="Calibri"/>
              <a:sym typeface="Calibri"/>
            </a:endParaRPr>
          </a:p>
        </p:txBody>
      </p:sp>
      <p:sp>
        <p:nvSpPr>
          <p:cNvPr id="1243" name="Shape 1243"/>
          <p:cNvSpPr txBox="1">
            <a:spLocks noGrp="1"/>
          </p:cNvSpPr>
          <p:nvPr>
            <p:ph type="body" idx="1"/>
          </p:nvPr>
        </p:nvSpPr>
        <p:spPr>
          <a:xfrm>
            <a:off x="693421" y="4379595"/>
            <a:ext cx="5547300" cy="4149000"/>
          </a:xfrm>
          <a:prstGeom prst="rect">
            <a:avLst/>
          </a:prstGeom>
          <a:noFill/>
          <a:ln>
            <a:noFill/>
          </a:ln>
        </p:spPr>
        <p:txBody>
          <a:bodyPr wrap="square" lIns="92275" tIns="46125" rIns="92275" bIns="461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Shape 1248"/>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9" name="Shape 1249"/>
          <p:cNvSpPr txBox="1">
            <a:spLocks noGrp="1"/>
          </p:cNvSpPr>
          <p:nvPr>
            <p:ph type="body" idx="1"/>
          </p:nvPr>
        </p:nvSpPr>
        <p:spPr>
          <a:xfrm>
            <a:off x="693420" y="4379595"/>
            <a:ext cx="5547360" cy="4149090"/>
          </a:xfrm>
          <a:prstGeom prst="rect">
            <a:avLst/>
          </a:prstGeom>
          <a:noFill/>
          <a:ln>
            <a:noFill/>
          </a:ln>
        </p:spPr>
        <p:txBody>
          <a:bodyPr wrap="square" lIns="92275" tIns="92275" rIns="92275" bIns="9227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1250" name="Shape 1250"/>
          <p:cNvSpPr txBox="1">
            <a:spLocks noGrp="1"/>
          </p:cNvSpPr>
          <p:nvPr>
            <p:ph type="sldNum" idx="12"/>
          </p:nvPr>
        </p:nvSpPr>
        <p:spPr>
          <a:xfrm>
            <a:off x="3927774" y="8757590"/>
            <a:ext cx="3004820" cy="461010"/>
          </a:xfrm>
          <a:prstGeom prst="rect">
            <a:avLst/>
          </a:prstGeom>
          <a:noFill/>
          <a:ln>
            <a:noFill/>
          </a:ln>
        </p:spPr>
        <p:txBody>
          <a:bodyPr wrap="square" lIns="92275" tIns="46125" rIns="92275" bIns="46125" anchor="b" anchorCtr="0">
            <a:noAutofit/>
          </a:bodyPr>
          <a:lstStyle/>
          <a:p>
            <a:pPr marL="0" marR="0" lvl="0" indent="0" algn="l" rtl="0">
              <a:spcBef>
                <a:spcPts val="0"/>
              </a:spcBef>
              <a:buSzPct val="25000"/>
              <a:buNone/>
            </a:pPr>
            <a:fld id="{00000000-1234-1234-1234-123412341234}" type="slidenum">
              <a:rPr lang="en-US" sz="1800">
                <a:solidFill>
                  <a:schemeClr val="dk1"/>
                </a:solidFill>
                <a:latin typeface="Arial"/>
                <a:ea typeface="Arial"/>
                <a:cs typeface="Arial"/>
                <a:sym typeface="Arial"/>
              </a:rPr>
              <a:t>29</a:t>
            </a:fld>
            <a:endParaRPr lang="en-US" sz="18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txBox="1">
            <a:spLocks noGrp="1"/>
          </p:cNvSpPr>
          <p:nvPr>
            <p:ph type="body" idx="1"/>
          </p:nvPr>
        </p:nvSpPr>
        <p:spPr>
          <a:xfrm>
            <a:off x="298450" y="2997200"/>
            <a:ext cx="6337200" cy="5841900"/>
          </a:xfrm>
          <a:prstGeom prst="rect">
            <a:avLst/>
          </a:prstGeom>
        </p:spPr>
        <p:txBody>
          <a:bodyPr wrap="square" lIns="91425" tIns="91425" rIns="91425" bIns="91425" anchor="t" anchorCtr="0">
            <a:noAutofit/>
          </a:bodyPr>
          <a:lstStyle/>
          <a:p>
            <a:pPr lvl="0" rtl="0">
              <a:spcBef>
                <a:spcPts val="0"/>
              </a:spcBef>
              <a:buNone/>
            </a:pPr>
            <a:endParaRPr sz="1400"/>
          </a:p>
        </p:txBody>
      </p:sp>
      <p:sp>
        <p:nvSpPr>
          <p:cNvPr id="444" name="Shape 444"/>
          <p:cNvSpPr>
            <a:spLocks noGrp="1" noRot="1" noChangeAspect="1"/>
          </p:cNvSpPr>
          <p:nvPr>
            <p:ph type="sldImg" idx="2"/>
          </p:nvPr>
        </p:nvSpPr>
        <p:spPr>
          <a:xfrm>
            <a:off x="1628775" y="692150"/>
            <a:ext cx="3733800" cy="21003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Shape 125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56" name="Shape 1256"/>
          <p:cNvSpPr txBox="1">
            <a:spLocks noGrp="1"/>
          </p:cNvSpPr>
          <p:nvPr>
            <p:ph type="body" idx="1"/>
          </p:nvPr>
        </p:nvSpPr>
        <p:spPr>
          <a:xfrm>
            <a:off x="298450" y="2997200"/>
            <a:ext cx="6337200" cy="58419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Shape 1262"/>
          <p:cNvSpPr>
            <a:spLocks noGrp="1" noRot="1" noChangeAspect="1"/>
          </p:cNvSpPr>
          <p:nvPr>
            <p:ph type="sldImg" idx="2"/>
          </p:nvPr>
        </p:nvSpPr>
        <p:spPr>
          <a:xfrm>
            <a:off x="339725" y="663575"/>
            <a:ext cx="6292850" cy="3540125"/>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med" len="med"/>
            <a:tailEnd type="none" w="med" len="med"/>
          </a:ln>
        </p:spPr>
      </p:sp>
      <p:sp>
        <p:nvSpPr>
          <p:cNvPr id="1263" name="Shape 1263"/>
          <p:cNvSpPr txBox="1">
            <a:spLocks noGrp="1"/>
          </p:cNvSpPr>
          <p:nvPr>
            <p:ph type="body" idx="1"/>
          </p:nvPr>
        </p:nvSpPr>
        <p:spPr>
          <a:xfrm>
            <a:off x="693419" y="4379595"/>
            <a:ext cx="5547300" cy="4149000"/>
          </a:xfrm>
          <a:prstGeom prst="rect">
            <a:avLst/>
          </a:prstGeom>
          <a:noFill/>
          <a:ln>
            <a:noFill/>
          </a:ln>
        </p:spPr>
        <p:txBody>
          <a:bodyPr wrap="square" lIns="92350" tIns="46175" rIns="92350" bIns="4617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Shape 127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76" name="Shape 1276"/>
          <p:cNvSpPr txBox="1">
            <a:spLocks noGrp="1"/>
          </p:cNvSpPr>
          <p:nvPr>
            <p:ph type="body" idx="1"/>
          </p:nvPr>
        </p:nvSpPr>
        <p:spPr>
          <a:xfrm>
            <a:off x="298450" y="2997200"/>
            <a:ext cx="6337200" cy="58419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Shape 128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6" name="Shape 1286"/>
          <p:cNvSpPr txBox="1">
            <a:spLocks noGrp="1"/>
          </p:cNvSpPr>
          <p:nvPr>
            <p:ph type="body" idx="1"/>
          </p:nvPr>
        </p:nvSpPr>
        <p:spPr>
          <a:xfrm>
            <a:off x="298450" y="2997200"/>
            <a:ext cx="6337200" cy="58419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Shape 1297"/>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98" name="Shape 1298"/>
          <p:cNvSpPr txBox="1">
            <a:spLocks noGrp="1"/>
          </p:cNvSpPr>
          <p:nvPr>
            <p:ph type="body" idx="1"/>
          </p:nvPr>
        </p:nvSpPr>
        <p:spPr>
          <a:xfrm>
            <a:off x="298450" y="2997200"/>
            <a:ext cx="6337300" cy="58420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Shape 1332"/>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33" name="Shape 1333"/>
          <p:cNvSpPr txBox="1">
            <a:spLocks noGrp="1"/>
          </p:cNvSpPr>
          <p:nvPr>
            <p:ph type="body" idx="1"/>
          </p:nvPr>
        </p:nvSpPr>
        <p:spPr>
          <a:xfrm>
            <a:off x="298450" y="2997200"/>
            <a:ext cx="6337300" cy="58420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Shape 1340"/>
          <p:cNvSpPr txBox="1">
            <a:spLocks noGrp="1"/>
          </p:cNvSpPr>
          <p:nvPr>
            <p:ph type="body" idx="1"/>
          </p:nvPr>
        </p:nvSpPr>
        <p:spPr>
          <a:xfrm>
            <a:off x="298450" y="2997200"/>
            <a:ext cx="6337300" cy="5842000"/>
          </a:xfrm>
          <a:prstGeom prst="rect">
            <a:avLst/>
          </a:prstGeom>
        </p:spPr>
        <p:txBody>
          <a:bodyPr wrap="square" lIns="91425" tIns="91425" rIns="91425" bIns="91425" anchor="t" anchorCtr="0">
            <a:noAutofit/>
          </a:bodyPr>
          <a:lstStyle/>
          <a:p>
            <a:pPr lvl="0">
              <a:spcBef>
                <a:spcPts val="0"/>
              </a:spcBef>
              <a:buNone/>
            </a:pPr>
            <a:endParaRPr/>
          </a:p>
        </p:txBody>
      </p:sp>
      <p:sp>
        <p:nvSpPr>
          <p:cNvPr id="1341" name="Shape 1341"/>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Shape 1347"/>
          <p:cNvSpPr>
            <a:spLocks noGrp="1" noRot="1" noChangeAspect="1"/>
          </p:cNvSpPr>
          <p:nvPr>
            <p:ph type="sldImg" idx="2"/>
          </p:nvPr>
        </p:nvSpPr>
        <p:spPr>
          <a:xfrm>
            <a:off x="393700" y="692150"/>
            <a:ext cx="6146700" cy="34575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48" name="Shape 1348"/>
          <p:cNvSpPr txBox="1">
            <a:spLocks noGrp="1"/>
          </p:cNvSpPr>
          <p:nvPr>
            <p:ph type="body" idx="1"/>
          </p:nvPr>
        </p:nvSpPr>
        <p:spPr>
          <a:xfrm>
            <a:off x="693420" y="4379595"/>
            <a:ext cx="5547300" cy="4149000"/>
          </a:xfrm>
          <a:prstGeom prst="rect">
            <a:avLst/>
          </a:prstGeom>
          <a:noFill/>
          <a:ln>
            <a:noFill/>
          </a:ln>
        </p:spPr>
        <p:txBody>
          <a:bodyPr wrap="square" lIns="92275" tIns="92275" rIns="92275" bIns="9227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1349" name="Shape 1349"/>
          <p:cNvSpPr txBox="1">
            <a:spLocks noGrp="1"/>
          </p:cNvSpPr>
          <p:nvPr>
            <p:ph type="sldNum" idx="12"/>
          </p:nvPr>
        </p:nvSpPr>
        <p:spPr>
          <a:xfrm>
            <a:off x="3927774" y="8757590"/>
            <a:ext cx="3004800" cy="461100"/>
          </a:xfrm>
          <a:prstGeom prst="rect">
            <a:avLst/>
          </a:prstGeom>
          <a:noFill/>
          <a:ln>
            <a:noFill/>
          </a:ln>
        </p:spPr>
        <p:txBody>
          <a:bodyPr wrap="square" lIns="92275" tIns="46125" rIns="92275" bIns="46125" anchor="b" anchorCtr="0">
            <a:noAutofit/>
          </a:bodyPr>
          <a:lstStyle/>
          <a:p>
            <a:pPr marL="0" marR="0" lvl="0" indent="0" algn="l" rtl="0">
              <a:spcBef>
                <a:spcPts val="0"/>
              </a:spcBef>
              <a:buSzPct val="25000"/>
              <a:buNone/>
            </a:pPr>
            <a:fld id="{00000000-1234-1234-1234-123412341234}" type="slidenum">
              <a:rPr lang="en-US" sz="1800">
                <a:solidFill>
                  <a:schemeClr val="dk1"/>
                </a:solidFill>
                <a:latin typeface="Arial"/>
                <a:ea typeface="Arial"/>
                <a:cs typeface="Arial"/>
                <a:sym typeface="Arial"/>
              </a:rPr>
              <a:t>37</a:t>
            </a:fld>
            <a:endParaRPr lang="en-US" sz="1800">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Shape 1353"/>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54" name="Shape 1354"/>
          <p:cNvSpPr txBox="1">
            <a:spLocks noGrp="1"/>
          </p:cNvSpPr>
          <p:nvPr>
            <p:ph type="body" idx="1"/>
          </p:nvPr>
        </p:nvSpPr>
        <p:spPr>
          <a:xfrm>
            <a:off x="693420" y="4379595"/>
            <a:ext cx="5547360" cy="4149090"/>
          </a:xfrm>
          <a:prstGeom prst="rect">
            <a:avLst/>
          </a:prstGeom>
          <a:noFill/>
          <a:ln>
            <a:noFill/>
          </a:ln>
        </p:spPr>
        <p:txBody>
          <a:bodyPr wrap="square" lIns="92275" tIns="92275" rIns="92275" bIns="9227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1355" name="Shape 1355"/>
          <p:cNvSpPr txBox="1">
            <a:spLocks noGrp="1"/>
          </p:cNvSpPr>
          <p:nvPr>
            <p:ph type="sldNum" idx="12"/>
          </p:nvPr>
        </p:nvSpPr>
        <p:spPr>
          <a:xfrm>
            <a:off x="3927774" y="8757590"/>
            <a:ext cx="3004820" cy="461010"/>
          </a:xfrm>
          <a:prstGeom prst="rect">
            <a:avLst/>
          </a:prstGeom>
          <a:noFill/>
          <a:ln>
            <a:noFill/>
          </a:ln>
        </p:spPr>
        <p:txBody>
          <a:bodyPr wrap="square" lIns="92275" tIns="46125" rIns="92275" bIns="46125" anchor="b" anchorCtr="0">
            <a:noAutofit/>
          </a:bodyPr>
          <a:lstStyle/>
          <a:p>
            <a:pPr marL="0" marR="0" lvl="0" indent="0" algn="l" rtl="0">
              <a:spcBef>
                <a:spcPts val="0"/>
              </a:spcBef>
              <a:buSzPct val="25000"/>
              <a:buNone/>
            </a:pPr>
            <a:fld id="{00000000-1234-1234-1234-123412341234}" type="slidenum">
              <a:rPr lang="en-US" sz="1800">
                <a:solidFill>
                  <a:schemeClr val="dk1"/>
                </a:solidFill>
                <a:latin typeface="Arial"/>
                <a:ea typeface="Arial"/>
                <a:cs typeface="Arial"/>
                <a:sym typeface="Arial"/>
              </a:rPr>
              <a:t>38</a:t>
            </a:fld>
            <a:endParaRPr lang="en-US" sz="1800">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Shape 1360"/>
          <p:cNvSpPr txBox="1">
            <a:spLocks noGrp="1"/>
          </p:cNvSpPr>
          <p:nvPr>
            <p:ph type="body" idx="1"/>
          </p:nvPr>
        </p:nvSpPr>
        <p:spPr>
          <a:xfrm>
            <a:off x="298450" y="2997200"/>
            <a:ext cx="6337300" cy="5842000"/>
          </a:xfrm>
          <a:prstGeom prst="rect">
            <a:avLst/>
          </a:prstGeom>
        </p:spPr>
        <p:txBody>
          <a:bodyPr wrap="square" lIns="91425" tIns="91425" rIns="91425" bIns="91425" anchor="t" anchorCtr="0">
            <a:noAutofit/>
          </a:bodyPr>
          <a:lstStyle/>
          <a:p>
            <a:pPr lvl="0">
              <a:spcBef>
                <a:spcPts val="0"/>
              </a:spcBef>
              <a:buNone/>
            </a:pPr>
            <a:endParaRPr/>
          </a:p>
        </p:txBody>
      </p:sp>
      <p:sp>
        <p:nvSpPr>
          <p:cNvPr id="1361" name="Shape 1361"/>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393700" y="692150"/>
            <a:ext cx="6146700" cy="34575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4" name="Shape 464"/>
          <p:cNvSpPr txBox="1">
            <a:spLocks noGrp="1"/>
          </p:cNvSpPr>
          <p:nvPr>
            <p:ph type="body" idx="1"/>
          </p:nvPr>
        </p:nvSpPr>
        <p:spPr>
          <a:xfrm>
            <a:off x="298450" y="2997200"/>
            <a:ext cx="6337200" cy="5841900"/>
          </a:xfrm>
          <a:prstGeom prst="rect">
            <a:avLst/>
          </a:prstGeom>
          <a:noFill/>
          <a:ln>
            <a:noFill/>
          </a:ln>
        </p:spPr>
        <p:txBody>
          <a:bodyPr wrap="square" lIns="0" tIns="0" rIns="0" bIns="0" anchor="t" anchorCtr="0">
            <a:noAutofit/>
          </a:bodyPr>
          <a:lstStyle/>
          <a:p>
            <a:pPr marL="0" marR="0" lvl="0" indent="0" algn="l" rtl="0">
              <a:spcBef>
                <a:spcPts val="0"/>
              </a:spcBef>
              <a:spcAft>
                <a:spcPts val="0"/>
              </a:spcAft>
              <a:buClr>
                <a:schemeClr val="dk1"/>
              </a:buClr>
              <a:buSzPct val="25000"/>
              <a:buFont typeface="Arial"/>
              <a:buNone/>
            </a:pPr>
            <a:r>
              <a:rPr lang="en-US" sz="1100" b="0" i="0" u="none" strike="noStrike" cap="none">
                <a:solidFill>
                  <a:schemeClr val="dk1"/>
                </a:solidFill>
                <a:latin typeface="Verdana"/>
                <a:ea typeface="Verdana"/>
                <a:cs typeface="Verdana"/>
                <a:sym typeface="Verdana"/>
              </a:rPr>
              <a:t>Agility &amp; Productivity</a:t>
            </a:r>
          </a:p>
          <a:p>
            <a:pPr marL="0" marR="0" lvl="0" indent="0" algn="l" rtl="0">
              <a:spcBef>
                <a:spcPts val="0"/>
              </a:spcBef>
              <a:spcAft>
                <a:spcPts val="0"/>
              </a:spcAft>
              <a:buClr>
                <a:schemeClr val="dk1"/>
              </a:buClr>
              <a:buSzPct val="25000"/>
              <a:buFont typeface="Arial"/>
              <a:buNone/>
            </a:pPr>
            <a:r>
              <a:rPr lang="en-US" sz="1100" b="0" i="0" u="none" strike="noStrike" cap="none">
                <a:solidFill>
                  <a:schemeClr val="dk1"/>
                </a:solidFill>
                <a:latin typeface="Verdana"/>
                <a:ea typeface="Verdana"/>
                <a:cs typeface="Verdana"/>
                <a:sym typeface="Verdana"/>
              </a:rPr>
              <a:t>Usability</a:t>
            </a:r>
          </a:p>
          <a:p>
            <a:pPr marL="0" marR="0" lvl="0" indent="0" algn="l" rtl="0">
              <a:spcBef>
                <a:spcPts val="0"/>
              </a:spcBef>
              <a:spcAft>
                <a:spcPts val="0"/>
              </a:spcAft>
              <a:buClr>
                <a:schemeClr val="dk1"/>
              </a:buClr>
              <a:buSzPct val="25000"/>
              <a:buFont typeface="Arial"/>
              <a:buNone/>
            </a:pPr>
            <a:r>
              <a:rPr lang="en-US" sz="1100" b="0" i="0" u="none" strike="noStrike" cap="none">
                <a:solidFill>
                  <a:schemeClr val="dk1"/>
                </a:solidFill>
                <a:latin typeface="Verdana"/>
                <a:ea typeface="Verdana"/>
                <a:cs typeface="Verdana"/>
                <a:sym typeface="Verdana"/>
              </a:rPr>
              <a:t>Scalability</a:t>
            </a:r>
          </a:p>
          <a:p>
            <a:pPr marL="0" marR="0" lvl="0" indent="0" algn="l" rtl="0">
              <a:spcBef>
                <a:spcPts val="0"/>
              </a:spcBef>
              <a:spcAft>
                <a:spcPts val="0"/>
              </a:spcAft>
              <a:buClr>
                <a:schemeClr val="dk1"/>
              </a:buClr>
              <a:buSzPct val="25000"/>
              <a:buFont typeface="Arial"/>
              <a:buNone/>
            </a:pPr>
            <a:r>
              <a:rPr lang="en-US" sz="1100" b="0" i="0" u="none" strike="noStrike" cap="none">
                <a:solidFill>
                  <a:schemeClr val="dk1"/>
                </a:solidFill>
                <a:latin typeface="Verdana"/>
                <a:ea typeface="Verdana"/>
                <a:cs typeface="Verdana"/>
                <a:sym typeface="Verdana"/>
              </a:rPr>
              <a:t>Consistency, Security</a:t>
            </a:r>
          </a:p>
          <a:p>
            <a:pPr marL="0" marR="0" lvl="0" indent="0" algn="l" rtl="0">
              <a:spcBef>
                <a:spcPts val="0"/>
              </a:spcBef>
              <a:buClr>
                <a:schemeClr val="dk1"/>
              </a:buClr>
              <a:buSzPct val="25000"/>
              <a:buFont typeface="Arial"/>
              <a:buNone/>
            </a:pPr>
            <a:r>
              <a:rPr lang="en-US" sz="1100" b="0" i="0" u="none" strike="noStrike" cap="none">
                <a:solidFill>
                  <a:schemeClr val="dk1"/>
                </a:solidFill>
                <a:latin typeface="Verdana"/>
                <a:ea typeface="Verdana"/>
                <a:cs typeface="Verdana"/>
                <a:sym typeface="Verdana"/>
              </a:rPr>
              <a:t>Resiliency</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Shape 1375"/>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76" name="Shape 1376"/>
          <p:cNvSpPr txBox="1">
            <a:spLocks noGrp="1"/>
          </p:cNvSpPr>
          <p:nvPr>
            <p:ph type="body" idx="1"/>
          </p:nvPr>
        </p:nvSpPr>
        <p:spPr>
          <a:xfrm>
            <a:off x="693420" y="4379595"/>
            <a:ext cx="5547360" cy="4149090"/>
          </a:xfrm>
          <a:prstGeom prst="rect">
            <a:avLst/>
          </a:prstGeom>
          <a:noFill/>
          <a:ln>
            <a:noFill/>
          </a:ln>
        </p:spPr>
        <p:txBody>
          <a:bodyPr wrap="square" lIns="92275" tIns="92275" rIns="92275" bIns="9227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1377" name="Shape 1377"/>
          <p:cNvSpPr txBox="1">
            <a:spLocks noGrp="1"/>
          </p:cNvSpPr>
          <p:nvPr>
            <p:ph type="sldNum" idx="12"/>
          </p:nvPr>
        </p:nvSpPr>
        <p:spPr>
          <a:xfrm>
            <a:off x="3927774" y="8757590"/>
            <a:ext cx="3004820" cy="461010"/>
          </a:xfrm>
          <a:prstGeom prst="rect">
            <a:avLst/>
          </a:prstGeom>
          <a:noFill/>
          <a:ln>
            <a:noFill/>
          </a:ln>
        </p:spPr>
        <p:txBody>
          <a:bodyPr wrap="square" lIns="92275" tIns="46125" rIns="92275" bIns="46125" anchor="b" anchorCtr="0">
            <a:noAutofit/>
          </a:bodyPr>
          <a:lstStyle/>
          <a:p>
            <a:pPr marL="0" marR="0" lvl="0" indent="0" algn="l" rtl="0">
              <a:spcBef>
                <a:spcPts val="0"/>
              </a:spcBef>
              <a:buSzPct val="25000"/>
              <a:buNone/>
            </a:pPr>
            <a:fld id="{00000000-1234-1234-1234-123412341234}" type="slidenum">
              <a:rPr lang="en-US" sz="1800">
                <a:solidFill>
                  <a:schemeClr val="dk1"/>
                </a:solidFill>
                <a:latin typeface="Arial"/>
                <a:ea typeface="Arial"/>
                <a:cs typeface="Arial"/>
                <a:sym typeface="Arial"/>
              </a:rPr>
              <a:t>40</a:t>
            </a:fld>
            <a:endParaRPr lang="en-US" sz="1800">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Shape 1382"/>
          <p:cNvSpPr txBox="1">
            <a:spLocks noGrp="1"/>
          </p:cNvSpPr>
          <p:nvPr>
            <p:ph type="body" idx="1"/>
          </p:nvPr>
        </p:nvSpPr>
        <p:spPr>
          <a:xfrm>
            <a:off x="298450" y="2997200"/>
            <a:ext cx="6337300" cy="58420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1383" name="Shape 1383"/>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Shape 1416"/>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7" name="Shape 1417"/>
          <p:cNvSpPr txBox="1">
            <a:spLocks noGrp="1"/>
          </p:cNvSpPr>
          <p:nvPr>
            <p:ph type="body" idx="1"/>
          </p:nvPr>
        </p:nvSpPr>
        <p:spPr>
          <a:xfrm>
            <a:off x="693420" y="4379595"/>
            <a:ext cx="5547360" cy="4149090"/>
          </a:xfrm>
          <a:prstGeom prst="rect">
            <a:avLst/>
          </a:prstGeom>
          <a:noFill/>
          <a:ln>
            <a:noFill/>
          </a:ln>
        </p:spPr>
        <p:txBody>
          <a:bodyPr wrap="square" lIns="92275" tIns="92275" rIns="92275" bIns="9227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1418" name="Shape 1418"/>
          <p:cNvSpPr txBox="1">
            <a:spLocks noGrp="1"/>
          </p:cNvSpPr>
          <p:nvPr>
            <p:ph type="sldNum" idx="12"/>
          </p:nvPr>
        </p:nvSpPr>
        <p:spPr>
          <a:xfrm>
            <a:off x="3927774" y="8757590"/>
            <a:ext cx="3004820" cy="461010"/>
          </a:xfrm>
          <a:prstGeom prst="rect">
            <a:avLst/>
          </a:prstGeom>
          <a:noFill/>
          <a:ln>
            <a:noFill/>
          </a:ln>
        </p:spPr>
        <p:txBody>
          <a:bodyPr wrap="square" lIns="92275" tIns="46125" rIns="92275" bIns="46125" anchor="b" anchorCtr="0">
            <a:noAutofit/>
          </a:bodyPr>
          <a:lstStyle/>
          <a:p>
            <a:pPr marL="0" marR="0" lvl="0" indent="0" algn="l" rtl="0">
              <a:spcBef>
                <a:spcPts val="0"/>
              </a:spcBef>
              <a:buSzPct val="25000"/>
              <a:buNone/>
            </a:pPr>
            <a:fld id="{00000000-1234-1234-1234-123412341234}" type="slidenum">
              <a:rPr lang="en-US" sz="1800">
                <a:solidFill>
                  <a:schemeClr val="dk1"/>
                </a:solidFill>
                <a:latin typeface="Arial"/>
                <a:ea typeface="Arial"/>
                <a:cs typeface="Arial"/>
                <a:sym typeface="Arial"/>
              </a:rPr>
              <a:t>42</a:t>
            </a:fld>
            <a:endParaRPr lang="en-US" sz="1800">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Shape 1423"/>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med" len="med"/>
            <a:tailEnd type="none" w="med" len="med"/>
          </a:ln>
        </p:spPr>
      </p:sp>
      <p:sp>
        <p:nvSpPr>
          <p:cNvPr id="1424" name="Shape 1424"/>
          <p:cNvSpPr txBox="1">
            <a:spLocks noGrp="1"/>
          </p:cNvSpPr>
          <p:nvPr>
            <p:ph type="body" idx="1"/>
          </p:nvPr>
        </p:nvSpPr>
        <p:spPr>
          <a:xfrm>
            <a:off x="924561" y="4379595"/>
            <a:ext cx="5085079" cy="4149090"/>
          </a:xfrm>
          <a:prstGeom prst="rect">
            <a:avLst/>
          </a:prstGeom>
          <a:noFill/>
          <a:ln>
            <a:noFill/>
          </a:ln>
        </p:spPr>
        <p:txBody>
          <a:bodyPr wrap="square" lIns="0" tIns="0" rIns="0" bIns="0" anchor="t" anchorCtr="0">
            <a:noAutofit/>
          </a:bodyPr>
          <a:lstStyle/>
          <a:p>
            <a:pPr marL="0" marR="0" lvl="0" indent="0" algn="l" rtl="0">
              <a:spcBef>
                <a:spcPts val="0"/>
              </a:spcBef>
              <a:spcAft>
                <a:spcPts val="0"/>
              </a:spcAft>
              <a:buClr>
                <a:schemeClr val="dk1"/>
              </a:buClr>
              <a:buSzPct val="25000"/>
              <a:buFont typeface="Arial"/>
              <a:buNone/>
            </a:pPr>
            <a:endParaRPr sz="2400" b="0" i="0" u="none" strike="noStrike" cap="none">
              <a:solidFill>
                <a:srgbClr val="000000"/>
              </a:solidFill>
              <a:latin typeface="Calibri"/>
              <a:ea typeface="Calibri"/>
              <a:cs typeface="Calibri"/>
              <a:sym typeface="Calibri"/>
            </a:endParaRPr>
          </a:p>
          <a:p>
            <a:pPr marL="0" marR="0" lvl="0" indent="0" algn="l" rtl="0">
              <a:spcBef>
                <a:spcPts val="454"/>
              </a:spcBef>
              <a:buClr>
                <a:schemeClr val="dk1"/>
              </a:buClr>
              <a:buSzPct val="25000"/>
              <a:buFont typeface="Arial"/>
              <a:buNone/>
            </a:pPr>
            <a:endParaRPr sz="24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Shape 1429"/>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30" name="Shape 1430"/>
          <p:cNvSpPr txBox="1">
            <a:spLocks noGrp="1"/>
          </p:cNvSpPr>
          <p:nvPr>
            <p:ph type="body" idx="1"/>
          </p:nvPr>
        </p:nvSpPr>
        <p:spPr>
          <a:xfrm>
            <a:off x="298450" y="2997200"/>
            <a:ext cx="6337300" cy="5842000"/>
          </a:xfrm>
          <a:prstGeom prst="rect">
            <a:avLst/>
          </a:prstGeom>
          <a:noFill/>
          <a:ln>
            <a:noFill/>
          </a:ln>
        </p:spPr>
        <p:txBody>
          <a:bodyPr wrap="square" lIns="0" tIns="0" rIns="0" bIns="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Shape 143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36" name="Shape 1436"/>
          <p:cNvSpPr txBox="1">
            <a:spLocks noGrp="1"/>
          </p:cNvSpPr>
          <p:nvPr>
            <p:ph type="body" idx="1"/>
          </p:nvPr>
        </p:nvSpPr>
        <p:spPr>
          <a:xfrm>
            <a:off x="298450" y="2997200"/>
            <a:ext cx="6337300" cy="5842000"/>
          </a:xfrm>
          <a:prstGeom prst="rect">
            <a:avLst/>
          </a:prstGeom>
          <a:noFill/>
          <a:ln>
            <a:noFill/>
          </a:ln>
        </p:spPr>
        <p:txBody>
          <a:bodyPr wrap="square" lIns="0" tIns="0" rIns="0" bIns="0" anchor="t" anchorCtr="0">
            <a:noAutofit/>
          </a:bodyPr>
          <a:lstStyle/>
          <a:p>
            <a:pPr marL="0" marR="0" lvl="0" indent="0" algn="l" rtl="0">
              <a:spcBef>
                <a:spcPts val="0"/>
              </a:spcBef>
              <a:buClr>
                <a:schemeClr val="dk1"/>
              </a:buClr>
              <a:buSzPct val="25000"/>
              <a:buFont typeface="Arial"/>
              <a:buNone/>
            </a:pPr>
            <a:endParaRPr sz="1800" b="0" i="0" u="none" strike="noStrike" cap="none">
              <a:solidFill>
                <a:srgbClr val="FFFFFF"/>
              </a:solidFill>
              <a:latin typeface="Arial"/>
              <a:ea typeface="Arial"/>
              <a:cs typeface="Arial"/>
              <a:sym typeface="Arial"/>
            </a:endParaRPr>
          </a:p>
        </p:txBody>
      </p:sp>
      <p:sp>
        <p:nvSpPr>
          <p:cNvPr id="1437" name="Shape 1437"/>
          <p:cNvSpPr txBox="1">
            <a:spLocks noGrp="1"/>
          </p:cNvSpPr>
          <p:nvPr>
            <p:ph type="sldNum" idx="12"/>
          </p:nvPr>
        </p:nvSpPr>
        <p:spPr>
          <a:xfrm>
            <a:off x="3927775" y="8757590"/>
            <a:ext cx="3004820" cy="461010"/>
          </a:xfrm>
          <a:prstGeom prst="rect">
            <a:avLst/>
          </a:prstGeom>
          <a:noFill/>
          <a:ln>
            <a:noFill/>
          </a:ln>
        </p:spPr>
        <p:txBody>
          <a:bodyPr wrap="square" lIns="92300" tIns="46150" rIns="92300" bIns="46150" anchor="t" anchorCtr="0">
            <a:noAutofit/>
          </a:bodyPr>
          <a:lstStyle/>
          <a:p>
            <a:pPr marL="0" marR="0" lvl="0" indent="0" algn="l" rtl="0">
              <a:spcBef>
                <a:spcPts val="0"/>
              </a:spcBef>
              <a:buSzPct val="25000"/>
              <a:buNone/>
            </a:pPr>
            <a:fld id="{00000000-1234-1234-1234-123412341234}" type="slidenum">
              <a:rPr lang="en-US" sz="1800">
                <a:solidFill>
                  <a:schemeClr val="dk1"/>
                </a:solidFill>
                <a:latin typeface="Arial"/>
                <a:ea typeface="Arial"/>
                <a:cs typeface="Arial"/>
                <a:sym typeface="Arial"/>
              </a:rPr>
              <a:t>45</a:t>
            </a:fld>
            <a:endParaRPr lang="en-US" sz="18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0" name="Shape 470"/>
          <p:cNvSpPr txBox="1">
            <a:spLocks noGrp="1"/>
          </p:cNvSpPr>
          <p:nvPr>
            <p:ph type="body" idx="1"/>
          </p:nvPr>
        </p:nvSpPr>
        <p:spPr>
          <a:xfrm>
            <a:off x="298450" y="2997200"/>
            <a:ext cx="6337300" cy="5842000"/>
          </a:xfrm>
          <a:prstGeom prst="rect">
            <a:avLst/>
          </a:prstGeom>
          <a:noFill/>
          <a:ln>
            <a:noFill/>
          </a:ln>
        </p:spPr>
        <p:txBody>
          <a:bodyPr wrap="square" lIns="0" tIns="0" rIns="0" bIns="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8" name="Shape 478"/>
          <p:cNvSpPr txBox="1">
            <a:spLocks noGrp="1"/>
          </p:cNvSpPr>
          <p:nvPr>
            <p:ph type="body" idx="1"/>
          </p:nvPr>
        </p:nvSpPr>
        <p:spPr>
          <a:xfrm>
            <a:off x="298450" y="2997200"/>
            <a:ext cx="6337300" cy="58420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8" name="Shape 538"/>
          <p:cNvSpPr txBox="1">
            <a:spLocks noGrp="1"/>
          </p:cNvSpPr>
          <p:nvPr>
            <p:ph type="body" idx="1"/>
          </p:nvPr>
        </p:nvSpPr>
        <p:spPr>
          <a:xfrm>
            <a:off x="298450" y="2997200"/>
            <a:ext cx="6337300" cy="5842000"/>
          </a:xfrm>
          <a:prstGeom prst="rect">
            <a:avLst/>
          </a:prstGeom>
          <a:noFill/>
          <a:ln>
            <a:noFill/>
          </a:ln>
        </p:spPr>
        <p:txBody>
          <a:bodyPr wrap="square" lIns="0" tIns="0" rIns="0" bIns="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539" name="Shape 539"/>
          <p:cNvSpPr txBox="1">
            <a:spLocks noGrp="1"/>
          </p:cNvSpPr>
          <p:nvPr>
            <p:ph type="sldNum" idx="12"/>
          </p:nvPr>
        </p:nvSpPr>
        <p:spPr>
          <a:xfrm>
            <a:off x="3927775" y="8757590"/>
            <a:ext cx="3004820" cy="461010"/>
          </a:xfrm>
          <a:prstGeom prst="rect">
            <a:avLst/>
          </a:prstGeom>
          <a:noFill/>
          <a:ln>
            <a:noFill/>
          </a:ln>
        </p:spPr>
        <p:txBody>
          <a:bodyPr wrap="square" lIns="92300" tIns="46150" rIns="92300" bIns="46150" anchor="t" anchorCtr="0">
            <a:noAutofit/>
          </a:bodyPr>
          <a:lstStyle/>
          <a:p>
            <a:pPr marL="0" marR="0" lvl="0" indent="0" algn="l" rtl="0">
              <a:spcBef>
                <a:spcPts val="0"/>
              </a:spcBef>
              <a:buSzPct val="25000"/>
              <a:buNone/>
            </a:pPr>
            <a:fld id="{00000000-1234-1234-1234-123412341234}" type="slidenum">
              <a:rPr lang="en-US" sz="1800">
                <a:solidFill>
                  <a:schemeClr val="dk1"/>
                </a:solidFill>
                <a:latin typeface="Arial"/>
                <a:ea typeface="Arial"/>
                <a:cs typeface="Arial"/>
                <a:sym typeface="Arial"/>
              </a:rPr>
              <a:t>7</a:t>
            </a:fld>
            <a:endParaRPr lang="en-US" sz="18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6" name="Shape 566"/>
          <p:cNvSpPr txBox="1">
            <a:spLocks noGrp="1"/>
          </p:cNvSpPr>
          <p:nvPr>
            <p:ph type="body" idx="1"/>
          </p:nvPr>
        </p:nvSpPr>
        <p:spPr>
          <a:xfrm>
            <a:off x="298450" y="2997200"/>
            <a:ext cx="6337300" cy="5842000"/>
          </a:xfrm>
          <a:prstGeom prst="rect">
            <a:avLst/>
          </a:prstGeom>
          <a:noFill/>
          <a:ln>
            <a:noFill/>
          </a:ln>
        </p:spPr>
        <p:txBody>
          <a:bodyPr wrap="square" lIns="0" tIns="0" rIns="0" bIns="0" anchor="t" anchorCtr="0">
            <a:noAutofit/>
          </a:bodyPr>
          <a:lstStyle/>
          <a:p>
            <a:pPr marL="0" marR="0" lvl="0" indent="0" algn="l" rtl="0">
              <a:spcBef>
                <a:spcPts val="0"/>
              </a:spcBef>
              <a:buClr>
                <a:schemeClr val="dk1"/>
              </a:buClr>
              <a:buSzPct val="25000"/>
              <a:buFont typeface="Arial"/>
              <a:buNone/>
            </a:pPr>
            <a:r>
              <a:rPr lang="en-US" sz="1100" b="0" i="0" u="none" strike="noStrike" cap="none">
                <a:solidFill>
                  <a:schemeClr val="dk1"/>
                </a:solidFill>
                <a:latin typeface="Verdana"/>
                <a:ea typeface="Verdana"/>
                <a:cs typeface="Verdana"/>
                <a:sym typeface="Verdana"/>
              </a:rPr>
              <a:t>Holistic, comprehensive, structured, opinionated, open platform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393700" y="692150"/>
            <a:ext cx="6146700" cy="34575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85" name="Shape 685"/>
          <p:cNvSpPr txBox="1">
            <a:spLocks noGrp="1"/>
          </p:cNvSpPr>
          <p:nvPr>
            <p:ph type="body" idx="1"/>
          </p:nvPr>
        </p:nvSpPr>
        <p:spPr>
          <a:xfrm>
            <a:off x="693420" y="4379595"/>
            <a:ext cx="5547300" cy="4149000"/>
          </a:xfrm>
          <a:prstGeom prst="rect">
            <a:avLst/>
          </a:prstGeom>
          <a:noFill/>
          <a:ln>
            <a:noFill/>
          </a:ln>
        </p:spPr>
        <p:txBody>
          <a:bodyPr wrap="square" lIns="92275" tIns="92275" rIns="92275" bIns="9227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686" name="Shape 686"/>
          <p:cNvSpPr txBox="1">
            <a:spLocks noGrp="1"/>
          </p:cNvSpPr>
          <p:nvPr>
            <p:ph type="sldNum" idx="12"/>
          </p:nvPr>
        </p:nvSpPr>
        <p:spPr>
          <a:xfrm>
            <a:off x="3927774" y="8757590"/>
            <a:ext cx="3004800" cy="461100"/>
          </a:xfrm>
          <a:prstGeom prst="rect">
            <a:avLst/>
          </a:prstGeom>
          <a:noFill/>
          <a:ln>
            <a:noFill/>
          </a:ln>
        </p:spPr>
        <p:txBody>
          <a:bodyPr wrap="square" lIns="92275" tIns="46125" rIns="92275" bIns="46125" anchor="b" anchorCtr="0">
            <a:noAutofit/>
          </a:bodyPr>
          <a:lstStyle/>
          <a:p>
            <a:pPr marL="0" marR="0" lvl="0" indent="0" algn="l" rtl="0">
              <a:spcBef>
                <a:spcPts val="0"/>
              </a:spcBef>
              <a:buSzPct val="25000"/>
              <a:buNone/>
            </a:pPr>
            <a:fld id="{00000000-1234-1234-1234-123412341234}" type="slidenum">
              <a:rPr lang="en-US" sz="1800">
                <a:solidFill>
                  <a:schemeClr val="dk1"/>
                </a:solidFill>
                <a:latin typeface="Arial"/>
                <a:ea typeface="Arial"/>
                <a:cs typeface="Arial"/>
                <a:sym typeface="Arial"/>
              </a:rPr>
              <a:t>9</a:t>
            </a:fld>
            <a:endParaRPr lang="en-US" sz="18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 Blank logo">
    <p:spTree>
      <p:nvGrpSpPr>
        <p:cNvPr id="1" name="Shape 14"/>
        <p:cNvGrpSpPr/>
        <p:nvPr/>
      </p:nvGrpSpPr>
      <p:grpSpPr>
        <a:xfrm>
          <a:off x="0" y="0"/>
          <a:ext cx="0" cy="0"/>
          <a:chOff x="0" y="0"/>
          <a:chExt cx="0" cy="0"/>
        </a:xfrm>
      </p:grpSpPr>
      <p:sp>
        <p:nvSpPr>
          <p:cNvPr id="15" name="Shape 15"/>
          <p:cNvSpPr txBox="1">
            <a:spLocks noGrp="1"/>
          </p:cNvSpPr>
          <p:nvPr>
            <p:ph type="sldNum" idx="12"/>
          </p:nvPr>
        </p:nvSpPr>
        <p:spPr>
          <a:xfrm>
            <a:off x="48247" y="4861464"/>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ext Top Half">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57200" y="19050"/>
            <a:ext cx="8229600" cy="857250"/>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9pPr>
          </a:lstStyle>
          <a:p>
            <a:endParaRPr/>
          </a:p>
        </p:txBody>
      </p:sp>
      <p:sp>
        <p:nvSpPr>
          <p:cNvPr id="44" name="Shape 44"/>
          <p:cNvSpPr txBox="1">
            <a:spLocks noGrp="1"/>
          </p:cNvSpPr>
          <p:nvPr>
            <p:ph type="body" idx="1"/>
          </p:nvPr>
        </p:nvSpPr>
        <p:spPr>
          <a:xfrm>
            <a:off x="457200" y="876476"/>
            <a:ext cx="8229600" cy="1840221"/>
          </a:xfrm>
          <a:prstGeom prst="rect">
            <a:avLst/>
          </a:prstGeom>
          <a:noFill/>
          <a:ln>
            <a:noFill/>
          </a:ln>
        </p:spPr>
        <p:txBody>
          <a:bodyPr wrap="square" lIns="91425" tIns="91425" rIns="91425" bIns="91425" anchor="t" anchorCtr="0"/>
          <a:lstStyle>
            <a:lvl1pPr marL="342900" marR="0" lvl="0" indent="-38100" algn="l" rtl="0">
              <a:lnSpc>
                <a:spcPct val="100000"/>
              </a:lnSpc>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9050" algn="l" rtl="0">
              <a:lnSpc>
                <a:spcPct val="100000"/>
              </a:lnSpc>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25400" algn="l" rtl="0">
              <a:lnSpc>
                <a:spcPct val="100000"/>
              </a:lnSpc>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ext Top Three Quarter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19050"/>
            <a:ext cx="8229600" cy="857400"/>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9pPr>
          </a:lstStyle>
          <a:p>
            <a:endParaRPr/>
          </a:p>
        </p:txBody>
      </p:sp>
      <p:sp>
        <p:nvSpPr>
          <p:cNvPr id="47" name="Shape 47"/>
          <p:cNvSpPr txBox="1">
            <a:spLocks noGrp="1"/>
          </p:cNvSpPr>
          <p:nvPr>
            <p:ph type="body" idx="1"/>
          </p:nvPr>
        </p:nvSpPr>
        <p:spPr>
          <a:xfrm>
            <a:off x="457200" y="876474"/>
            <a:ext cx="8229600" cy="2676000"/>
          </a:xfrm>
          <a:prstGeom prst="rect">
            <a:avLst/>
          </a:prstGeom>
          <a:noFill/>
          <a:ln>
            <a:noFill/>
          </a:ln>
        </p:spPr>
        <p:txBody>
          <a:bodyPr wrap="square" lIns="91425" tIns="91425" rIns="91425" bIns="91425" anchor="t" anchorCtr="0"/>
          <a:lstStyle>
            <a:lvl1pPr marL="342900" marR="0" lvl="0" indent="-38100" algn="l" rtl="0">
              <a:lnSpc>
                <a:spcPct val="100000"/>
              </a:lnSpc>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9050" algn="l" rtl="0">
              <a:lnSpc>
                <a:spcPct val="100000"/>
              </a:lnSpc>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25400" algn="l" rtl="0">
              <a:lnSpc>
                <a:spcPct val="100000"/>
              </a:lnSpc>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Full Page">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19050"/>
            <a:ext cx="8229600" cy="857250"/>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9pPr>
          </a:lstStyle>
          <a:p>
            <a:endParaRPr/>
          </a:p>
        </p:txBody>
      </p:sp>
      <p:sp>
        <p:nvSpPr>
          <p:cNvPr id="50" name="Shape 50"/>
          <p:cNvSpPr txBox="1">
            <a:spLocks noGrp="1"/>
          </p:cNvSpPr>
          <p:nvPr>
            <p:ph type="body" idx="1"/>
          </p:nvPr>
        </p:nvSpPr>
        <p:spPr>
          <a:xfrm>
            <a:off x="457200" y="876474"/>
            <a:ext cx="8229600" cy="3718150"/>
          </a:xfrm>
          <a:prstGeom prst="rect">
            <a:avLst/>
          </a:prstGeom>
          <a:noFill/>
          <a:ln>
            <a:noFill/>
          </a:ln>
        </p:spPr>
        <p:txBody>
          <a:bodyPr wrap="square" lIns="91425" tIns="91425" rIns="91425" bIns="91425" anchor="t" anchorCtr="0"/>
          <a:lstStyle>
            <a:lvl1pPr marL="342900" marR="0" lvl="0" indent="-38100" algn="l" rtl="0">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6350" algn="l" rtl="0">
              <a:spcBef>
                <a:spcPts val="600"/>
              </a:spcBef>
              <a:spcAft>
                <a:spcPts val="0"/>
              </a:spcAft>
              <a:buClr>
                <a:schemeClr val="accent1"/>
              </a:buClr>
              <a:buSzPct val="100000"/>
              <a:buFont typeface="Arial"/>
              <a:buChar char="–"/>
              <a:defRPr sz="2200" b="0" i="0" u="none" strike="noStrike" cap="none">
                <a:solidFill>
                  <a:schemeClr val="dk1"/>
                </a:solidFill>
                <a:latin typeface="Arial"/>
                <a:ea typeface="Arial"/>
                <a:cs typeface="Arial"/>
                <a:sym typeface="Arial"/>
              </a:defRPr>
            </a:lvl2pPr>
            <a:lvl3pPr marL="1143000" marR="0" lvl="2" indent="25400" algn="l" rtl="0">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25400" algn="l" rtl="0">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633412" y="357187"/>
            <a:ext cx="7877100" cy="8574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53" name="Shape 53"/>
          <p:cNvSpPr txBox="1">
            <a:spLocks noGrp="1"/>
          </p:cNvSpPr>
          <p:nvPr>
            <p:ph type="sldNum" idx="12"/>
          </p:nvPr>
        </p:nvSpPr>
        <p:spPr>
          <a:xfrm>
            <a:off x="8801100" y="5010150"/>
            <a:ext cx="122400" cy="123900"/>
          </a:xfrm>
          <a:prstGeom prst="rect">
            <a:avLst/>
          </a:prstGeom>
          <a:noFill/>
          <a:ln>
            <a:noFill/>
          </a:ln>
        </p:spPr>
        <p:txBody>
          <a:bodyPr wrap="square" lIns="34275" tIns="17125" rIns="34275" bIns="17125" anchor="t" anchorCtr="0">
            <a:noAutofit/>
          </a:bodyPr>
          <a:lstStyle/>
          <a:p>
            <a:pPr marL="0" marR="0" lvl="0" indent="0" algn="l" rtl="0">
              <a:spcBef>
                <a:spcPts val="0"/>
              </a:spcBef>
              <a:buClr>
                <a:schemeClr val="dk1"/>
              </a:buClr>
              <a:buSzPct val="25000"/>
              <a:buFont typeface="Arial"/>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457199" y="320038"/>
            <a:ext cx="8229600" cy="3636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56" name="Shape 56"/>
          <p:cNvSpPr txBox="1">
            <a:spLocks noGrp="1"/>
          </p:cNvSpPr>
          <p:nvPr>
            <p:ph type="body" idx="1"/>
          </p:nvPr>
        </p:nvSpPr>
        <p:spPr>
          <a:xfrm>
            <a:off x="457200" y="1108074"/>
            <a:ext cx="8229600" cy="3082800"/>
          </a:xfrm>
          <a:prstGeom prst="rect">
            <a:avLst/>
          </a:prstGeom>
          <a:noFill/>
          <a:ln>
            <a:noFill/>
          </a:ln>
        </p:spPr>
        <p:txBody>
          <a:bodyPr wrap="square" lIns="91425" tIns="91425" rIns="91425" bIns="91425" anchor="t" anchorCtr="0"/>
          <a:lstStyle>
            <a:lvl1pPr marL="342900" marR="0" lvl="0" indent="1905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714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524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524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524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524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524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57" name="Shape 57"/>
          <p:cNvSpPr/>
          <p:nvPr/>
        </p:nvSpPr>
        <p:spPr>
          <a:xfrm>
            <a:off x="0" y="4629150"/>
            <a:ext cx="9144000" cy="385800"/>
          </a:xfrm>
          <a:prstGeom prst="rect">
            <a:avLst/>
          </a:prstGeom>
          <a:solidFill>
            <a:srgbClr val="00786E"/>
          </a:solidFill>
          <a:ln>
            <a:noFill/>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58" name="Shape 58"/>
          <p:cNvSpPr txBox="1"/>
          <p:nvPr/>
        </p:nvSpPr>
        <p:spPr>
          <a:xfrm>
            <a:off x="366712" y="5018448"/>
            <a:ext cx="2274900" cy="92400"/>
          </a:xfrm>
          <a:prstGeom prst="rect">
            <a:avLst/>
          </a:prstGeom>
          <a:noFill/>
          <a:ln>
            <a:noFill/>
          </a:ln>
        </p:spPr>
        <p:txBody>
          <a:bodyPr wrap="square" lIns="0" tIns="0" rIns="0" bIns="0" anchor="t" anchorCtr="0">
            <a:noAutofit/>
          </a:bodyPr>
          <a:lstStyle/>
          <a:p>
            <a:pPr marL="0" marR="0" lvl="0" indent="0" algn="l" rtl="0">
              <a:spcBef>
                <a:spcPts val="0"/>
              </a:spcBef>
              <a:buClr>
                <a:srgbClr val="7F7F7F"/>
              </a:buClr>
              <a:buSzPct val="25000"/>
              <a:buFont typeface="Arial"/>
              <a:buNone/>
            </a:pPr>
            <a:r>
              <a:rPr lang="en-US" sz="600" b="0" i="0" u="none" strike="noStrike" cap="none">
                <a:solidFill>
                  <a:srgbClr val="7F7F7F"/>
                </a:solidFill>
                <a:latin typeface="Arial"/>
                <a:ea typeface="Arial"/>
                <a:cs typeface="Arial"/>
                <a:sym typeface="Arial"/>
              </a:rPr>
              <a:t>© Copyright 2015 Pivotal. All rights reserved.</a:t>
            </a:r>
          </a:p>
        </p:txBody>
      </p:sp>
      <p:pic>
        <p:nvPicPr>
          <p:cNvPr id="59" name="Shape 59"/>
          <p:cNvPicPr preferRelativeResize="0"/>
          <p:nvPr/>
        </p:nvPicPr>
        <p:blipFill rotWithShape="1">
          <a:blip r:embed="rId2">
            <a:alphaModFix/>
          </a:blip>
          <a:srcRect/>
          <a:stretch/>
        </p:blipFill>
        <p:spPr>
          <a:xfrm>
            <a:off x="7941732" y="4713966"/>
            <a:ext cx="957300" cy="219600"/>
          </a:xfrm>
          <a:prstGeom prst="rect">
            <a:avLst/>
          </a:prstGeom>
          <a:noFill/>
          <a:ln>
            <a:noFill/>
          </a:ln>
        </p:spPr>
      </p:pic>
      <p:cxnSp>
        <p:nvCxnSpPr>
          <p:cNvPr id="60" name="Shape 60"/>
          <p:cNvCxnSpPr/>
          <p:nvPr/>
        </p:nvCxnSpPr>
        <p:spPr>
          <a:xfrm>
            <a:off x="0" y="885929"/>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366712" y="785821"/>
            <a:ext cx="8410500" cy="346199"/>
          </a:xfrm>
          <a:prstGeom prst="rect">
            <a:avLst/>
          </a:prstGeom>
          <a:noFill/>
          <a:ln>
            <a:noFill/>
          </a:ln>
        </p:spPr>
        <p:txBody>
          <a:bodyPr wrap="square" lIns="91425" tIns="91425" rIns="91425" bIns="91425" anchor="t" anchorCtr="0"/>
          <a:lstStyle>
            <a:lvl1pPr marL="0" marR="0" lvl="0" indent="0" algn="l" rtl="0">
              <a:spcBef>
                <a:spcPts val="0"/>
              </a:spcBef>
              <a:buClr>
                <a:schemeClr val="dk2"/>
              </a:buClr>
              <a:buFont typeface="Arial"/>
              <a:buNone/>
              <a:defRPr sz="2000" b="0" i="0" u="none" strike="noStrike" cap="none">
                <a:solidFill>
                  <a:schemeClr val="dk1"/>
                </a:solidFill>
                <a:latin typeface="Arial"/>
                <a:ea typeface="Arial"/>
                <a:cs typeface="Arial"/>
                <a:sym typeface="Arial"/>
              </a:defRPr>
            </a:lvl1pPr>
            <a:lvl2pPr marL="457200" marR="0" lvl="1" indent="0" algn="l" rtl="0">
              <a:spcBef>
                <a:spcPts val="0"/>
              </a:spcBef>
              <a:buClr>
                <a:schemeClr val="dk2"/>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0"/>
              </a:spcBef>
              <a:buClr>
                <a:schemeClr val="dk2"/>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0"/>
              </a:spcBef>
              <a:buClr>
                <a:schemeClr val="dk2"/>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0"/>
              </a:spcBef>
              <a:buClr>
                <a:schemeClr val="dk2"/>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title"/>
          </p:nvPr>
        </p:nvSpPr>
        <p:spPr>
          <a:xfrm>
            <a:off x="366712" y="325437"/>
            <a:ext cx="8410500" cy="4605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64" name="Shape 64"/>
          <p:cNvSpPr txBox="1">
            <a:spLocks noGrp="1"/>
          </p:cNvSpPr>
          <p:nvPr>
            <p:ph type="body" idx="2"/>
          </p:nvPr>
        </p:nvSpPr>
        <p:spPr>
          <a:xfrm>
            <a:off x="366714" y="1419233"/>
            <a:ext cx="8410500" cy="3038399"/>
          </a:xfrm>
          <a:prstGeom prst="rect">
            <a:avLst/>
          </a:prstGeom>
          <a:noFill/>
          <a:ln>
            <a:noFill/>
          </a:ln>
        </p:spPr>
        <p:txBody>
          <a:bodyPr wrap="square"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31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254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3pPr>
            <a:lvl4pPr marL="1658936" marR="0" lvl="3" indent="-134936" algn="l" rtl="0">
              <a:spcBef>
                <a:spcPts val="300"/>
              </a:spcBef>
              <a:buClr>
                <a:schemeClr val="accent1"/>
              </a:buClr>
              <a:buSzPct val="100000"/>
              <a:buFont typeface="Verdana"/>
              <a:buChar char="—"/>
              <a:defRPr sz="1200" b="0" i="0" u="none" strike="noStrike" cap="none">
                <a:solidFill>
                  <a:schemeClr val="dk1"/>
                </a:solidFill>
                <a:latin typeface="Arial"/>
                <a:ea typeface="Arial"/>
                <a:cs typeface="Arial"/>
                <a:sym typeface="Arial"/>
              </a:defRPr>
            </a:lvl4pPr>
            <a:lvl5pPr marL="2057400" marR="0" lvl="4" indent="-95250" algn="l" rtl="0">
              <a:spcBef>
                <a:spcPts val="300"/>
              </a:spcBef>
              <a:buClr>
                <a:schemeClr val="accent1"/>
              </a:buClr>
              <a:buSzPct val="100000"/>
              <a:buFont typeface="Verdana"/>
              <a:buChar char="»"/>
              <a:defRPr sz="1100" b="0" i="0" u="none" strike="noStrike" cap="none">
                <a:solidFill>
                  <a:schemeClr val="dk1"/>
                </a:solidFill>
                <a:latin typeface="Arial"/>
                <a:ea typeface="Arial"/>
                <a:cs typeface="Arial"/>
                <a:sym typeface="Arial"/>
              </a:defRPr>
            </a:lvl5pPr>
            <a:lvl6pPr marL="2514600" marR="0" lvl="5"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itle with Subtitle and Content">
    <p:spTree>
      <p:nvGrpSpPr>
        <p:cNvPr id="1" name="Shape 65"/>
        <p:cNvGrpSpPr/>
        <p:nvPr/>
      </p:nvGrpSpPr>
      <p:grpSpPr>
        <a:xfrm>
          <a:off x="0" y="0"/>
          <a:ext cx="0" cy="0"/>
          <a:chOff x="0" y="0"/>
          <a:chExt cx="0" cy="0"/>
        </a:xfrm>
      </p:grpSpPr>
      <p:sp>
        <p:nvSpPr>
          <p:cNvPr id="66" name="Shape 66"/>
          <p:cNvSpPr txBox="1">
            <a:spLocks noGrp="1"/>
          </p:cNvSpPr>
          <p:nvPr>
            <p:ph type="body" idx="1"/>
          </p:nvPr>
        </p:nvSpPr>
        <p:spPr>
          <a:xfrm>
            <a:off x="366712" y="785814"/>
            <a:ext cx="8410574" cy="346219"/>
          </a:xfrm>
          <a:prstGeom prst="rect">
            <a:avLst/>
          </a:prstGeom>
          <a:noFill/>
          <a:ln>
            <a:noFill/>
          </a:ln>
        </p:spPr>
        <p:txBody>
          <a:bodyPr wrap="square" lIns="91425" tIns="91425" rIns="91425" bIns="91425" anchor="t" anchorCtr="0"/>
          <a:lstStyle>
            <a:lvl1pPr marL="0" marR="0" lvl="0" indent="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1pPr>
            <a:lvl2pPr marL="457200" marR="0" lvl="1" indent="0" algn="l" rtl="0">
              <a:spcBef>
                <a:spcPts val="0"/>
              </a:spcBef>
              <a:buClr>
                <a:schemeClr val="dk2"/>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0"/>
              </a:spcBef>
              <a:buClr>
                <a:schemeClr val="dk2"/>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0"/>
              </a:spcBef>
              <a:buClr>
                <a:schemeClr val="dk2"/>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0"/>
              </a:spcBef>
              <a:buClr>
                <a:schemeClr val="dk2"/>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title"/>
          </p:nvPr>
        </p:nvSpPr>
        <p:spPr>
          <a:xfrm>
            <a:off x="366712" y="325437"/>
            <a:ext cx="8410574" cy="460374"/>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68" name="Shape 68"/>
          <p:cNvSpPr txBox="1">
            <a:spLocks noGrp="1"/>
          </p:cNvSpPr>
          <p:nvPr>
            <p:ph type="body" idx="2"/>
          </p:nvPr>
        </p:nvSpPr>
        <p:spPr>
          <a:xfrm>
            <a:off x="366714" y="1419224"/>
            <a:ext cx="8410574" cy="3038475"/>
          </a:xfrm>
          <a:prstGeom prst="rect">
            <a:avLst/>
          </a:prstGeom>
          <a:noFill/>
          <a:ln>
            <a:noFill/>
          </a:ln>
        </p:spPr>
        <p:txBody>
          <a:bodyPr wrap="square"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3pPr>
            <a:lvl4pPr marL="1658938" marR="0" lvl="3" indent="-134938" algn="l" rtl="0">
              <a:spcBef>
                <a:spcPts val="300"/>
              </a:spcBef>
              <a:buClr>
                <a:schemeClr val="accent1"/>
              </a:buClr>
              <a:buSzPct val="100000"/>
              <a:buFont typeface="Verdana"/>
              <a:buChar char="—"/>
              <a:defRPr sz="1200" b="0" i="0" u="none" strike="noStrike" cap="none">
                <a:solidFill>
                  <a:schemeClr val="dk1"/>
                </a:solidFill>
                <a:latin typeface="Arial"/>
                <a:ea typeface="Arial"/>
                <a:cs typeface="Arial"/>
                <a:sym typeface="Arial"/>
              </a:defRPr>
            </a:lvl4pPr>
            <a:lvl5pPr marL="2057400" marR="0" lvl="4" indent="-158750" algn="l" rtl="0">
              <a:spcBef>
                <a:spcPts val="300"/>
              </a:spcBef>
              <a:buClr>
                <a:schemeClr val="accent1"/>
              </a:buClr>
              <a:buSzPct val="100000"/>
              <a:buFont typeface="Verdana"/>
              <a:buChar char="»"/>
              <a:defRPr sz="11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ext Left Half">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457200" y="19050"/>
            <a:ext cx="8229600" cy="857400"/>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9pPr>
          </a:lstStyle>
          <a:p>
            <a:endParaRPr/>
          </a:p>
        </p:txBody>
      </p:sp>
      <p:sp>
        <p:nvSpPr>
          <p:cNvPr id="71" name="Shape 71"/>
          <p:cNvSpPr txBox="1">
            <a:spLocks noGrp="1"/>
          </p:cNvSpPr>
          <p:nvPr>
            <p:ph type="body" idx="1"/>
          </p:nvPr>
        </p:nvSpPr>
        <p:spPr>
          <a:xfrm>
            <a:off x="457200" y="876474"/>
            <a:ext cx="4038600" cy="3718200"/>
          </a:xfrm>
          <a:prstGeom prst="rect">
            <a:avLst/>
          </a:prstGeom>
          <a:noFill/>
          <a:ln>
            <a:noFill/>
          </a:ln>
        </p:spPr>
        <p:txBody>
          <a:bodyPr wrap="square" lIns="91425" tIns="91425" rIns="91425" bIns="91425" anchor="t" anchorCtr="0"/>
          <a:lstStyle>
            <a:lvl1pPr marL="342900" marR="0" lvl="0" indent="-38100" algn="l" rtl="0">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6350" algn="l" rtl="0">
              <a:spcBef>
                <a:spcPts val="600"/>
              </a:spcBef>
              <a:spcAft>
                <a:spcPts val="0"/>
              </a:spcAft>
              <a:buClr>
                <a:schemeClr val="accent1"/>
              </a:buClr>
              <a:buSzPct val="100000"/>
              <a:buFont typeface="Arial"/>
              <a:buChar char="–"/>
              <a:defRPr sz="2200" b="0" i="0" u="none" strike="noStrike" cap="none">
                <a:solidFill>
                  <a:schemeClr val="dk1"/>
                </a:solidFill>
                <a:latin typeface="Arial"/>
                <a:ea typeface="Arial"/>
                <a:cs typeface="Arial"/>
                <a:sym typeface="Arial"/>
              </a:defRPr>
            </a:lvl2pPr>
            <a:lvl3pPr marL="1143000" marR="0" lvl="2" indent="25400" algn="l" rtl="0">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25400" algn="l" rtl="0">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Shape 72"/>
        <p:cNvGrpSpPr/>
        <p:nvPr/>
      </p:nvGrpSpPr>
      <p:grpSpPr>
        <a:xfrm>
          <a:off x="0" y="0"/>
          <a:ext cx="0" cy="0"/>
          <a:chOff x="0" y="0"/>
          <a:chExt cx="0" cy="0"/>
        </a:xfrm>
      </p:grpSpPr>
      <p:sp>
        <p:nvSpPr>
          <p:cNvPr id="73" name="Shape 73" descr="P_Teal_KnockOut_RGB.eps"/>
          <p:cNvSpPr/>
          <p:nvPr/>
        </p:nvSpPr>
        <p:spPr>
          <a:xfrm>
            <a:off x="8891502" y="4894965"/>
            <a:ext cx="228421" cy="228421"/>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74" name="Shape 74"/>
          <p:cNvSpPr txBox="1"/>
          <p:nvPr/>
        </p:nvSpPr>
        <p:spPr>
          <a:xfrm>
            <a:off x="1" y="4906779"/>
            <a:ext cx="941283" cy="20005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700">
                <a:solidFill>
                  <a:srgbClr val="9EB2BC"/>
                </a:solidFill>
                <a:latin typeface="Arial"/>
                <a:ea typeface="Arial"/>
                <a:cs typeface="Arial"/>
                <a:sym typeface="Arial"/>
              </a:rPr>
              <a:t>About Pivotal Labs</a:t>
            </a:r>
          </a:p>
        </p:txBody>
      </p:sp>
      <p:sp>
        <p:nvSpPr>
          <p:cNvPr id="75" name="Shape 75"/>
          <p:cNvSpPr txBox="1"/>
          <p:nvPr/>
        </p:nvSpPr>
        <p:spPr>
          <a:xfrm>
            <a:off x="7113282" y="4929981"/>
            <a:ext cx="1717539" cy="153888"/>
          </a:xfrm>
          <a:prstGeom prst="rect">
            <a:avLst/>
          </a:prstGeom>
          <a:noFill/>
          <a:ln>
            <a:noFill/>
          </a:ln>
        </p:spPr>
        <p:txBody>
          <a:bodyPr wrap="square" lIns="0" tIns="0" rIns="0" bIns="0" anchor="t" anchorCtr="0">
            <a:noAutofit/>
          </a:bodyPr>
          <a:lstStyle/>
          <a:p>
            <a:pPr marL="0" marR="0" lvl="0" indent="0" algn="r" rtl="0">
              <a:spcBef>
                <a:spcPts val="0"/>
              </a:spcBef>
              <a:buSzPct val="25000"/>
              <a:buNone/>
            </a:pPr>
            <a:r>
              <a:rPr lang="en-US" sz="500">
                <a:solidFill>
                  <a:srgbClr val="009A91"/>
                </a:solidFill>
                <a:latin typeface="Arial"/>
                <a:ea typeface="Arial"/>
                <a:cs typeface="Arial"/>
                <a:sym typeface="Arial"/>
              </a:rPr>
              <a:t>pivotal.io</a:t>
            </a:r>
          </a:p>
          <a:p>
            <a:pPr marL="0" marR="0" lvl="0" indent="0" algn="r" rtl="0">
              <a:spcBef>
                <a:spcPts val="0"/>
              </a:spcBef>
              <a:buSzPct val="25000"/>
              <a:buNone/>
            </a:pPr>
            <a:r>
              <a:rPr lang="en-US" sz="500">
                <a:solidFill>
                  <a:srgbClr val="9EB2BC"/>
                </a:solidFill>
                <a:latin typeface="Arial"/>
                <a:ea typeface="Arial"/>
                <a:cs typeface="Arial"/>
                <a:sym typeface="Arial"/>
              </a:rPr>
              <a:t>© 2015 Pivotal Software, Inc.  All rights reserved</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457200" y="206384"/>
            <a:ext cx="8229600" cy="485069"/>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06384"/>
            <a:ext cx="8229600" cy="485069"/>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772592"/>
            <a:ext cx="8229600" cy="3394075"/>
          </a:xfrm>
          <a:prstGeom prst="rect">
            <a:avLst/>
          </a:prstGeom>
          <a:noFill/>
          <a:ln>
            <a:noFill/>
          </a:ln>
        </p:spPr>
        <p:txBody>
          <a:bodyPr wrap="square" lIns="91425" tIns="91425" rIns="91425" bIns="91425" anchor="t" anchorCtr="0"/>
          <a:lstStyle>
            <a:lvl1pPr marL="228600" marR="0" lvl="0" indent="-76200" algn="l" rtl="0">
              <a:spcBef>
                <a:spcPts val="0"/>
              </a:spcBef>
              <a:buClr>
                <a:schemeClr val="dk2"/>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6_Title only">
    <p:spTree>
      <p:nvGrpSpPr>
        <p:cNvPr id="1" name="Shape 78"/>
        <p:cNvGrpSpPr/>
        <p:nvPr/>
      </p:nvGrpSpPr>
      <p:grpSpPr>
        <a:xfrm>
          <a:off x="0" y="0"/>
          <a:ext cx="0" cy="0"/>
          <a:chOff x="0" y="0"/>
          <a:chExt cx="0" cy="0"/>
        </a:xfrm>
      </p:grpSpPr>
      <p:sp>
        <p:nvSpPr>
          <p:cNvPr id="79" name="Shape 79"/>
          <p:cNvSpPr/>
          <p:nvPr/>
        </p:nvSpPr>
        <p:spPr>
          <a:xfrm>
            <a:off x="0" y="2"/>
            <a:ext cx="9144000" cy="53999"/>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80" name="Shape 80"/>
          <p:cNvPicPr preferRelativeResize="0"/>
          <p:nvPr/>
        </p:nvPicPr>
        <p:blipFill rotWithShape="1">
          <a:blip r:embed="rId2">
            <a:alphaModFix/>
          </a:blip>
          <a:srcRect/>
          <a:stretch/>
        </p:blipFill>
        <p:spPr>
          <a:xfrm>
            <a:off x="8272783" y="4855076"/>
            <a:ext cx="731399" cy="171300"/>
          </a:xfrm>
          <a:prstGeom prst="rect">
            <a:avLst/>
          </a:prstGeom>
          <a:noFill/>
          <a:ln>
            <a:noFill/>
          </a:ln>
        </p:spPr>
      </p:pic>
      <p:sp>
        <p:nvSpPr>
          <p:cNvPr id="81" name="Shape 81"/>
          <p:cNvSpPr txBox="1">
            <a:spLocks noGrp="1"/>
          </p:cNvSpPr>
          <p:nvPr>
            <p:ph type="subTitle" idx="1"/>
          </p:nvPr>
        </p:nvSpPr>
        <p:spPr>
          <a:xfrm>
            <a:off x="365761" y="624700"/>
            <a:ext cx="8412480" cy="542100"/>
          </a:xfrm>
          <a:prstGeom prst="rect">
            <a:avLst/>
          </a:prstGeom>
          <a:noFill/>
          <a:ln>
            <a:noFill/>
          </a:ln>
        </p:spPr>
        <p:txBody>
          <a:bodyPr wrap="square" lIns="91425" tIns="91425" rIns="91425" bIns="91425" anchor="t" anchorCtr="0"/>
          <a:lstStyle>
            <a:lvl1pPr marL="228600" marR="0" lvl="0" indent="-228600" algn="l" rtl="0">
              <a:spcBef>
                <a:spcPts val="0"/>
              </a:spcBef>
              <a:buClr>
                <a:schemeClr val="dk2"/>
              </a:buClr>
              <a:buFont typeface="Arial"/>
              <a:buNone/>
              <a:defRPr sz="1800" b="0" i="0" u="none" strike="noStrike" cap="none">
                <a:solidFill>
                  <a:srgbClr val="595959"/>
                </a:solidFill>
                <a:latin typeface="Arial"/>
                <a:ea typeface="Arial"/>
                <a:cs typeface="Arial"/>
                <a:sym typeface="Arial"/>
              </a:defRPr>
            </a:lvl1pPr>
            <a:lvl2pPr marL="742950" marR="0" lvl="1" indent="-285750" algn="l" rtl="0">
              <a:spcBef>
                <a:spcPts val="0"/>
              </a:spcBef>
              <a:buClr>
                <a:schemeClr val="dk2"/>
              </a:buClr>
              <a:buFont typeface="Arial"/>
              <a:buNone/>
              <a:defRPr sz="2000" b="0" i="0" u="none" strike="noStrike" cap="none">
                <a:solidFill>
                  <a:schemeClr val="dk1"/>
                </a:solidFill>
                <a:latin typeface="Arial"/>
                <a:ea typeface="Arial"/>
                <a:cs typeface="Arial"/>
                <a:sym typeface="Arial"/>
              </a:defRPr>
            </a:lvl2pPr>
            <a:lvl3pPr marL="1143000" marR="0" lvl="2" indent="-228600" algn="l" rtl="0">
              <a:spcBef>
                <a:spcPts val="0"/>
              </a:spcBef>
              <a:buClr>
                <a:schemeClr val="dk2"/>
              </a:buClr>
              <a:buFont typeface="Arial"/>
              <a:buNone/>
              <a:defRPr sz="1800" b="0" i="0" u="none" strike="noStrike" cap="none">
                <a:solidFill>
                  <a:schemeClr val="dk1"/>
                </a:solidFill>
                <a:latin typeface="Arial"/>
                <a:ea typeface="Arial"/>
                <a:cs typeface="Arial"/>
                <a:sym typeface="Arial"/>
              </a:defRPr>
            </a:lvl3pPr>
            <a:lvl4pPr marL="1600200" marR="0" lvl="3" indent="-228600" algn="l" rtl="0">
              <a:spcBef>
                <a:spcPts val="0"/>
              </a:spcBef>
              <a:buClr>
                <a:schemeClr val="dk2"/>
              </a:buClr>
              <a:buFont typeface="Arial"/>
              <a:buNone/>
              <a:defRPr sz="1600" b="0" i="0" u="none" strike="noStrike" cap="none">
                <a:solidFill>
                  <a:schemeClr val="dk1"/>
                </a:solidFill>
                <a:latin typeface="Arial"/>
                <a:ea typeface="Arial"/>
                <a:cs typeface="Arial"/>
                <a:sym typeface="Arial"/>
              </a:defRPr>
            </a:lvl4pPr>
            <a:lvl5pPr marL="2057400" marR="0" lvl="4" indent="-228600" algn="l" rtl="0">
              <a:spcBef>
                <a:spcPts val="0"/>
              </a:spcBef>
              <a:buClr>
                <a:schemeClr val="dk2"/>
              </a:buClr>
              <a:buFont typeface="Arial"/>
              <a:buNone/>
              <a:defRPr sz="1600" b="0" i="0" u="none" strike="noStrike" cap="none">
                <a:solidFill>
                  <a:schemeClr val="dk1"/>
                </a:solidFill>
                <a:latin typeface="Arial"/>
                <a:ea typeface="Arial"/>
                <a:cs typeface="Arial"/>
                <a:sym typeface="Arial"/>
              </a:defRPr>
            </a:lvl5pPr>
            <a:lvl6pPr marL="2514600" marR="0" lvl="5" indent="-22860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6pPr>
            <a:lvl7pPr marL="2971800" marR="0" lvl="6" indent="-22860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7pPr>
            <a:lvl8pPr marL="3429000" marR="0" lvl="7" indent="-22860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8pPr>
            <a:lvl9pPr marL="3886200" marR="0" lvl="8" indent="-22860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title"/>
          </p:nvPr>
        </p:nvSpPr>
        <p:spPr>
          <a:xfrm>
            <a:off x="365760" y="169550"/>
            <a:ext cx="8412480" cy="5421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5" name="Shape 85"/>
          <p:cNvSpPr txBox="1">
            <a:spLocks noGrp="1"/>
          </p:cNvSpPr>
          <p:nvPr>
            <p:ph type="body" idx="1"/>
          </p:nvPr>
        </p:nvSpPr>
        <p:spPr>
          <a:xfrm>
            <a:off x="311700" y="1152475"/>
            <a:ext cx="3999900" cy="3416400"/>
          </a:xfrm>
          <a:prstGeom prst="rect">
            <a:avLst/>
          </a:prstGeom>
          <a:noFill/>
          <a:ln>
            <a:noFill/>
          </a:ln>
        </p:spPr>
        <p:txBody>
          <a:bodyPr wrap="square" lIns="91425" tIns="91425" rIns="91425" bIns="91425" anchor="t" anchorCtr="0"/>
          <a:lstStyle>
            <a:lvl1pPr marL="228600" marR="0" lvl="0" indent="-139700" algn="l" rtl="0">
              <a:spcBef>
                <a:spcPts val="0"/>
              </a:spcBef>
              <a:buClr>
                <a:schemeClr val="dk2"/>
              </a:buClr>
              <a:buSzPct val="100000"/>
              <a:buFont typeface="Arial"/>
              <a:buChar char="•"/>
              <a:defRPr sz="1400" b="0" i="0" u="none" strike="noStrike" cap="none">
                <a:solidFill>
                  <a:schemeClr val="dk1"/>
                </a:solidFill>
                <a:latin typeface="Arial"/>
                <a:ea typeface="Arial"/>
                <a:cs typeface="Arial"/>
                <a:sym typeface="Arial"/>
              </a:defRPr>
            </a:lvl1pPr>
            <a:lvl2pPr marL="742950" marR="0" lvl="1" indent="-209550" algn="l" rtl="0">
              <a:spcBef>
                <a:spcPts val="0"/>
              </a:spcBef>
              <a:buClr>
                <a:schemeClr val="dk2"/>
              </a:buClr>
              <a:buSzPct val="100000"/>
              <a:buFont typeface="Arial"/>
              <a:buChar char="–"/>
              <a:defRPr sz="1200" b="0" i="0" u="none" strike="noStrike" cap="none">
                <a:solidFill>
                  <a:schemeClr val="dk1"/>
                </a:solidFill>
                <a:latin typeface="Arial"/>
                <a:ea typeface="Arial"/>
                <a:cs typeface="Arial"/>
                <a:sym typeface="Arial"/>
              </a:defRPr>
            </a:lvl2pPr>
            <a:lvl3pPr marL="1143000" marR="0" lvl="2" indent="-152400" algn="l" rtl="0">
              <a:spcBef>
                <a:spcPts val="0"/>
              </a:spcBef>
              <a:buClr>
                <a:schemeClr val="dk2"/>
              </a:buClr>
              <a:buSzPct val="100000"/>
              <a:buFont typeface="Arial"/>
              <a:buChar char="•"/>
              <a:defRPr sz="1200" b="0" i="0" u="none" strike="noStrike" cap="none">
                <a:solidFill>
                  <a:schemeClr val="dk1"/>
                </a:solidFill>
                <a:latin typeface="Arial"/>
                <a:ea typeface="Arial"/>
                <a:cs typeface="Arial"/>
                <a:sym typeface="Arial"/>
              </a:defRPr>
            </a:lvl3pPr>
            <a:lvl4pPr marL="1600200" marR="0" lvl="3" indent="-152400" algn="l" rtl="0">
              <a:spcBef>
                <a:spcPts val="0"/>
              </a:spcBef>
              <a:buClr>
                <a:schemeClr val="dk2"/>
              </a:buClr>
              <a:buSzPct val="100000"/>
              <a:buFont typeface="Arial"/>
              <a:buChar char="–"/>
              <a:defRPr sz="1200" b="0" i="0" u="none" strike="noStrike" cap="none">
                <a:solidFill>
                  <a:schemeClr val="dk1"/>
                </a:solidFill>
                <a:latin typeface="Arial"/>
                <a:ea typeface="Arial"/>
                <a:cs typeface="Arial"/>
                <a:sym typeface="Arial"/>
              </a:defRPr>
            </a:lvl4pPr>
            <a:lvl5pPr marL="2057400" marR="0" lvl="4" indent="-152400" algn="l" rtl="0">
              <a:spcBef>
                <a:spcPts val="0"/>
              </a:spcBef>
              <a:buClr>
                <a:schemeClr val="dk2"/>
              </a:buClr>
              <a:buSzPct val="100000"/>
              <a:buFont typeface="Arial"/>
              <a:buChar char="»"/>
              <a:defRPr sz="1200" b="0" i="0" u="none" strike="noStrike" cap="none">
                <a:solidFill>
                  <a:schemeClr val="dk1"/>
                </a:solidFill>
                <a:latin typeface="Arial"/>
                <a:ea typeface="Arial"/>
                <a:cs typeface="Arial"/>
                <a:sym typeface="Arial"/>
              </a:defRPr>
            </a:lvl5pPr>
            <a:lvl6pPr marL="2514600" marR="0" lvl="5" indent="-152400" algn="l" rtl="0">
              <a:spcBef>
                <a:spcPts val="0"/>
              </a:spcBef>
              <a:buClr>
                <a:schemeClr val="dk1"/>
              </a:buClr>
              <a:buSzPct val="100000"/>
              <a:buFont typeface="Arial"/>
              <a:buChar char="•"/>
              <a:defRPr sz="1200" b="0" i="0" u="none" strike="noStrike" cap="none">
                <a:solidFill>
                  <a:schemeClr val="dk1"/>
                </a:solidFill>
                <a:latin typeface="Arial"/>
                <a:ea typeface="Arial"/>
                <a:cs typeface="Arial"/>
                <a:sym typeface="Arial"/>
              </a:defRPr>
            </a:lvl6pPr>
            <a:lvl7pPr marL="2971800" marR="0" lvl="6" indent="-152400" algn="l" rtl="0">
              <a:spcBef>
                <a:spcPts val="0"/>
              </a:spcBef>
              <a:buClr>
                <a:schemeClr val="dk1"/>
              </a:buClr>
              <a:buSzPct val="100000"/>
              <a:buFont typeface="Arial"/>
              <a:buChar char="•"/>
              <a:defRPr sz="1200" b="0" i="0" u="none" strike="noStrike" cap="none">
                <a:solidFill>
                  <a:schemeClr val="dk1"/>
                </a:solidFill>
                <a:latin typeface="Arial"/>
                <a:ea typeface="Arial"/>
                <a:cs typeface="Arial"/>
                <a:sym typeface="Arial"/>
              </a:defRPr>
            </a:lvl7pPr>
            <a:lvl8pPr marL="3429000" marR="0" lvl="7" indent="-152400" algn="l" rtl="0">
              <a:spcBef>
                <a:spcPts val="0"/>
              </a:spcBef>
              <a:buClr>
                <a:schemeClr val="dk1"/>
              </a:buClr>
              <a:buSzPct val="100000"/>
              <a:buFont typeface="Arial"/>
              <a:buChar char="•"/>
              <a:defRPr sz="1200" b="0" i="0" u="none" strike="noStrike" cap="none">
                <a:solidFill>
                  <a:schemeClr val="dk1"/>
                </a:solidFill>
                <a:latin typeface="Arial"/>
                <a:ea typeface="Arial"/>
                <a:cs typeface="Arial"/>
                <a:sym typeface="Arial"/>
              </a:defRPr>
            </a:lvl8pPr>
            <a:lvl9pPr marL="3886200" marR="0" lvl="8" indent="-152400" algn="l" rtl="0">
              <a:spcBef>
                <a:spcPts val="0"/>
              </a:spcBef>
              <a:buClr>
                <a:schemeClr val="dk1"/>
              </a:buClr>
              <a:buSzPct val="1000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body" idx="2"/>
          </p:nvPr>
        </p:nvSpPr>
        <p:spPr>
          <a:xfrm>
            <a:off x="4832400" y="1152475"/>
            <a:ext cx="3999900" cy="3416400"/>
          </a:xfrm>
          <a:prstGeom prst="rect">
            <a:avLst/>
          </a:prstGeom>
          <a:noFill/>
          <a:ln>
            <a:noFill/>
          </a:ln>
        </p:spPr>
        <p:txBody>
          <a:bodyPr wrap="square" lIns="91425" tIns="91425" rIns="91425" bIns="91425" anchor="t" anchorCtr="0"/>
          <a:lstStyle>
            <a:lvl1pPr marL="228600" marR="0" lvl="0" indent="-139700" algn="l" rtl="0">
              <a:spcBef>
                <a:spcPts val="0"/>
              </a:spcBef>
              <a:buClr>
                <a:schemeClr val="dk2"/>
              </a:buClr>
              <a:buSzPct val="100000"/>
              <a:buFont typeface="Arial"/>
              <a:buChar char="•"/>
              <a:defRPr sz="1400" b="0" i="0" u="none" strike="noStrike" cap="none">
                <a:solidFill>
                  <a:schemeClr val="dk1"/>
                </a:solidFill>
                <a:latin typeface="Arial"/>
                <a:ea typeface="Arial"/>
                <a:cs typeface="Arial"/>
                <a:sym typeface="Arial"/>
              </a:defRPr>
            </a:lvl1pPr>
            <a:lvl2pPr marL="742950" marR="0" lvl="1" indent="-209550" algn="l" rtl="0">
              <a:spcBef>
                <a:spcPts val="0"/>
              </a:spcBef>
              <a:buClr>
                <a:schemeClr val="dk2"/>
              </a:buClr>
              <a:buSzPct val="100000"/>
              <a:buFont typeface="Arial"/>
              <a:buChar char="–"/>
              <a:defRPr sz="1200" b="0" i="0" u="none" strike="noStrike" cap="none">
                <a:solidFill>
                  <a:schemeClr val="dk1"/>
                </a:solidFill>
                <a:latin typeface="Arial"/>
                <a:ea typeface="Arial"/>
                <a:cs typeface="Arial"/>
                <a:sym typeface="Arial"/>
              </a:defRPr>
            </a:lvl2pPr>
            <a:lvl3pPr marL="1143000" marR="0" lvl="2" indent="-152400" algn="l" rtl="0">
              <a:spcBef>
                <a:spcPts val="0"/>
              </a:spcBef>
              <a:buClr>
                <a:schemeClr val="dk2"/>
              </a:buClr>
              <a:buSzPct val="100000"/>
              <a:buFont typeface="Arial"/>
              <a:buChar char="•"/>
              <a:defRPr sz="1200" b="0" i="0" u="none" strike="noStrike" cap="none">
                <a:solidFill>
                  <a:schemeClr val="dk1"/>
                </a:solidFill>
                <a:latin typeface="Arial"/>
                <a:ea typeface="Arial"/>
                <a:cs typeface="Arial"/>
                <a:sym typeface="Arial"/>
              </a:defRPr>
            </a:lvl3pPr>
            <a:lvl4pPr marL="1600200" marR="0" lvl="3" indent="-152400" algn="l" rtl="0">
              <a:spcBef>
                <a:spcPts val="0"/>
              </a:spcBef>
              <a:buClr>
                <a:schemeClr val="dk2"/>
              </a:buClr>
              <a:buSzPct val="100000"/>
              <a:buFont typeface="Arial"/>
              <a:buChar char="–"/>
              <a:defRPr sz="1200" b="0" i="0" u="none" strike="noStrike" cap="none">
                <a:solidFill>
                  <a:schemeClr val="dk1"/>
                </a:solidFill>
                <a:latin typeface="Arial"/>
                <a:ea typeface="Arial"/>
                <a:cs typeface="Arial"/>
                <a:sym typeface="Arial"/>
              </a:defRPr>
            </a:lvl4pPr>
            <a:lvl5pPr marL="2057400" marR="0" lvl="4" indent="-152400" algn="l" rtl="0">
              <a:spcBef>
                <a:spcPts val="0"/>
              </a:spcBef>
              <a:buClr>
                <a:schemeClr val="dk2"/>
              </a:buClr>
              <a:buSzPct val="100000"/>
              <a:buFont typeface="Arial"/>
              <a:buChar char="»"/>
              <a:defRPr sz="1200" b="0" i="0" u="none" strike="noStrike" cap="none">
                <a:solidFill>
                  <a:schemeClr val="dk1"/>
                </a:solidFill>
                <a:latin typeface="Arial"/>
                <a:ea typeface="Arial"/>
                <a:cs typeface="Arial"/>
                <a:sym typeface="Arial"/>
              </a:defRPr>
            </a:lvl5pPr>
            <a:lvl6pPr marL="2514600" marR="0" lvl="5" indent="-152400" algn="l" rtl="0">
              <a:spcBef>
                <a:spcPts val="0"/>
              </a:spcBef>
              <a:buClr>
                <a:schemeClr val="dk1"/>
              </a:buClr>
              <a:buSzPct val="100000"/>
              <a:buFont typeface="Arial"/>
              <a:buChar char="•"/>
              <a:defRPr sz="1200" b="0" i="0" u="none" strike="noStrike" cap="none">
                <a:solidFill>
                  <a:schemeClr val="dk1"/>
                </a:solidFill>
                <a:latin typeface="Arial"/>
                <a:ea typeface="Arial"/>
                <a:cs typeface="Arial"/>
                <a:sym typeface="Arial"/>
              </a:defRPr>
            </a:lvl6pPr>
            <a:lvl7pPr marL="2971800" marR="0" lvl="6" indent="-152400" algn="l" rtl="0">
              <a:spcBef>
                <a:spcPts val="0"/>
              </a:spcBef>
              <a:buClr>
                <a:schemeClr val="dk1"/>
              </a:buClr>
              <a:buSzPct val="100000"/>
              <a:buFont typeface="Arial"/>
              <a:buChar char="•"/>
              <a:defRPr sz="1200" b="0" i="0" u="none" strike="noStrike" cap="none">
                <a:solidFill>
                  <a:schemeClr val="dk1"/>
                </a:solidFill>
                <a:latin typeface="Arial"/>
                <a:ea typeface="Arial"/>
                <a:cs typeface="Arial"/>
                <a:sym typeface="Arial"/>
              </a:defRPr>
            </a:lvl7pPr>
            <a:lvl8pPr marL="3429000" marR="0" lvl="7" indent="-152400" algn="l" rtl="0">
              <a:spcBef>
                <a:spcPts val="0"/>
              </a:spcBef>
              <a:buClr>
                <a:schemeClr val="dk1"/>
              </a:buClr>
              <a:buSzPct val="100000"/>
              <a:buFont typeface="Arial"/>
              <a:buChar char="•"/>
              <a:defRPr sz="1200" b="0" i="0" u="none" strike="noStrike" cap="none">
                <a:solidFill>
                  <a:schemeClr val="dk1"/>
                </a:solidFill>
                <a:latin typeface="Arial"/>
                <a:ea typeface="Arial"/>
                <a:cs typeface="Arial"/>
                <a:sym typeface="Arial"/>
              </a:defRPr>
            </a:lvl8pPr>
            <a:lvl9pPr marL="3886200" marR="0" lvl="8" indent="-152400" algn="l" rtl="0">
              <a:spcBef>
                <a:spcPts val="0"/>
              </a:spcBef>
              <a:buClr>
                <a:schemeClr val="dk1"/>
              </a:buClr>
              <a:buSzPct val="1000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87" name="Shape 87"/>
          <p:cNvSpPr txBox="1">
            <a:spLocks noGrp="1"/>
          </p:cNvSpPr>
          <p:nvPr>
            <p:ph type="sldNum" idx="12"/>
          </p:nvPr>
        </p:nvSpPr>
        <p:spPr>
          <a:xfrm>
            <a:off x="8472457" y="4663216"/>
            <a:ext cx="548700" cy="3936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Arial"/>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8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lide">
    <p:spTree>
      <p:nvGrpSpPr>
        <p:cNvPr id="1" name="Shape 89"/>
        <p:cNvGrpSpPr/>
        <p:nvPr/>
      </p:nvGrpSpPr>
      <p:grpSpPr>
        <a:xfrm>
          <a:off x="0" y="0"/>
          <a:ext cx="0" cy="0"/>
          <a:chOff x="0" y="0"/>
          <a:chExt cx="0" cy="0"/>
        </a:xfrm>
      </p:grpSpPr>
      <p:sp>
        <p:nvSpPr>
          <p:cNvPr id="90" name="Shape 90"/>
          <p:cNvSpPr/>
          <p:nvPr/>
        </p:nvSpPr>
        <p:spPr>
          <a:xfrm>
            <a:off x="0" y="0"/>
            <a:ext cx="9144000" cy="51435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91" name="Shape 91" descr="BeBold_Coverpage_1.jpg"/>
          <p:cNvPicPr preferRelativeResize="0"/>
          <p:nvPr/>
        </p:nvPicPr>
        <p:blipFill rotWithShape="1">
          <a:blip r:embed="rId2">
            <a:alphaModFix/>
          </a:blip>
          <a:srcRect t="2593"/>
          <a:stretch/>
        </p:blipFill>
        <p:spPr>
          <a:xfrm>
            <a:off x="0" y="0"/>
            <a:ext cx="9144000" cy="5010150"/>
          </a:xfrm>
          <a:prstGeom prst="rect">
            <a:avLst/>
          </a:prstGeom>
          <a:noFill/>
          <a:ln>
            <a:noFill/>
          </a:ln>
        </p:spPr>
      </p:pic>
      <p:sp>
        <p:nvSpPr>
          <p:cNvPr id="92" name="Shape 92"/>
          <p:cNvSpPr/>
          <p:nvPr/>
        </p:nvSpPr>
        <p:spPr>
          <a:xfrm>
            <a:off x="0" y="4629159"/>
            <a:ext cx="9144000" cy="385763"/>
          </a:xfrm>
          <a:prstGeom prst="rect">
            <a:avLst/>
          </a:prstGeom>
          <a:solidFill>
            <a:srgbClr val="00786E"/>
          </a:solidFill>
          <a:ln>
            <a:noFill/>
          </a:ln>
        </p:spPr>
        <p:txBody>
          <a:bodyPr wrap="square" lIns="91425" tIns="45700" rIns="91425" bIns="45700" anchor="ctr" anchorCtr="0">
            <a:noAutofit/>
          </a:bodyPr>
          <a:lstStyle/>
          <a:p>
            <a:pPr marL="0" marR="0" lvl="0" indent="0" algn="l" rtl="0">
              <a:spcBef>
                <a:spcPts val="0"/>
              </a:spcBef>
              <a:buNone/>
            </a:pPr>
            <a:endParaRPr sz="1800">
              <a:solidFill>
                <a:schemeClr val="lt1"/>
              </a:solidFill>
              <a:latin typeface="Arial"/>
              <a:ea typeface="Arial"/>
              <a:cs typeface="Arial"/>
              <a:sym typeface="Arial"/>
            </a:endParaRPr>
          </a:p>
        </p:txBody>
      </p:sp>
      <p:pic>
        <p:nvPicPr>
          <p:cNvPr id="93" name="Shape 93" descr="Pivotal_White.png"/>
          <p:cNvPicPr preferRelativeResize="0"/>
          <p:nvPr/>
        </p:nvPicPr>
        <p:blipFill rotWithShape="1">
          <a:blip r:embed="rId3">
            <a:alphaModFix/>
          </a:blip>
          <a:srcRect l="20050" t="21652" r="18528" b="26494"/>
          <a:stretch/>
        </p:blipFill>
        <p:spPr>
          <a:xfrm>
            <a:off x="7926755" y="4642512"/>
            <a:ext cx="997234" cy="32967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94"/>
        <p:cNvGrpSpPr/>
        <p:nvPr/>
      </p:nvGrpSpPr>
      <p:grpSpPr>
        <a:xfrm>
          <a:off x="0" y="0"/>
          <a:ext cx="0" cy="0"/>
          <a:chOff x="0" y="0"/>
          <a:chExt cx="0" cy="0"/>
        </a:xfrm>
      </p:grpSpPr>
      <p:sp>
        <p:nvSpPr>
          <p:cNvPr id="95" name="Shape 95"/>
          <p:cNvSpPr/>
          <p:nvPr/>
        </p:nvSpPr>
        <p:spPr>
          <a:xfrm>
            <a:off x="0" y="0"/>
            <a:ext cx="9144000" cy="51435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96" name="Shape 96"/>
          <p:cNvSpPr txBox="1">
            <a:spLocks noGrp="1"/>
          </p:cNvSpPr>
          <p:nvPr>
            <p:ph type="ctrTitle"/>
          </p:nvPr>
        </p:nvSpPr>
        <p:spPr>
          <a:xfrm>
            <a:off x="890585" y="1815035"/>
            <a:ext cx="7772400" cy="507831"/>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lt1"/>
              </a:buClr>
              <a:buFont typeface="Arial"/>
              <a:buNone/>
              <a:defRPr sz="36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7" name="Shape 97"/>
          <p:cNvSpPr txBox="1">
            <a:spLocks noGrp="1"/>
          </p:cNvSpPr>
          <p:nvPr>
            <p:ph type="subTitle" idx="1"/>
          </p:nvPr>
        </p:nvSpPr>
        <p:spPr>
          <a:xfrm>
            <a:off x="890587" y="2411128"/>
            <a:ext cx="7772400" cy="369332"/>
          </a:xfrm>
          <a:prstGeom prst="rect">
            <a:avLst/>
          </a:prstGeom>
          <a:noFill/>
          <a:ln>
            <a:noFill/>
          </a:ln>
        </p:spPr>
        <p:txBody>
          <a:bodyPr wrap="square" lIns="91425" tIns="91425" rIns="91425" bIns="91425" anchor="t" anchorCtr="0"/>
          <a:lstStyle>
            <a:lvl1pPr marL="0" marR="0" lvl="0" indent="0" algn="l" rtl="0">
              <a:spcBef>
                <a:spcPts val="0"/>
              </a:spcBef>
              <a:buClr>
                <a:schemeClr val="dk2"/>
              </a:buClr>
              <a:buFont typeface="Arial"/>
              <a:buNone/>
              <a:defRPr sz="2400" b="0" i="0" u="none" strike="noStrike" cap="none">
                <a:solidFill>
                  <a:srgbClr val="33928A"/>
                </a:solidFill>
                <a:latin typeface="Arial"/>
                <a:ea typeface="Arial"/>
                <a:cs typeface="Arial"/>
                <a:sym typeface="Arial"/>
              </a:defRPr>
            </a:lvl1pPr>
            <a:lvl2pPr marL="457200" marR="0" lvl="1" indent="0" algn="ctr" rtl="0">
              <a:spcBef>
                <a:spcPts val="0"/>
              </a:spcBef>
              <a:buClr>
                <a:schemeClr val="dk2"/>
              </a:buClr>
              <a:buFont typeface="Arial"/>
              <a:buNone/>
              <a:defRPr sz="2000" b="0" i="0" u="none" strike="noStrike" cap="none">
                <a:solidFill>
                  <a:srgbClr val="949494"/>
                </a:solidFill>
                <a:latin typeface="Arial"/>
                <a:ea typeface="Arial"/>
                <a:cs typeface="Arial"/>
                <a:sym typeface="Arial"/>
              </a:defRPr>
            </a:lvl2pPr>
            <a:lvl3pPr marL="914400" marR="0" lvl="2" indent="0" algn="ctr" rtl="0">
              <a:spcBef>
                <a:spcPts val="0"/>
              </a:spcBef>
              <a:buClr>
                <a:schemeClr val="dk2"/>
              </a:buClr>
              <a:buFont typeface="Arial"/>
              <a:buNone/>
              <a:defRPr sz="1800" b="0" i="0" u="none" strike="noStrike" cap="none">
                <a:solidFill>
                  <a:srgbClr val="949494"/>
                </a:solidFill>
                <a:latin typeface="Arial"/>
                <a:ea typeface="Arial"/>
                <a:cs typeface="Arial"/>
                <a:sym typeface="Arial"/>
              </a:defRPr>
            </a:lvl3pPr>
            <a:lvl4pPr marL="1371600" marR="0" lvl="3"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4pPr>
            <a:lvl5pPr marL="1828800" marR="0" lvl="4"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5pPr>
            <a:lvl6pPr marL="2286000" marR="0" lvl="5"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6pPr>
            <a:lvl7pPr marL="2743200" marR="0" lvl="6"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7pPr>
            <a:lvl8pPr marL="3200400" marR="0" lvl="7"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8pPr>
            <a:lvl9pPr marL="3657600" marR="0" lvl="8"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9pPr>
          </a:lstStyle>
          <a:p>
            <a:endParaRPr/>
          </a:p>
        </p:txBody>
      </p:sp>
      <p:sp>
        <p:nvSpPr>
          <p:cNvPr id="98" name="Shape 98"/>
          <p:cNvSpPr txBox="1">
            <a:spLocks noGrp="1"/>
          </p:cNvSpPr>
          <p:nvPr>
            <p:ph type="body" idx="2"/>
          </p:nvPr>
        </p:nvSpPr>
        <p:spPr>
          <a:xfrm>
            <a:off x="890586" y="2993964"/>
            <a:ext cx="7772400" cy="276999"/>
          </a:xfrm>
          <a:prstGeom prst="rect">
            <a:avLst/>
          </a:prstGeom>
          <a:noFill/>
          <a:ln>
            <a:noFill/>
          </a:ln>
        </p:spPr>
        <p:txBody>
          <a:bodyPr wrap="square" lIns="91425" tIns="91425" rIns="91425" bIns="91425" anchor="t" anchorCtr="0"/>
          <a:lstStyle>
            <a:lvl1pPr marL="228600" marR="0" lvl="0" indent="-228600" algn="l" rtl="0">
              <a:spcBef>
                <a:spcPts val="0"/>
              </a:spcBef>
              <a:buClr>
                <a:schemeClr val="dk2"/>
              </a:buClr>
              <a:buFont typeface="Arial"/>
              <a:buNone/>
              <a:defRPr sz="1800" b="0" i="0" u="none" strike="noStrike" cap="none">
                <a:solidFill>
                  <a:srgbClr val="BFBFB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99"/>
        <p:cNvGrpSpPr/>
        <p:nvPr/>
      </p:nvGrpSpPr>
      <p:grpSpPr>
        <a:xfrm>
          <a:off x="0" y="0"/>
          <a:ext cx="0" cy="0"/>
          <a:chOff x="0" y="0"/>
          <a:chExt cx="0" cy="0"/>
        </a:xfrm>
      </p:grpSpPr>
      <p:sp>
        <p:nvSpPr>
          <p:cNvPr id="100" name="Shape 100"/>
          <p:cNvSpPr/>
          <p:nvPr/>
        </p:nvSpPr>
        <p:spPr>
          <a:xfrm>
            <a:off x="0" y="0"/>
            <a:ext cx="9144000" cy="51435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01" name="Shape 101"/>
          <p:cNvSpPr txBox="1">
            <a:spLocks noGrp="1"/>
          </p:cNvSpPr>
          <p:nvPr>
            <p:ph type="ctrTitle"/>
          </p:nvPr>
        </p:nvSpPr>
        <p:spPr>
          <a:xfrm>
            <a:off x="890585" y="1813524"/>
            <a:ext cx="7772400" cy="507831"/>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lt1"/>
              </a:buClr>
              <a:buFont typeface="Arial"/>
              <a:buNone/>
              <a:defRPr sz="36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2" name="Shape 102"/>
          <p:cNvSpPr txBox="1">
            <a:spLocks noGrp="1"/>
          </p:cNvSpPr>
          <p:nvPr>
            <p:ph type="subTitle" idx="1"/>
          </p:nvPr>
        </p:nvSpPr>
        <p:spPr>
          <a:xfrm>
            <a:off x="890587" y="2409617"/>
            <a:ext cx="7772400" cy="369332"/>
          </a:xfrm>
          <a:prstGeom prst="rect">
            <a:avLst/>
          </a:prstGeom>
          <a:noFill/>
          <a:ln>
            <a:noFill/>
          </a:ln>
        </p:spPr>
        <p:txBody>
          <a:bodyPr wrap="square" lIns="91425" tIns="91425" rIns="91425" bIns="91425" anchor="t" anchorCtr="0"/>
          <a:lstStyle>
            <a:lvl1pPr marL="0" marR="0" lvl="0" indent="0" algn="l" rtl="0">
              <a:spcBef>
                <a:spcPts val="0"/>
              </a:spcBef>
              <a:buClr>
                <a:schemeClr val="dk2"/>
              </a:buClr>
              <a:buFont typeface="Arial"/>
              <a:buNone/>
              <a:defRPr sz="2400" b="0" i="0" u="none" strike="noStrike" cap="none">
                <a:solidFill>
                  <a:schemeClr val="accent1"/>
                </a:solidFill>
                <a:latin typeface="Arial"/>
                <a:ea typeface="Arial"/>
                <a:cs typeface="Arial"/>
                <a:sym typeface="Arial"/>
              </a:defRPr>
            </a:lvl1pPr>
            <a:lvl2pPr marL="457200" marR="0" lvl="1" indent="0" algn="ctr" rtl="0">
              <a:spcBef>
                <a:spcPts val="0"/>
              </a:spcBef>
              <a:buClr>
                <a:schemeClr val="dk2"/>
              </a:buClr>
              <a:buFont typeface="Arial"/>
              <a:buNone/>
              <a:defRPr sz="2000" b="0" i="0" u="none" strike="noStrike" cap="none">
                <a:solidFill>
                  <a:srgbClr val="949494"/>
                </a:solidFill>
                <a:latin typeface="Arial"/>
                <a:ea typeface="Arial"/>
                <a:cs typeface="Arial"/>
                <a:sym typeface="Arial"/>
              </a:defRPr>
            </a:lvl2pPr>
            <a:lvl3pPr marL="914400" marR="0" lvl="2" indent="0" algn="ctr" rtl="0">
              <a:spcBef>
                <a:spcPts val="0"/>
              </a:spcBef>
              <a:buClr>
                <a:schemeClr val="dk2"/>
              </a:buClr>
              <a:buFont typeface="Arial"/>
              <a:buNone/>
              <a:defRPr sz="1800" b="0" i="0" u="none" strike="noStrike" cap="none">
                <a:solidFill>
                  <a:srgbClr val="949494"/>
                </a:solidFill>
                <a:latin typeface="Arial"/>
                <a:ea typeface="Arial"/>
                <a:cs typeface="Arial"/>
                <a:sym typeface="Arial"/>
              </a:defRPr>
            </a:lvl3pPr>
            <a:lvl4pPr marL="1371600" marR="0" lvl="3"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4pPr>
            <a:lvl5pPr marL="1828800" marR="0" lvl="4"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5pPr>
            <a:lvl6pPr marL="2286000" marR="0" lvl="5"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6pPr>
            <a:lvl7pPr marL="2743200" marR="0" lvl="6"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7pPr>
            <a:lvl8pPr marL="3200400" marR="0" lvl="7"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8pPr>
            <a:lvl9pPr marL="3657600" marR="0" lvl="8"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9pPr>
          </a:lstStyle>
          <a:p>
            <a:endParaRPr/>
          </a:p>
        </p:txBody>
      </p:sp>
      <p:sp>
        <p:nvSpPr>
          <p:cNvPr id="103" name="Shape 103"/>
          <p:cNvSpPr txBox="1">
            <a:spLocks noGrp="1"/>
          </p:cNvSpPr>
          <p:nvPr>
            <p:ph type="body" idx="2"/>
          </p:nvPr>
        </p:nvSpPr>
        <p:spPr>
          <a:xfrm>
            <a:off x="890586" y="2992453"/>
            <a:ext cx="7772400" cy="276999"/>
          </a:xfrm>
          <a:prstGeom prst="rect">
            <a:avLst/>
          </a:prstGeom>
          <a:noFill/>
          <a:ln>
            <a:noFill/>
          </a:ln>
        </p:spPr>
        <p:txBody>
          <a:bodyPr wrap="square" lIns="91425" tIns="91425" rIns="91425" bIns="91425" anchor="t" anchorCtr="0"/>
          <a:lstStyle>
            <a:lvl1pPr marL="228600" marR="0" lvl="0" indent="-228600" algn="l" rtl="0">
              <a:spcBef>
                <a:spcPts val="0"/>
              </a:spcBef>
              <a:buClr>
                <a:schemeClr val="dk2"/>
              </a:buClr>
              <a:buFont typeface="Arial"/>
              <a:buNone/>
              <a:defRPr sz="1800" b="0" i="0" u="none" strike="noStrike" cap="none">
                <a:solidFill>
                  <a:srgbClr val="BFBFB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4" name="Shape 104"/>
          <p:cNvSpPr/>
          <p:nvPr/>
        </p:nvSpPr>
        <p:spPr>
          <a:xfrm>
            <a:off x="0" y="4629159"/>
            <a:ext cx="9144000" cy="385763"/>
          </a:xfrm>
          <a:prstGeom prst="rect">
            <a:avLst/>
          </a:prstGeom>
          <a:solidFill>
            <a:srgbClr val="00786E"/>
          </a:solidFill>
          <a:ln>
            <a:noFill/>
          </a:ln>
        </p:spPr>
        <p:txBody>
          <a:bodyPr wrap="square" lIns="91425" tIns="45700" rIns="91425" bIns="45700" anchor="ctr" anchorCtr="0">
            <a:noAutofit/>
          </a:bodyPr>
          <a:lstStyle/>
          <a:p>
            <a:pPr marL="0" marR="0" lvl="0" indent="0" algn="l" rtl="0">
              <a:spcBef>
                <a:spcPts val="0"/>
              </a:spcBef>
              <a:buNone/>
            </a:pPr>
            <a:endParaRPr sz="1800">
              <a:solidFill>
                <a:schemeClr val="lt1"/>
              </a:solidFill>
              <a:latin typeface="Arial"/>
              <a:ea typeface="Arial"/>
              <a:cs typeface="Arial"/>
              <a:sym typeface="Arial"/>
            </a:endParaRPr>
          </a:p>
        </p:txBody>
      </p:sp>
      <p:pic>
        <p:nvPicPr>
          <p:cNvPr id="105" name="Shape 105" descr="Pivotal_White.png"/>
          <p:cNvPicPr preferRelativeResize="0"/>
          <p:nvPr/>
        </p:nvPicPr>
        <p:blipFill rotWithShape="1">
          <a:blip r:embed="rId2">
            <a:alphaModFix/>
          </a:blip>
          <a:srcRect l="20050" t="21652" r="18528" b="26494"/>
          <a:stretch/>
        </p:blipFill>
        <p:spPr>
          <a:xfrm>
            <a:off x="7926755" y="4642512"/>
            <a:ext cx="997234" cy="3296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_Divider">
    <p:spTree>
      <p:nvGrpSpPr>
        <p:cNvPr id="1" name="Shape 106"/>
        <p:cNvGrpSpPr/>
        <p:nvPr/>
      </p:nvGrpSpPr>
      <p:grpSpPr>
        <a:xfrm>
          <a:off x="0" y="0"/>
          <a:ext cx="0" cy="0"/>
          <a:chOff x="0" y="0"/>
          <a:chExt cx="0" cy="0"/>
        </a:xfrm>
      </p:grpSpPr>
      <p:sp>
        <p:nvSpPr>
          <p:cNvPr id="107" name="Shape 107"/>
          <p:cNvSpPr/>
          <p:nvPr/>
        </p:nvSpPr>
        <p:spPr>
          <a:xfrm>
            <a:off x="0" y="0"/>
            <a:ext cx="9144000" cy="5143500"/>
          </a:xfrm>
          <a:prstGeom prst="rect">
            <a:avLst/>
          </a:prstGeom>
          <a:solidFill>
            <a:srgbClr val="000000"/>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08" name="Shape 108"/>
          <p:cNvSpPr txBox="1"/>
          <p:nvPr/>
        </p:nvSpPr>
        <p:spPr>
          <a:xfrm flipH="1">
            <a:off x="8553450" y="5021505"/>
            <a:ext cx="533400" cy="123111"/>
          </a:xfrm>
          <a:prstGeom prst="rect">
            <a:avLst/>
          </a:prstGeom>
          <a:noFill/>
          <a:ln>
            <a:noFill/>
          </a:ln>
        </p:spPr>
        <p:txBody>
          <a:bodyPr wrap="square"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endParaRPr lang="en-US" sz="800">
              <a:solidFill>
                <a:srgbClr val="7F7F7F"/>
              </a:solidFill>
              <a:latin typeface="Arial"/>
              <a:ea typeface="Arial"/>
              <a:cs typeface="Arial"/>
              <a:sym typeface="Arial"/>
            </a:endParaRPr>
          </a:p>
        </p:txBody>
      </p:sp>
      <p:sp>
        <p:nvSpPr>
          <p:cNvPr id="109" name="Shape 109"/>
          <p:cNvSpPr txBox="1"/>
          <p:nvPr/>
        </p:nvSpPr>
        <p:spPr>
          <a:xfrm>
            <a:off x="365136" y="5025763"/>
            <a:ext cx="2274887" cy="100027"/>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US" sz="650">
                <a:solidFill>
                  <a:srgbClr val="7F7F7F"/>
                </a:solidFill>
                <a:latin typeface="Arial"/>
                <a:ea typeface="Arial"/>
                <a:cs typeface="Arial"/>
                <a:sym typeface="Arial"/>
              </a:rPr>
              <a:t>Pivotal Confidential–Internal Use Only</a:t>
            </a:r>
          </a:p>
        </p:txBody>
      </p:sp>
      <p:pic>
        <p:nvPicPr>
          <p:cNvPr id="110" name="Shape 110" descr="Pivotal_White.png"/>
          <p:cNvPicPr preferRelativeResize="0"/>
          <p:nvPr/>
        </p:nvPicPr>
        <p:blipFill rotWithShape="1">
          <a:blip r:embed="rId2">
            <a:alphaModFix/>
          </a:blip>
          <a:srcRect l="20050" t="21652" r="18528" b="26494"/>
          <a:stretch/>
        </p:blipFill>
        <p:spPr>
          <a:xfrm>
            <a:off x="1687235" y="1328883"/>
            <a:ext cx="5842485" cy="193145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3_Divider">
    <p:spTree>
      <p:nvGrpSpPr>
        <p:cNvPr id="1" name="Shape 111"/>
        <p:cNvGrpSpPr/>
        <p:nvPr/>
      </p:nvGrpSpPr>
      <p:grpSpPr>
        <a:xfrm>
          <a:off x="0" y="0"/>
          <a:ext cx="0" cy="0"/>
          <a:chOff x="0" y="0"/>
          <a:chExt cx="0" cy="0"/>
        </a:xfrm>
      </p:grpSpPr>
      <p:sp>
        <p:nvSpPr>
          <p:cNvPr id="112" name="Shape 112"/>
          <p:cNvSpPr/>
          <p:nvPr/>
        </p:nvSpPr>
        <p:spPr>
          <a:xfrm>
            <a:off x="0" y="0"/>
            <a:ext cx="9144000" cy="5143500"/>
          </a:xfrm>
          <a:prstGeom prst="rect">
            <a:avLst/>
          </a:prstGeom>
          <a:solidFill>
            <a:schemeClr val="dk2"/>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3" name="Shape 113"/>
          <p:cNvSpPr txBox="1"/>
          <p:nvPr/>
        </p:nvSpPr>
        <p:spPr>
          <a:xfrm flipH="1">
            <a:off x="8553450" y="5021505"/>
            <a:ext cx="533400" cy="123111"/>
          </a:xfrm>
          <a:prstGeom prst="rect">
            <a:avLst/>
          </a:prstGeom>
          <a:noFill/>
          <a:ln>
            <a:noFill/>
          </a:ln>
        </p:spPr>
        <p:txBody>
          <a:bodyPr wrap="square" lIns="0" tIns="0" rIns="0" bIns="0" anchor="t" anchorCtr="0">
            <a:noAutofit/>
          </a:bodyPr>
          <a:lstStyle/>
          <a:p>
            <a:pPr marL="0" marR="0" lvl="0" indent="0" algn="r" rtl="0">
              <a:lnSpc>
                <a:spcPct val="100000"/>
              </a:lnSpc>
              <a:spcBef>
                <a:spcPts val="0"/>
              </a:spcBef>
              <a:spcAft>
                <a:spcPts val="0"/>
              </a:spcAft>
              <a:buClr>
                <a:srgbClr val="BFBFBF"/>
              </a:buClr>
              <a:buSzPct val="25000"/>
              <a:buFont typeface="Arial"/>
              <a:buNone/>
            </a:pPr>
            <a:fld id="{00000000-1234-1234-1234-123412341234}" type="slidenum">
              <a:rPr lang="en-US" sz="800">
                <a:solidFill>
                  <a:srgbClr val="BFBFBF"/>
                </a:solidFill>
                <a:latin typeface="Arial"/>
                <a:ea typeface="Arial"/>
                <a:cs typeface="Arial"/>
                <a:sym typeface="Arial"/>
              </a:rPr>
              <a:t>‹#›</a:t>
            </a:fld>
            <a:endParaRPr lang="en-US" sz="800">
              <a:solidFill>
                <a:srgbClr val="BFBFBF"/>
              </a:solidFill>
              <a:latin typeface="Arial"/>
              <a:ea typeface="Arial"/>
              <a:cs typeface="Arial"/>
              <a:sym typeface="Arial"/>
            </a:endParaRPr>
          </a:p>
        </p:txBody>
      </p:sp>
      <p:sp>
        <p:nvSpPr>
          <p:cNvPr id="114" name="Shape 114"/>
          <p:cNvSpPr txBox="1"/>
          <p:nvPr/>
        </p:nvSpPr>
        <p:spPr>
          <a:xfrm>
            <a:off x="365136" y="5025763"/>
            <a:ext cx="2274887" cy="100027"/>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50">
                <a:solidFill>
                  <a:srgbClr val="BFBFBF"/>
                </a:solidFill>
                <a:latin typeface="Arial"/>
                <a:ea typeface="Arial"/>
                <a:cs typeface="Arial"/>
                <a:sym typeface="Arial"/>
              </a:rPr>
              <a:t>Pivotal Confidential–Internal Use Only</a:t>
            </a:r>
          </a:p>
        </p:txBody>
      </p:sp>
      <p:pic>
        <p:nvPicPr>
          <p:cNvPr id="115" name="Shape 115" descr="Pivotal_White.png"/>
          <p:cNvPicPr preferRelativeResize="0"/>
          <p:nvPr/>
        </p:nvPicPr>
        <p:blipFill rotWithShape="1">
          <a:blip r:embed="rId2">
            <a:alphaModFix/>
          </a:blip>
          <a:srcRect l="20050" t="21652" r="18528" b="26494"/>
          <a:stretch/>
        </p:blipFill>
        <p:spPr>
          <a:xfrm>
            <a:off x="1687235" y="1328883"/>
            <a:ext cx="5842485" cy="193145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wo Columns">
    <p:spTree>
      <p:nvGrpSpPr>
        <p:cNvPr id="1" name="Shape 116"/>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17"/>
        <p:cNvGrpSpPr/>
        <p:nvPr/>
      </p:nvGrpSpPr>
      <p:grpSpPr>
        <a:xfrm>
          <a:off x="0" y="0"/>
          <a:ext cx="0" cy="0"/>
          <a:chOff x="0" y="0"/>
          <a:chExt cx="0" cy="0"/>
        </a:xfrm>
      </p:grpSpPr>
      <p:sp>
        <p:nvSpPr>
          <p:cNvPr id="118" name="Shape 118"/>
          <p:cNvSpPr/>
          <p:nvPr/>
        </p:nvSpPr>
        <p:spPr>
          <a:xfrm>
            <a:off x="0" y="0"/>
            <a:ext cx="9144000" cy="5143500"/>
          </a:xfrm>
          <a:prstGeom prst="rect">
            <a:avLst/>
          </a:prstGeom>
          <a:solidFill>
            <a:srgbClr val="000000"/>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9" name="Shape 119"/>
          <p:cNvSpPr/>
          <p:nvPr/>
        </p:nvSpPr>
        <p:spPr>
          <a:xfrm>
            <a:off x="0" y="4629159"/>
            <a:ext cx="9144000" cy="385763"/>
          </a:xfrm>
          <a:prstGeom prst="rect">
            <a:avLst/>
          </a:prstGeom>
          <a:solidFill>
            <a:srgbClr val="00786E"/>
          </a:solidFill>
          <a:ln>
            <a:noFill/>
          </a:ln>
        </p:spPr>
        <p:txBody>
          <a:bodyPr wrap="square" lIns="91425" tIns="45700" rIns="91425" bIns="45700" anchor="ctr" anchorCtr="0">
            <a:noAutofit/>
          </a:bodyPr>
          <a:lstStyle/>
          <a:p>
            <a:pPr marL="0" marR="0" lvl="0" indent="0" algn="l" rtl="0">
              <a:spcBef>
                <a:spcPts val="0"/>
              </a:spcBef>
              <a:buNone/>
            </a:pPr>
            <a:endParaRPr sz="1800">
              <a:solidFill>
                <a:schemeClr val="lt1"/>
              </a:solidFill>
              <a:latin typeface="Arial"/>
              <a:ea typeface="Arial"/>
              <a:cs typeface="Arial"/>
              <a:sym typeface="Arial"/>
            </a:endParaRPr>
          </a:p>
        </p:txBody>
      </p:sp>
      <p:sp>
        <p:nvSpPr>
          <p:cNvPr id="120" name="Shape 120"/>
          <p:cNvSpPr txBox="1"/>
          <p:nvPr/>
        </p:nvSpPr>
        <p:spPr>
          <a:xfrm flipH="1">
            <a:off x="8553450" y="5021505"/>
            <a:ext cx="533400" cy="123111"/>
          </a:xfrm>
          <a:prstGeom prst="rect">
            <a:avLst/>
          </a:prstGeom>
          <a:noFill/>
          <a:ln>
            <a:noFill/>
          </a:ln>
        </p:spPr>
        <p:txBody>
          <a:bodyPr wrap="square"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endParaRPr lang="en-US" sz="800">
              <a:solidFill>
                <a:srgbClr val="7F7F7F"/>
              </a:solidFill>
              <a:latin typeface="Arial"/>
              <a:ea typeface="Arial"/>
              <a:cs typeface="Arial"/>
              <a:sym typeface="Arial"/>
            </a:endParaRPr>
          </a:p>
        </p:txBody>
      </p:sp>
      <p:sp>
        <p:nvSpPr>
          <p:cNvPr id="121" name="Shape 121"/>
          <p:cNvSpPr txBox="1"/>
          <p:nvPr/>
        </p:nvSpPr>
        <p:spPr>
          <a:xfrm>
            <a:off x="365136" y="5025763"/>
            <a:ext cx="2274887" cy="100027"/>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US" sz="650">
                <a:solidFill>
                  <a:srgbClr val="7F7F7F"/>
                </a:solidFill>
                <a:latin typeface="Arial"/>
                <a:ea typeface="Arial"/>
                <a:cs typeface="Arial"/>
                <a:sym typeface="Arial"/>
              </a:rPr>
              <a:t>Pivotal Confidential–Internal Use Only</a:t>
            </a:r>
          </a:p>
        </p:txBody>
      </p:sp>
      <p:pic>
        <p:nvPicPr>
          <p:cNvPr id="122" name="Shape 122" descr="Pivotal_White.png"/>
          <p:cNvPicPr preferRelativeResize="0"/>
          <p:nvPr/>
        </p:nvPicPr>
        <p:blipFill rotWithShape="1">
          <a:blip r:embed="rId2">
            <a:alphaModFix/>
          </a:blip>
          <a:srcRect l="20050" t="21652" r="18528" b="26494"/>
          <a:stretch/>
        </p:blipFill>
        <p:spPr>
          <a:xfrm>
            <a:off x="7926755" y="4642512"/>
            <a:ext cx="997234" cy="3296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366712" y="325446"/>
            <a:ext cx="8410574" cy="460373"/>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1" name="Shape 21"/>
          <p:cNvSpPr txBox="1">
            <a:spLocks noGrp="1"/>
          </p:cNvSpPr>
          <p:nvPr>
            <p:ph type="body" idx="1"/>
          </p:nvPr>
        </p:nvSpPr>
        <p:spPr>
          <a:xfrm>
            <a:off x="366712" y="1074746"/>
            <a:ext cx="8410574" cy="3382961"/>
          </a:xfrm>
          <a:prstGeom prst="rect">
            <a:avLst/>
          </a:prstGeom>
          <a:noFill/>
          <a:ln>
            <a:noFill/>
          </a:ln>
        </p:spPr>
        <p:txBody>
          <a:bodyPr wrap="square"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8" marR="0" lvl="3" indent="-20638"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Pivotal Title Slide">
    <p:bg>
      <p:bgPr>
        <a:solidFill>
          <a:schemeClr val="accent1"/>
        </a:solidFill>
        <a:effectLst/>
      </p:bgPr>
    </p:bg>
    <p:spTree>
      <p:nvGrpSpPr>
        <p:cNvPr id="1" name="Shape 123"/>
        <p:cNvGrpSpPr/>
        <p:nvPr/>
      </p:nvGrpSpPr>
      <p:grpSpPr>
        <a:xfrm>
          <a:off x="0" y="0"/>
          <a:ext cx="0" cy="0"/>
          <a:chOff x="0" y="0"/>
          <a:chExt cx="0" cy="0"/>
        </a:xfrm>
      </p:grpSpPr>
      <p:sp>
        <p:nvSpPr>
          <p:cNvPr id="124" name="Shape 124"/>
          <p:cNvSpPr/>
          <p:nvPr/>
        </p:nvSpPr>
        <p:spPr>
          <a:xfrm>
            <a:off x="0" y="0"/>
            <a:ext cx="9144000" cy="5143500"/>
          </a:xfrm>
          <a:prstGeom prst="rect">
            <a:avLst/>
          </a:prstGeom>
          <a:solidFill>
            <a:srgbClr val="000000"/>
          </a:solidFill>
          <a:ln>
            <a:noFill/>
          </a:ln>
        </p:spPr>
        <p:txBody>
          <a:bodyPr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125"/>
        <p:cNvGrpSpPr/>
        <p:nvPr/>
      </p:nvGrpSpPr>
      <p:grpSpPr>
        <a:xfrm>
          <a:off x="0" y="0"/>
          <a:ext cx="0" cy="0"/>
          <a:chOff x="0" y="0"/>
          <a:chExt cx="0" cy="0"/>
        </a:xfrm>
      </p:grpSpPr>
      <p:sp>
        <p:nvSpPr>
          <p:cNvPr id="126" name="Shape 126"/>
          <p:cNvSpPr/>
          <p:nvPr/>
        </p:nvSpPr>
        <p:spPr>
          <a:xfrm>
            <a:off x="0" y="0"/>
            <a:ext cx="9144000" cy="51435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27" name="Shape 127"/>
          <p:cNvSpPr txBox="1">
            <a:spLocks noGrp="1"/>
          </p:cNvSpPr>
          <p:nvPr>
            <p:ph type="ctrTitle"/>
          </p:nvPr>
        </p:nvSpPr>
        <p:spPr>
          <a:xfrm>
            <a:off x="890585" y="1813524"/>
            <a:ext cx="7772400" cy="507831"/>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lt1"/>
              </a:buClr>
              <a:buFont typeface="Arial"/>
              <a:buNone/>
              <a:defRPr sz="36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8" name="Shape 128"/>
          <p:cNvSpPr txBox="1">
            <a:spLocks noGrp="1"/>
          </p:cNvSpPr>
          <p:nvPr>
            <p:ph type="subTitle" idx="1"/>
          </p:nvPr>
        </p:nvSpPr>
        <p:spPr>
          <a:xfrm>
            <a:off x="890587" y="2409617"/>
            <a:ext cx="7772400" cy="369332"/>
          </a:xfrm>
          <a:prstGeom prst="rect">
            <a:avLst/>
          </a:prstGeom>
          <a:noFill/>
          <a:ln>
            <a:noFill/>
          </a:ln>
        </p:spPr>
        <p:txBody>
          <a:bodyPr wrap="square" lIns="91425" tIns="91425" rIns="91425" bIns="91425" anchor="t" anchorCtr="0"/>
          <a:lstStyle>
            <a:lvl1pPr marL="0" marR="0" lvl="0" indent="0" algn="l" rtl="0">
              <a:spcBef>
                <a:spcPts val="0"/>
              </a:spcBef>
              <a:buClr>
                <a:schemeClr val="dk2"/>
              </a:buClr>
              <a:buFont typeface="Arial"/>
              <a:buNone/>
              <a:defRPr sz="2400" b="0" i="0" u="none" strike="noStrike" cap="none">
                <a:solidFill>
                  <a:schemeClr val="accent1"/>
                </a:solidFill>
                <a:latin typeface="Arial"/>
                <a:ea typeface="Arial"/>
                <a:cs typeface="Arial"/>
                <a:sym typeface="Arial"/>
              </a:defRPr>
            </a:lvl1pPr>
            <a:lvl2pPr marL="457200" marR="0" lvl="1" indent="0" algn="ctr" rtl="0">
              <a:spcBef>
                <a:spcPts val="0"/>
              </a:spcBef>
              <a:buClr>
                <a:schemeClr val="dk2"/>
              </a:buClr>
              <a:buFont typeface="Arial"/>
              <a:buNone/>
              <a:defRPr sz="2000" b="0" i="0" u="none" strike="noStrike" cap="none">
                <a:solidFill>
                  <a:srgbClr val="949494"/>
                </a:solidFill>
                <a:latin typeface="Arial"/>
                <a:ea typeface="Arial"/>
                <a:cs typeface="Arial"/>
                <a:sym typeface="Arial"/>
              </a:defRPr>
            </a:lvl2pPr>
            <a:lvl3pPr marL="914400" marR="0" lvl="2" indent="0" algn="ctr" rtl="0">
              <a:spcBef>
                <a:spcPts val="0"/>
              </a:spcBef>
              <a:buClr>
                <a:schemeClr val="dk2"/>
              </a:buClr>
              <a:buFont typeface="Arial"/>
              <a:buNone/>
              <a:defRPr sz="1800" b="0" i="0" u="none" strike="noStrike" cap="none">
                <a:solidFill>
                  <a:srgbClr val="949494"/>
                </a:solidFill>
                <a:latin typeface="Arial"/>
                <a:ea typeface="Arial"/>
                <a:cs typeface="Arial"/>
                <a:sym typeface="Arial"/>
              </a:defRPr>
            </a:lvl3pPr>
            <a:lvl4pPr marL="1371600" marR="0" lvl="3"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4pPr>
            <a:lvl5pPr marL="1828800" marR="0" lvl="4"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5pPr>
            <a:lvl6pPr marL="2286000" marR="0" lvl="5"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6pPr>
            <a:lvl7pPr marL="2743200" marR="0" lvl="6"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7pPr>
            <a:lvl8pPr marL="3200400" marR="0" lvl="7"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8pPr>
            <a:lvl9pPr marL="3657600" marR="0" lvl="8"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9pPr>
          </a:lstStyle>
          <a:p>
            <a:endParaRPr/>
          </a:p>
        </p:txBody>
      </p:sp>
      <p:sp>
        <p:nvSpPr>
          <p:cNvPr id="129" name="Shape 129"/>
          <p:cNvSpPr txBox="1">
            <a:spLocks noGrp="1"/>
          </p:cNvSpPr>
          <p:nvPr>
            <p:ph type="body" idx="2"/>
          </p:nvPr>
        </p:nvSpPr>
        <p:spPr>
          <a:xfrm>
            <a:off x="890586" y="2992453"/>
            <a:ext cx="7772400" cy="276999"/>
          </a:xfrm>
          <a:prstGeom prst="rect">
            <a:avLst/>
          </a:prstGeom>
          <a:noFill/>
          <a:ln>
            <a:noFill/>
          </a:ln>
        </p:spPr>
        <p:txBody>
          <a:bodyPr wrap="square" lIns="91425" tIns="91425" rIns="91425" bIns="91425" anchor="t" anchorCtr="0"/>
          <a:lstStyle>
            <a:lvl1pPr marL="228600" marR="0" lvl="0" indent="-228600" algn="l" rtl="0">
              <a:spcBef>
                <a:spcPts val="0"/>
              </a:spcBef>
              <a:buClr>
                <a:schemeClr val="dk2"/>
              </a:buClr>
              <a:buFont typeface="Arial"/>
              <a:buNone/>
              <a:defRPr sz="1800" b="0" i="0" u="none" strike="noStrike" cap="none">
                <a:solidFill>
                  <a:srgbClr val="BFBFB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0" name="Shape 130"/>
          <p:cNvSpPr/>
          <p:nvPr/>
        </p:nvSpPr>
        <p:spPr>
          <a:xfrm>
            <a:off x="0" y="4629159"/>
            <a:ext cx="9144000" cy="385763"/>
          </a:xfrm>
          <a:prstGeom prst="rect">
            <a:avLst/>
          </a:prstGeom>
          <a:solidFill>
            <a:srgbClr val="00786E"/>
          </a:solidFill>
          <a:ln>
            <a:noFill/>
          </a:ln>
        </p:spPr>
        <p:txBody>
          <a:bodyPr wrap="square" lIns="91425" tIns="45700" rIns="91425" bIns="45700" anchor="ctr" anchorCtr="0">
            <a:noAutofit/>
          </a:bodyPr>
          <a:lstStyle/>
          <a:p>
            <a:pPr marL="0" marR="0" lvl="0" indent="0" algn="l" rtl="0">
              <a:spcBef>
                <a:spcPts val="0"/>
              </a:spcBef>
              <a:buNone/>
            </a:pPr>
            <a:endParaRPr sz="1800">
              <a:solidFill>
                <a:schemeClr val="lt1"/>
              </a:solidFill>
              <a:latin typeface="Arial"/>
              <a:ea typeface="Arial"/>
              <a:cs typeface="Arial"/>
              <a:sym typeface="Arial"/>
            </a:endParaRPr>
          </a:p>
        </p:txBody>
      </p:sp>
      <p:pic>
        <p:nvPicPr>
          <p:cNvPr id="131" name="Shape 131" descr="Pivotal_White.png"/>
          <p:cNvPicPr preferRelativeResize="0"/>
          <p:nvPr/>
        </p:nvPicPr>
        <p:blipFill rotWithShape="1">
          <a:blip r:embed="rId2">
            <a:alphaModFix/>
          </a:blip>
          <a:srcRect l="20050" t="21652" r="18528" b="26494"/>
          <a:stretch/>
        </p:blipFill>
        <p:spPr>
          <a:xfrm>
            <a:off x="7926755" y="4642512"/>
            <a:ext cx="997234" cy="32967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46"/>
            <a:ext cx="8410574" cy="460373"/>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4" name="Shape 134"/>
          <p:cNvSpPr txBox="1">
            <a:spLocks noGrp="1"/>
          </p:cNvSpPr>
          <p:nvPr>
            <p:ph type="body" idx="1"/>
          </p:nvPr>
        </p:nvSpPr>
        <p:spPr>
          <a:xfrm>
            <a:off x="366712" y="1074746"/>
            <a:ext cx="4032464" cy="3382961"/>
          </a:xfrm>
          <a:prstGeom prst="rect">
            <a:avLst/>
          </a:prstGeom>
          <a:noFill/>
          <a:ln>
            <a:noFill/>
          </a:ln>
        </p:spPr>
        <p:txBody>
          <a:bodyPr wrap="square"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8" marR="0" lvl="3" indent="-20638"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5" name="Shape 135"/>
          <p:cNvSpPr txBox="1">
            <a:spLocks noGrp="1"/>
          </p:cNvSpPr>
          <p:nvPr>
            <p:ph type="body" idx="2"/>
          </p:nvPr>
        </p:nvSpPr>
        <p:spPr>
          <a:xfrm>
            <a:off x="4744823" y="1074746"/>
            <a:ext cx="4032464" cy="3382961"/>
          </a:xfrm>
          <a:prstGeom prst="rect">
            <a:avLst/>
          </a:prstGeom>
          <a:noFill/>
          <a:ln>
            <a:noFill/>
          </a:ln>
        </p:spPr>
        <p:txBody>
          <a:bodyPr wrap="square"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8" marR="0" lvl="3" indent="-20638"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3_Two Columns">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66730" y="325437"/>
            <a:ext cx="8410499" cy="4605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8" name="Shape 138"/>
          <p:cNvSpPr txBox="1">
            <a:spLocks noGrp="1"/>
          </p:cNvSpPr>
          <p:nvPr>
            <p:ph type="body" idx="1"/>
          </p:nvPr>
        </p:nvSpPr>
        <p:spPr>
          <a:xfrm>
            <a:off x="366712" y="1074738"/>
            <a:ext cx="4032600" cy="3383098"/>
          </a:xfrm>
          <a:prstGeom prst="rect">
            <a:avLst/>
          </a:prstGeom>
          <a:noFill/>
          <a:ln>
            <a:noFill/>
          </a:ln>
        </p:spPr>
        <p:txBody>
          <a:bodyPr wrap="square"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6" marR="0" lvl="3" indent="144464"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9" name="Shape 139"/>
          <p:cNvSpPr txBox="1">
            <a:spLocks noGrp="1"/>
          </p:cNvSpPr>
          <p:nvPr>
            <p:ph type="body" idx="2"/>
          </p:nvPr>
        </p:nvSpPr>
        <p:spPr>
          <a:xfrm>
            <a:off x="4744823" y="1074738"/>
            <a:ext cx="4032600" cy="3383098"/>
          </a:xfrm>
          <a:prstGeom prst="rect">
            <a:avLst/>
          </a:prstGeom>
          <a:noFill/>
          <a:ln>
            <a:noFill/>
          </a:ln>
        </p:spPr>
        <p:txBody>
          <a:bodyPr wrap="square"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6" marR="0" lvl="3" indent="144464"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7_Two Columns">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66730" y="325437"/>
            <a:ext cx="8410499" cy="4605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42" name="Shape 142"/>
          <p:cNvSpPr txBox="1">
            <a:spLocks noGrp="1"/>
          </p:cNvSpPr>
          <p:nvPr>
            <p:ph type="body" idx="1"/>
          </p:nvPr>
        </p:nvSpPr>
        <p:spPr>
          <a:xfrm>
            <a:off x="366712" y="1074746"/>
            <a:ext cx="4032600" cy="3383099"/>
          </a:xfrm>
          <a:prstGeom prst="rect">
            <a:avLst/>
          </a:prstGeom>
          <a:noFill/>
          <a:ln>
            <a:noFill/>
          </a:ln>
        </p:spPr>
        <p:txBody>
          <a:bodyPr wrap="square"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6" marR="0" lvl="3" indent="144463"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3" name="Shape 143"/>
          <p:cNvSpPr txBox="1">
            <a:spLocks noGrp="1"/>
          </p:cNvSpPr>
          <p:nvPr>
            <p:ph type="body" idx="2"/>
          </p:nvPr>
        </p:nvSpPr>
        <p:spPr>
          <a:xfrm>
            <a:off x="4744823" y="1074746"/>
            <a:ext cx="4032600" cy="3383099"/>
          </a:xfrm>
          <a:prstGeom prst="rect">
            <a:avLst/>
          </a:prstGeom>
          <a:noFill/>
          <a:ln>
            <a:noFill/>
          </a:ln>
        </p:spPr>
        <p:txBody>
          <a:bodyPr wrap="square"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6" marR="0" lvl="3" indent="144463"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66730" y="325437"/>
            <a:ext cx="8410499" cy="4605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46" name="Shape 146"/>
          <p:cNvSpPr txBox="1">
            <a:spLocks noGrp="1"/>
          </p:cNvSpPr>
          <p:nvPr>
            <p:ph type="body" idx="1"/>
          </p:nvPr>
        </p:nvSpPr>
        <p:spPr>
          <a:xfrm>
            <a:off x="366730" y="1074738"/>
            <a:ext cx="8410499" cy="3383098"/>
          </a:xfrm>
          <a:prstGeom prst="rect">
            <a:avLst/>
          </a:prstGeom>
          <a:noFill/>
          <a:ln>
            <a:noFill/>
          </a:ln>
        </p:spPr>
        <p:txBody>
          <a:bodyPr wrap="square" lIns="91425" tIns="91425" rIns="91425" bIns="91425" anchor="t" anchorCtr="0"/>
          <a:lstStyle>
            <a:lvl1pPr marL="228600" marR="0" lvl="0" indent="-76200" algn="l" rtl="0">
              <a:spcBef>
                <a:spcPts val="1200"/>
              </a:spcBef>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Arial"/>
              <a:buChar char="•"/>
              <a:defRPr sz="1800" b="0" i="0" u="none" strike="noStrike" cap="none">
                <a:solidFill>
                  <a:schemeClr val="dk1"/>
                </a:solidFill>
                <a:latin typeface="Arial"/>
                <a:ea typeface="Arial"/>
                <a:cs typeface="Arial"/>
                <a:sym typeface="Arial"/>
              </a:defRPr>
            </a:lvl3pPr>
            <a:lvl4pPr marL="1658936" marR="0" lvl="3" indent="93664" algn="l" rtl="0">
              <a:spcBef>
                <a:spcPts val="3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7"/>
        <p:cNvGrpSpPr/>
        <p:nvPr/>
      </p:nvGrpSpPr>
      <p:grpSpPr>
        <a:xfrm>
          <a:off x="0" y="0"/>
          <a:ext cx="0" cy="0"/>
          <a:chOff x="0" y="0"/>
          <a:chExt cx="0" cy="0"/>
        </a:xfrm>
      </p:grpSpPr>
      <p:sp>
        <p:nvSpPr>
          <p:cNvPr id="148" name="Shape 148"/>
          <p:cNvSpPr txBox="1">
            <a:spLocks noGrp="1"/>
          </p:cNvSpPr>
          <p:nvPr>
            <p:ph type="dt" idx="10"/>
          </p:nvPr>
        </p:nvSpPr>
        <p:spPr>
          <a:xfrm>
            <a:off x="457200" y="4767266"/>
            <a:ext cx="2133600" cy="273843"/>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9" name="Shape 149"/>
          <p:cNvSpPr txBox="1">
            <a:spLocks noGrp="1"/>
          </p:cNvSpPr>
          <p:nvPr>
            <p:ph type="ftr" idx="11"/>
          </p:nvPr>
        </p:nvSpPr>
        <p:spPr>
          <a:xfrm>
            <a:off x="3124200" y="4767266"/>
            <a:ext cx="2895600" cy="273843"/>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50" name="Shape 150"/>
          <p:cNvSpPr txBox="1">
            <a:spLocks noGrp="1"/>
          </p:cNvSpPr>
          <p:nvPr>
            <p:ph type="sldNum" idx="12"/>
          </p:nvPr>
        </p:nvSpPr>
        <p:spPr>
          <a:xfrm>
            <a:off x="6553200" y="4767266"/>
            <a:ext cx="2133600" cy="27384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Main Page">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113722" y="149927"/>
            <a:ext cx="8796928" cy="474445"/>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3" name="Shape 153"/>
          <p:cNvSpPr txBox="1">
            <a:spLocks noGrp="1"/>
          </p:cNvSpPr>
          <p:nvPr>
            <p:ph type="sldNum" idx="12"/>
          </p:nvPr>
        </p:nvSpPr>
        <p:spPr>
          <a:xfrm>
            <a:off x="48247" y="4861464"/>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
        <p:nvSpPr>
          <p:cNvPr id="154" name="Shape 154"/>
          <p:cNvSpPr txBox="1">
            <a:spLocks noGrp="1"/>
          </p:cNvSpPr>
          <p:nvPr>
            <p:ph type="body" idx="1"/>
          </p:nvPr>
        </p:nvSpPr>
        <p:spPr>
          <a:xfrm>
            <a:off x="114300" y="624372"/>
            <a:ext cx="8796338" cy="288565"/>
          </a:xfrm>
          <a:prstGeom prst="rect">
            <a:avLst/>
          </a:prstGeom>
          <a:noFill/>
          <a:ln>
            <a:noFill/>
          </a:ln>
        </p:spPr>
        <p:txBody>
          <a:bodyPr wrap="square" lIns="91425" tIns="91425" rIns="91425" bIns="91425" anchor="t" anchorCtr="0"/>
          <a:lstStyle>
            <a:lvl1pPr marL="0" marR="0" lvl="0" indent="0" algn="l" rtl="0">
              <a:spcBef>
                <a:spcPts val="0"/>
              </a:spcBef>
              <a:buClr>
                <a:schemeClr val="dk2"/>
              </a:buClr>
              <a:buFont typeface="Arial"/>
              <a:buNone/>
              <a:defRPr sz="1800" b="0" i="0" u="none" strike="noStrike" cap="none">
                <a:solidFill>
                  <a:srgbClr val="7F7F7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5" name="Shape 155"/>
          <p:cNvSpPr/>
          <p:nvPr/>
        </p:nvSpPr>
        <p:spPr>
          <a:xfrm>
            <a:off x="0" y="9"/>
            <a:ext cx="9144000" cy="53993"/>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62"/>
        <p:cNvGrpSpPr/>
        <p:nvPr/>
      </p:nvGrpSpPr>
      <p:grpSpPr>
        <a:xfrm>
          <a:off x="0" y="0"/>
          <a:ext cx="0" cy="0"/>
          <a:chOff x="0" y="0"/>
          <a:chExt cx="0" cy="0"/>
        </a:xfrm>
      </p:grpSpPr>
      <p:sp>
        <p:nvSpPr>
          <p:cNvPr id="163" name="Shape 163"/>
          <p:cNvSpPr txBox="1">
            <a:spLocks noGrp="1"/>
          </p:cNvSpPr>
          <p:nvPr>
            <p:ph type="dt" idx="10"/>
          </p:nvPr>
        </p:nvSpPr>
        <p:spPr>
          <a:xfrm>
            <a:off x="457200" y="4767264"/>
            <a:ext cx="2133600" cy="273844"/>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4" name="Shape 164"/>
          <p:cNvSpPr txBox="1">
            <a:spLocks noGrp="1"/>
          </p:cNvSpPr>
          <p:nvPr>
            <p:ph type="ftr" idx="11"/>
          </p:nvPr>
        </p:nvSpPr>
        <p:spPr>
          <a:xfrm>
            <a:off x="3124200" y="4767264"/>
            <a:ext cx="2895600" cy="273844"/>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5" name="Shape 165"/>
          <p:cNvSpPr txBox="1">
            <a:spLocks noGrp="1"/>
          </p:cNvSpPr>
          <p:nvPr>
            <p:ph type="sldNum" idx="12"/>
          </p:nvPr>
        </p:nvSpPr>
        <p:spPr>
          <a:xfrm>
            <a:off x="6553200" y="4767264"/>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 Blank logo">
    <p:spTree>
      <p:nvGrpSpPr>
        <p:cNvPr id="1" name="Shape 166"/>
        <p:cNvGrpSpPr/>
        <p:nvPr/>
      </p:nvGrpSpPr>
      <p:grpSpPr>
        <a:xfrm>
          <a:off x="0" y="0"/>
          <a:ext cx="0" cy="0"/>
          <a:chOff x="0" y="0"/>
          <a:chExt cx="0" cy="0"/>
        </a:xfrm>
      </p:grpSpPr>
      <p:sp>
        <p:nvSpPr>
          <p:cNvPr id="167" name="Shape 167"/>
          <p:cNvSpPr txBox="1">
            <a:spLocks noGrp="1"/>
          </p:cNvSpPr>
          <p:nvPr>
            <p:ph type="sldNum" idx="12"/>
          </p:nvPr>
        </p:nvSpPr>
        <p:spPr>
          <a:xfrm>
            <a:off x="48247" y="4861464"/>
            <a:ext cx="373338" cy="273844"/>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900">
                <a:solidFill>
                  <a:srgbClr val="A5A5A5"/>
                </a:solidFill>
                <a:latin typeface="Calibri"/>
                <a:ea typeface="Calibri"/>
                <a:cs typeface="Calibri"/>
                <a:sym typeface="Calibri"/>
              </a:rPr>
              <a:t>‹#›</a:t>
            </a:fld>
            <a:endParaRPr lang="en-US" sz="900">
              <a:solidFill>
                <a:srgbClr val="A5A5A5"/>
              </a:solidFill>
              <a:latin typeface="Calibri"/>
              <a:ea typeface="Calibri"/>
              <a:cs typeface="Calibri"/>
              <a:sym typeface="Calibri"/>
            </a:endParaRPr>
          </a:p>
        </p:txBody>
      </p:sp>
      <p:sp>
        <p:nvSpPr>
          <p:cNvPr id="168" name="Shape 168"/>
          <p:cNvSpPr/>
          <p:nvPr/>
        </p:nvSpPr>
        <p:spPr>
          <a:xfrm>
            <a:off x="0" y="2"/>
            <a:ext cx="9144000" cy="53993"/>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Main Page">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113722" y="149927"/>
            <a:ext cx="8796928" cy="474445"/>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4" name="Shape 24"/>
          <p:cNvSpPr txBox="1">
            <a:spLocks noGrp="1"/>
          </p:cNvSpPr>
          <p:nvPr>
            <p:ph type="sldNum" idx="12"/>
          </p:nvPr>
        </p:nvSpPr>
        <p:spPr>
          <a:xfrm>
            <a:off x="48247" y="4861464"/>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
        <p:nvSpPr>
          <p:cNvPr id="25" name="Shape 25"/>
          <p:cNvSpPr txBox="1">
            <a:spLocks noGrp="1"/>
          </p:cNvSpPr>
          <p:nvPr>
            <p:ph type="body" idx="1"/>
          </p:nvPr>
        </p:nvSpPr>
        <p:spPr>
          <a:xfrm>
            <a:off x="114300" y="624372"/>
            <a:ext cx="8796338" cy="288565"/>
          </a:xfrm>
          <a:prstGeom prst="rect">
            <a:avLst/>
          </a:prstGeom>
          <a:noFill/>
          <a:ln>
            <a:noFill/>
          </a:ln>
        </p:spPr>
        <p:txBody>
          <a:bodyPr wrap="square" lIns="91425" tIns="91425" rIns="91425" bIns="91425" anchor="t" anchorCtr="0"/>
          <a:lstStyle>
            <a:lvl1pPr marL="0" marR="0" lvl="0" indent="0" algn="l" rtl="0">
              <a:spcBef>
                <a:spcPts val="0"/>
              </a:spcBef>
              <a:buClr>
                <a:schemeClr val="dk2"/>
              </a:buClr>
              <a:buFont typeface="Arial"/>
              <a:buNone/>
              <a:defRPr sz="1800" b="0" i="0" u="none" strike="noStrike" cap="none">
                <a:solidFill>
                  <a:srgbClr val="7F7F7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 name="Shape 26"/>
          <p:cNvSpPr/>
          <p:nvPr/>
        </p:nvSpPr>
        <p:spPr>
          <a:xfrm>
            <a:off x="0" y="9"/>
            <a:ext cx="9144000" cy="53993"/>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113721" y="149918"/>
            <a:ext cx="8796900" cy="474300"/>
          </a:xfrm>
          <a:prstGeom prst="rect">
            <a:avLst/>
          </a:prstGeom>
          <a:noFill/>
          <a:ln>
            <a:noFill/>
          </a:ln>
        </p:spPr>
        <p:txBody>
          <a:bodyPr wrap="square" lIns="91425" tIns="91425" rIns="91425" bIns="91425" anchor="t" anchorCtr="0"/>
          <a:lstStyle>
            <a:lvl1pPr marL="0" marR="0" lvl="0" indent="0" algn="r"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71" name="Shape 171"/>
          <p:cNvSpPr txBox="1">
            <a:spLocks noGrp="1"/>
          </p:cNvSpPr>
          <p:nvPr>
            <p:ph type="sldNum" idx="12"/>
          </p:nvPr>
        </p:nvSpPr>
        <p:spPr>
          <a:xfrm>
            <a:off x="4419600" y="4627562"/>
            <a:ext cx="2133600" cy="2793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Arial"/>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4" name="Shape 174"/>
          <p:cNvSpPr txBox="1">
            <a:spLocks noGrp="1"/>
          </p:cNvSpPr>
          <p:nvPr>
            <p:ph type="dt" idx="10"/>
          </p:nvPr>
        </p:nvSpPr>
        <p:spPr>
          <a:xfrm>
            <a:off x="457200" y="4767264"/>
            <a:ext cx="2133600" cy="273844"/>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75" name="Shape 175"/>
          <p:cNvSpPr txBox="1">
            <a:spLocks noGrp="1"/>
          </p:cNvSpPr>
          <p:nvPr>
            <p:ph type="ftr" idx="11"/>
          </p:nvPr>
        </p:nvSpPr>
        <p:spPr>
          <a:xfrm>
            <a:off x="3124200" y="4767264"/>
            <a:ext cx="2895600" cy="273844"/>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76" name="Shape 176"/>
          <p:cNvSpPr txBox="1">
            <a:spLocks noGrp="1"/>
          </p:cNvSpPr>
          <p:nvPr>
            <p:ph type="sldNum" idx="12"/>
          </p:nvPr>
        </p:nvSpPr>
        <p:spPr>
          <a:xfrm>
            <a:off x="6553200" y="4767264"/>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Main Page">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113722" y="149927"/>
            <a:ext cx="8796928" cy="474445"/>
          </a:xfrm>
          <a:prstGeom prst="rect">
            <a:avLst/>
          </a:prstGeom>
          <a:noFill/>
          <a:ln>
            <a:noFill/>
          </a:ln>
        </p:spPr>
        <p:txBody>
          <a:bodyPr wrap="square" lIns="91425" tIns="91425" rIns="91425" bIns="91425" anchor="ctr"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9" name="Shape 179"/>
          <p:cNvSpPr txBox="1">
            <a:spLocks noGrp="1"/>
          </p:cNvSpPr>
          <p:nvPr>
            <p:ph type="sldNum" idx="12"/>
          </p:nvPr>
        </p:nvSpPr>
        <p:spPr>
          <a:xfrm>
            <a:off x="48247" y="4861464"/>
            <a:ext cx="373338" cy="273844"/>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900">
                <a:solidFill>
                  <a:srgbClr val="A5A5A5"/>
                </a:solidFill>
                <a:latin typeface="Calibri"/>
                <a:ea typeface="Calibri"/>
                <a:cs typeface="Calibri"/>
                <a:sym typeface="Calibri"/>
              </a:rPr>
              <a:t>‹#›</a:t>
            </a:fld>
            <a:endParaRPr lang="en-US" sz="900">
              <a:solidFill>
                <a:srgbClr val="A5A5A5"/>
              </a:solidFill>
              <a:latin typeface="Calibri"/>
              <a:ea typeface="Calibri"/>
              <a:cs typeface="Calibri"/>
              <a:sym typeface="Calibri"/>
            </a:endParaRPr>
          </a:p>
        </p:txBody>
      </p:sp>
      <p:sp>
        <p:nvSpPr>
          <p:cNvPr id="180" name="Shape 180"/>
          <p:cNvSpPr txBox="1">
            <a:spLocks noGrp="1"/>
          </p:cNvSpPr>
          <p:nvPr>
            <p:ph type="body" idx="1"/>
          </p:nvPr>
        </p:nvSpPr>
        <p:spPr>
          <a:xfrm>
            <a:off x="114300" y="624372"/>
            <a:ext cx="8796338" cy="288565"/>
          </a:xfrm>
          <a:prstGeom prst="rect">
            <a:avLst/>
          </a:prstGeom>
          <a:noFill/>
          <a:ln>
            <a:noFill/>
          </a:ln>
        </p:spPr>
        <p:txBody>
          <a:bodyPr wrap="square" lIns="91425" tIns="91425" rIns="91425" bIns="91425" anchor="t" anchorCtr="0"/>
          <a:lstStyle>
            <a:lvl1pPr marL="0" marR="0" lvl="0" indent="0" algn="l" rtl="0">
              <a:spcBef>
                <a:spcPts val="360"/>
              </a:spcBef>
              <a:buClr>
                <a:srgbClr val="7F7F7F"/>
              </a:buClr>
              <a:buFont typeface="Arial"/>
              <a:buNone/>
              <a:defRPr sz="1800" b="0" i="0" u="none" strike="noStrike" cap="none">
                <a:solidFill>
                  <a:srgbClr val="7F7F7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1" name="Shape 181"/>
          <p:cNvSpPr/>
          <p:nvPr/>
        </p:nvSpPr>
        <p:spPr>
          <a:xfrm>
            <a:off x="0" y="9"/>
            <a:ext cx="9144000" cy="53993"/>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82"/>
        <p:cNvGrpSpPr/>
        <p:nvPr/>
      </p:nvGrpSpPr>
      <p:grpSpPr>
        <a:xfrm>
          <a:off x="0" y="0"/>
          <a:ext cx="0" cy="0"/>
          <a:chOff x="0" y="0"/>
          <a:chExt cx="0" cy="0"/>
        </a:xfrm>
      </p:grpSpPr>
      <p:sp>
        <p:nvSpPr>
          <p:cNvPr id="183" name="Shape 183"/>
          <p:cNvSpPr txBox="1">
            <a:spLocks noGrp="1"/>
          </p:cNvSpPr>
          <p:nvPr>
            <p:ph type="ctrTitle"/>
          </p:nvPr>
        </p:nvSpPr>
        <p:spPr>
          <a:xfrm>
            <a:off x="685800" y="1597826"/>
            <a:ext cx="7772400" cy="1102519"/>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4" name="Shape 184"/>
          <p:cNvSpPr txBox="1">
            <a:spLocks noGrp="1"/>
          </p:cNvSpPr>
          <p:nvPr>
            <p:ph type="subTitle" idx="1"/>
          </p:nvPr>
        </p:nvSpPr>
        <p:spPr>
          <a:xfrm>
            <a:off x="1371600" y="2914650"/>
            <a:ext cx="6400800" cy="1314450"/>
          </a:xfrm>
          <a:prstGeom prst="rect">
            <a:avLst/>
          </a:prstGeom>
          <a:noFill/>
          <a:ln>
            <a:noFill/>
          </a:ln>
        </p:spPr>
        <p:txBody>
          <a:bodyPr wrap="square"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5" name="Shape 185"/>
          <p:cNvSpPr txBox="1">
            <a:spLocks noGrp="1"/>
          </p:cNvSpPr>
          <p:nvPr>
            <p:ph type="dt" idx="10"/>
          </p:nvPr>
        </p:nvSpPr>
        <p:spPr>
          <a:xfrm>
            <a:off x="457200" y="4767264"/>
            <a:ext cx="2133600" cy="273844"/>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86" name="Shape 186"/>
          <p:cNvSpPr txBox="1">
            <a:spLocks noGrp="1"/>
          </p:cNvSpPr>
          <p:nvPr>
            <p:ph type="ftr" idx="11"/>
          </p:nvPr>
        </p:nvSpPr>
        <p:spPr>
          <a:xfrm>
            <a:off x="3124200" y="4767264"/>
            <a:ext cx="2895600" cy="273844"/>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87" name="Shape 187"/>
          <p:cNvSpPr txBox="1">
            <a:spLocks noGrp="1"/>
          </p:cNvSpPr>
          <p:nvPr>
            <p:ph type="sldNum" idx="12"/>
          </p:nvPr>
        </p:nvSpPr>
        <p:spPr>
          <a:xfrm>
            <a:off x="6553200" y="4767264"/>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0" name="Shape 190"/>
          <p:cNvSpPr txBox="1">
            <a:spLocks noGrp="1"/>
          </p:cNvSpPr>
          <p:nvPr>
            <p:ph type="body" idx="1"/>
          </p:nvPr>
        </p:nvSpPr>
        <p:spPr>
          <a:xfrm>
            <a:off x="457200" y="1200151"/>
            <a:ext cx="8229600" cy="3394472"/>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1" name="Shape 191"/>
          <p:cNvSpPr txBox="1">
            <a:spLocks noGrp="1"/>
          </p:cNvSpPr>
          <p:nvPr>
            <p:ph type="dt" idx="10"/>
          </p:nvPr>
        </p:nvSpPr>
        <p:spPr>
          <a:xfrm>
            <a:off x="457200" y="4767264"/>
            <a:ext cx="2133600" cy="273844"/>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2" name="Shape 192"/>
          <p:cNvSpPr txBox="1">
            <a:spLocks noGrp="1"/>
          </p:cNvSpPr>
          <p:nvPr>
            <p:ph type="ftr" idx="11"/>
          </p:nvPr>
        </p:nvSpPr>
        <p:spPr>
          <a:xfrm>
            <a:off x="3124200" y="4767264"/>
            <a:ext cx="2895600" cy="273844"/>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3" name="Shape 193"/>
          <p:cNvSpPr txBox="1">
            <a:spLocks noGrp="1"/>
          </p:cNvSpPr>
          <p:nvPr>
            <p:ph type="sldNum" idx="12"/>
          </p:nvPr>
        </p:nvSpPr>
        <p:spPr>
          <a:xfrm>
            <a:off x="6553200" y="4767264"/>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722313" y="3305176"/>
            <a:ext cx="7772400" cy="1021556"/>
          </a:xfrm>
          <a:prstGeom prst="rect">
            <a:avLst/>
          </a:prstGeom>
          <a:noFill/>
          <a:ln>
            <a:noFill/>
          </a:ln>
        </p:spPr>
        <p:txBody>
          <a:bodyPr wrap="square"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6" name="Shape 196"/>
          <p:cNvSpPr txBox="1">
            <a:spLocks noGrp="1"/>
          </p:cNvSpPr>
          <p:nvPr>
            <p:ph type="body" idx="1"/>
          </p:nvPr>
        </p:nvSpPr>
        <p:spPr>
          <a:xfrm>
            <a:off x="722313" y="2180035"/>
            <a:ext cx="7772400" cy="1125140"/>
          </a:xfrm>
          <a:prstGeom prst="rect">
            <a:avLst/>
          </a:prstGeom>
          <a:noFill/>
          <a:ln>
            <a:noFill/>
          </a:ln>
        </p:spPr>
        <p:txBody>
          <a:bodyPr wrap="square"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197" name="Shape 197"/>
          <p:cNvSpPr txBox="1">
            <a:spLocks noGrp="1"/>
          </p:cNvSpPr>
          <p:nvPr>
            <p:ph type="dt" idx="10"/>
          </p:nvPr>
        </p:nvSpPr>
        <p:spPr>
          <a:xfrm>
            <a:off x="457200" y="4767264"/>
            <a:ext cx="2133600" cy="273844"/>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8" name="Shape 198"/>
          <p:cNvSpPr txBox="1">
            <a:spLocks noGrp="1"/>
          </p:cNvSpPr>
          <p:nvPr>
            <p:ph type="ftr" idx="11"/>
          </p:nvPr>
        </p:nvSpPr>
        <p:spPr>
          <a:xfrm>
            <a:off x="3124200" y="4767264"/>
            <a:ext cx="2895600" cy="273844"/>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9" name="Shape 199"/>
          <p:cNvSpPr txBox="1">
            <a:spLocks noGrp="1"/>
          </p:cNvSpPr>
          <p:nvPr>
            <p:ph type="sldNum" idx="12"/>
          </p:nvPr>
        </p:nvSpPr>
        <p:spPr>
          <a:xfrm>
            <a:off x="6553200" y="4767264"/>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2" name="Shape 202"/>
          <p:cNvSpPr txBox="1">
            <a:spLocks noGrp="1"/>
          </p:cNvSpPr>
          <p:nvPr>
            <p:ph type="body" idx="1"/>
          </p:nvPr>
        </p:nvSpPr>
        <p:spPr>
          <a:xfrm>
            <a:off x="457200" y="1200151"/>
            <a:ext cx="4038600" cy="3394472"/>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3" name="Shape 203"/>
          <p:cNvSpPr txBox="1">
            <a:spLocks noGrp="1"/>
          </p:cNvSpPr>
          <p:nvPr>
            <p:ph type="body" idx="2"/>
          </p:nvPr>
        </p:nvSpPr>
        <p:spPr>
          <a:xfrm>
            <a:off x="4648200" y="1200151"/>
            <a:ext cx="4038600" cy="3394472"/>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4" name="Shape 204"/>
          <p:cNvSpPr txBox="1">
            <a:spLocks noGrp="1"/>
          </p:cNvSpPr>
          <p:nvPr>
            <p:ph type="dt" idx="10"/>
          </p:nvPr>
        </p:nvSpPr>
        <p:spPr>
          <a:xfrm>
            <a:off x="457200" y="4767264"/>
            <a:ext cx="2133600" cy="273844"/>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5" name="Shape 205"/>
          <p:cNvSpPr txBox="1">
            <a:spLocks noGrp="1"/>
          </p:cNvSpPr>
          <p:nvPr>
            <p:ph type="ftr" idx="11"/>
          </p:nvPr>
        </p:nvSpPr>
        <p:spPr>
          <a:xfrm>
            <a:off x="3124200" y="4767264"/>
            <a:ext cx="2895600" cy="273844"/>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6" name="Shape 206"/>
          <p:cNvSpPr txBox="1">
            <a:spLocks noGrp="1"/>
          </p:cNvSpPr>
          <p:nvPr>
            <p:ph type="sldNum" idx="12"/>
          </p:nvPr>
        </p:nvSpPr>
        <p:spPr>
          <a:xfrm>
            <a:off x="6553200" y="4767264"/>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9" name="Shape 209"/>
          <p:cNvSpPr txBox="1">
            <a:spLocks noGrp="1"/>
          </p:cNvSpPr>
          <p:nvPr>
            <p:ph type="body" idx="1"/>
          </p:nvPr>
        </p:nvSpPr>
        <p:spPr>
          <a:xfrm>
            <a:off x="457200" y="1151335"/>
            <a:ext cx="4040188" cy="479822"/>
          </a:xfrm>
          <a:prstGeom prst="rect">
            <a:avLst/>
          </a:prstGeom>
          <a:noFill/>
          <a:ln>
            <a:noFill/>
          </a:ln>
        </p:spPr>
        <p:txBody>
          <a:bodyPr wrap="square"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10" name="Shape 210"/>
          <p:cNvSpPr txBox="1">
            <a:spLocks noGrp="1"/>
          </p:cNvSpPr>
          <p:nvPr>
            <p:ph type="body" idx="2"/>
          </p:nvPr>
        </p:nvSpPr>
        <p:spPr>
          <a:xfrm>
            <a:off x="457200" y="1631156"/>
            <a:ext cx="4040188" cy="2963466"/>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211" name="Shape 211"/>
          <p:cNvSpPr txBox="1">
            <a:spLocks noGrp="1"/>
          </p:cNvSpPr>
          <p:nvPr>
            <p:ph type="body" idx="3"/>
          </p:nvPr>
        </p:nvSpPr>
        <p:spPr>
          <a:xfrm>
            <a:off x="4645033" y="1151335"/>
            <a:ext cx="4041775" cy="479822"/>
          </a:xfrm>
          <a:prstGeom prst="rect">
            <a:avLst/>
          </a:prstGeom>
          <a:noFill/>
          <a:ln>
            <a:noFill/>
          </a:ln>
        </p:spPr>
        <p:txBody>
          <a:bodyPr wrap="square"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body" idx="4"/>
          </p:nvPr>
        </p:nvSpPr>
        <p:spPr>
          <a:xfrm>
            <a:off x="4645033" y="1631156"/>
            <a:ext cx="4041775" cy="2963466"/>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213" name="Shape 213"/>
          <p:cNvSpPr txBox="1">
            <a:spLocks noGrp="1"/>
          </p:cNvSpPr>
          <p:nvPr>
            <p:ph type="dt" idx="10"/>
          </p:nvPr>
        </p:nvSpPr>
        <p:spPr>
          <a:xfrm>
            <a:off x="457200" y="4767264"/>
            <a:ext cx="2133600" cy="273844"/>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4" name="Shape 214"/>
          <p:cNvSpPr txBox="1">
            <a:spLocks noGrp="1"/>
          </p:cNvSpPr>
          <p:nvPr>
            <p:ph type="ftr" idx="11"/>
          </p:nvPr>
        </p:nvSpPr>
        <p:spPr>
          <a:xfrm>
            <a:off x="3124200" y="4767264"/>
            <a:ext cx="2895600" cy="273844"/>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5" name="Shape 215"/>
          <p:cNvSpPr txBox="1">
            <a:spLocks noGrp="1"/>
          </p:cNvSpPr>
          <p:nvPr>
            <p:ph type="sldNum" idx="12"/>
          </p:nvPr>
        </p:nvSpPr>
        <p:spPr>
          <a:xfrm>
            <a:off x="6553200" y="4767264"/>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457215" y="204787"/>
            <a:ext cx="3008313" cy="871538"/>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18" name="Shape 218"/>
          <p:cNvSpPr txBox="1">
            <a:spLocks noGrp="1"/>
          </p:cNvSpPr>
          <p:nvPr>
            <p:ph type="body" idx="1"/>
          </p:nvPr>
        </p:nvSpPr>
        <p:spPr>
          <a:xfrm>
            <a:off x="3575050" y="204795"/>
            <a:ext cx="5111750" cy="4389835"/>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9" name="Shape 219"/>
          <p:cNvSpPr txBox="1">
            <a:spLocks noGrp="1"/>
          </p:cNvSpPr>
          <p:nvPr>
            <p:ph type="body" idx="2"/>
          </p:nvPr>
        </p:nvSpPr>
        <p:spPr>
          <a:xfrm>
            <a:off x="457215" y="1076328"/>
            <a:ext cx="3008313" cy="3518297"/>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220" name="Shape 220"/>
          <p:cNvSpPr txBox="1">
            <a:spLocks noGrp="1"/>
          </p:cNvSpPr>
          <p:nvPr>
            <p:ph type="dt" idx="10"/>
          </p:nvPr>
        </p:nvSpPr>
        <p:spPr>
          <a:xfrm>
            <a:off x="457200" y="4767264"/>
            <a:ext cx="2133600" cy="273844"/>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1" name="Shape 221"/>
          <p:cNvSpPr txBox="1">
            <a:spLocks noGrp="1"/>
          </p:cNvSpPr>
          <p:nvPr>
            <p:ph type="ftr" idx="11"/>
          </p:nvPr>
        </p:nvSpPr>
        <p:spPr>
          <a:xfrm>
            <a:off x="3124200" y="4767264"/>
            <a:ext cx="2895600" cy="273844"/>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2" name="Shape 222"/>
          <p:cNvSpPr txBox="1">
            <a:spLocks noGrp="1"/>
          </p:cNvSpPr>
          <p:nvPr>
            <p:ph type="sldNum" idx="12"/>
          </p:nvPr>
        </p:nvSpPr>
        <p:spPr>
          <a:xfrm>
            <a:off x="6553200" y="4767264"/>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1792288" y="3600451"/>
            <a:ext cx="5486400" cy="425054"/>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25" name="Shape 225"/>
          <p:cNvSpPr>
            <a:spLocks noGrp="1"/>
          </p:cNvSpPr>
          <p:nvPr>
            <p:ph type="pic" idx="2"/>
          </p:nvPr>
        </p:nvSpPr>
        <p:spPr>
          <a:xfrm>
            <a:off x="1792288" y="459581"/>
            <a:ext cx="5486400" cy="30861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26" name="Shape 226"/>
          <p:cNvSpPr txBox="1">
            <a:spLocks noGrp="1"/>
          </p:cNvSpPr>
          <p:nvPr>
            <p:ph type="body" idx="1"/>
          </p:nvPr>
        </p:nvSpPr>
        <p:spPr>
          <a:xfrm>
            <a:off x="1792288" y="4025510"/>
            <a:ext cx="5486400" cy="603647"/>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227" name="Shape 227"/>
          <p:cNvSpPr txBox="1">
            <a:spLocks noGrp="1"/>
          </p:cNvSpPr>
          <p:nvPr>
            <p:ph type="dt" idx="10"/>
          </p:nvPr>
        </p:nvSpPr>
        <p:spPr>
          <a:xfrm>
            <a:off x="457200" y="4767264"/>
            <a:ext cx="2133600" cy="273844"/>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8" name="Shape 228"/>
          <p:cNvSpPr txBox="1">
            <a:spLocks noGrp="1"/>
          </p:cNvSpPr>
          <p:nvPr>
            <p:ph type="ftr" idx="11"/>
          </p:nvPr>
        </p:nvSpPr>
        <p:spPr>
          <a:xfrm>
            <a:off x="3124200" y="4767264"/>
            <a:ext cx="2895600" cy="273844"/>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9" name="Shape 229"/>
          <p:cNvSpPr txBox="1">
            <a:spLocks noGrp="1"/>
          </p:cNvSpPr>
          <p:nvPr>
            <p:ph type="sldNum" idx="12"/>
          </p:nvPr>
        </p:nvSpPr>
        <p:spPr>
          <a:xfrm>
            <a:off x="6553200" y="4767264"/>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27"/>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2" name="Shape 232"/>
          <p:cNvSpPr txBox="1">
            <a:spLocks noGrp="1"/>
          </p:cNvSpPr>
          <p:nvPr>
            <p:ph type="body" idx="1"/>
          </p:nvPr>
        </p:nvSpPr>
        <p:spPr>
          <a:xfrm rot="5400000">
            <a:off x="2874764" y="-1217413"/>
            <a:ext cx="3394472" cy="82296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3" name="Shape 233"/>
          <p:cNvSpPr txBox="1">
            <a:spLocks noGrp="1"/>
          </p:cNvSpPr>
          <p:nvPr>
            <p:ph type="dt" idx="10"/>
          </p:nvPr>
        </p:nvSpPr>
        <p:spPr>
          <a:xfrm>
            <a:off x="457200" y="4767264"/>
            <a:ext cx="2133600" cy="273844"/>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34" name="Shape 234"/>
          <p:cNvSpPr txBox="1">
            <a:spLocks noGrp="1"/>
          </p:cNvSpPr>
          <p:nvPr>
            <p:ph type="ftr" idx="11"/>
          </p:nvPr>
        </p:nvSpPr>
        <p:spPr>
          <a:xfrm>
            <a:off x="3124200" y="4767264"/>
            <a:ext cx="2895600" cy="273844"/>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35" name="Shape 235"/>
          <p:cNvSpPr txBox="1">
            <a:spLocks noGrp="1"/>
          </p:cNvSpPr>
          <p:nvPr>
            <p:ph type="sldNum" idx="12"/>
          </p:nvPr>
        </p:nvSpPr>
        <p:spPr>
          <a:xfrm>
            <a:off x="6553200" y="4767264"/>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rot="5400000">
            <a:off x="5463778" y="1371602"/>
            <a:ext cx="4388644" cy="20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8" name="Shape 238"/>
          <p:cNvSpPr txBox="1">
            <a:spLocks noGrp="1"/>
          </p:cNvSpPr>
          <p:nvPr>
            <p:ph type="body" idx="1"/>
          </p:nvPr>
        </p:nvSpPr>
        <p:spPr>
          <a:xfrm rot="5400000">
            <a:off x="1272778" y="-609598"/>
            <a:ext cx="4388644" cy="60198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9" name="Shape 239"/>
          <p:cNvSpPr txBox="1">
            <a:spLocks noGrp="1"/>
          </p:cNvSpPr>
          <p:nvPr>
            <p:ph type="dt" idx="10"/>
          </p:nvPr>
        </p:nvSpPr>
        <p:spPr>
          <a:xfrm>
            <a:off x="457200" y="4767264"/>
            <a:ext cx="2133600" cy="273844"/>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40" name="Shape 240"/>
          <p:cNvSpPr txBox="1">
            <a:spLocks noGrp="1"/>
          </p:cNvSpPr>
          <p:nvPr>
            <p:ph type="ftr" idx="11"/>
          </p:nvPr>
        </p:nvSpPr>
        <p:spPr>
          <a:xfrm>
            <a:off x="3124200" y="4767264"/>
            <a:ext cx="2895600" cy="273844"/>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41" name="Shape 241"/>
          <p:cNvSpPr txBox="1">
            <a:spLocks noGrp="1"/>
          </p:cNvSpPr>
          <p:nvPr>
            <p:ph type="sldNum" idx="12"/>
          </p:nvPr>
        </p:nvSpPr>
        <p:spPr>
          <a:xfrm>
            <a:off x="6553200" y="4767264"/>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ext Upper Left">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457200" y="19050"/>
            <a:ext cx="8229600" cy="857250"/>
          </a:xfrm>
          <a:prstGeom prst="rect">
            <a:avLst/>
          </a:prstGeom>
          <a:noFill/>
          <a:ln>
            <a:noFill/>
          </a:ln>
        </p:spPr>
        <p:txBody>
          <a:bodyPr wrap="square" lIns="91425" tIns="91425" rIns="91425" bIns="91425" anchor="ctr" anchorCtr="0"/>
          <a:lstStyle>
            <a:lvl1pPr marL="0" marR="0" lvl="0"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9pPr>
          </a:lstStyle>
          <a:p>
            <a:endParaRPr/>
          </a:p>
        </p:txBody>
      </p:sp>
      <p:sp>
        <p:nvSpPr>
          <p:cNvPr id="244" name="Shape 244"/>
          <p:cNvSpPr txBox="1">
            <a:spLocks noGrp="1"/>
          </p:cNvSpPr>
          <p:nvPr>
            <p:ph type="body" idx="1"/>
          </p:nvPr>
        </p:nvSpPr>
        <p:spPr>
          <a:xfrm>
            <a:off x="457210" y="876497"/>
            <a:ext cx="4351055" cy="1889905"/>
          </a:xfrm>
          <a:prstGeom prst="rect">
            <a:avLst/>
          </a:prstGeom>
          <a:noFill/>
          <a:ln>
            <a:noFill/>
          </a:ln>
        </p:spPr>
        <p:txBody>
          <a:bodyPr wrap="square" lIns="91425" tIns="91425" rIns="91425" bIns="91425" anchor="t" anchorCtr="0"/>
          <a:lstStyle>
            <a:lvl1pPr marL="342900" marR="0" lvl="0" indent="-38100" algn="l" rtl="0">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6350" algn="l" rtl="0">
              <a:spcBef>
                <a:spcPts val="600"/>
              </a:spcBef>
              <a:spcAft>
                <a:spcPts val="0"/>
              </a:spcAft>
              <a:buClr>
                <a:schemeClr val="accent1"/>
              </a:buClr>
              <a:buSzPct val="100000"/>
              <a:buFont typeface="Arial"/>
              <a:buChar char="–"/>
              <a:defRPr sz="2200" b="0" i="0" u="none" strike="noStrike" cap="none">
                <a:solidFill>
                  <a:schemeClr val="dk1"/>
                </a:solidFill>
                <a:latin typeface="Arial"/>
                <a:ea typeface="Arial"/>
                <a:cs typeface="Arial"/>
                <a:sym typeface="Arial"/>
              </a:defRPr>
            </a:lvl2pPr>
            <a:lvl3pPr marL="1143000" marR="0" lvl="2" indent="25400" algn="l" rtl="0">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25400" algn="l" rtl="0">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Only">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366713" y="325438"/>
            <a:ext cx="8410500" cy="4605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366713" y="785813"/>
            <a:ext cx="8410500" cy="346200"/>
          </a:xfrm>
          <a:prstGeom prst="rect">
            <a:avLst/>
          </a:prstGeom>
          <a:noFill/>
          <a:ln>
            <a:noFill/>
          </a:ln>
        </p:spPr>
        <p:txBody>
          <a:bodyPr wrap="square" lIns="91425" tIns="91425" rIns="91425" bIns="91425" anchor="t" anchorCtr="0"/>
          <a:lstStyle>
            <a:lvl1pPr marL="0" marR="0" lvl="0" indent="0" algn="l" rtl="0">
              <a:spcBef>
                <a:spcPts val="0"/>
              </a:spcBef>
              <a:buClr>
                <a:srgbClr val="2C95DD"/>
              </a:buClr>
              <a:buFont typeface="Arial"/>
              <a:buChar char="●"/>
              <a:defRPr sz="2000" b="0" i="0" u="none" strike="noStrike" cap="none">
                <a:solidFill>
                  <a:schemeClr val="dk1"/>
                </a:solidFill>
                <a:latin typeface="Arial"/>
                <a:ea typeface="Arial"/>
                <a:cs typeface="Arial"/>
                <a:sym typeface="Arial"/>
              </a:defRPr>
            </a:lvl1pPr>
            <a:lvl2pPr marL="457200" marR="0" lvl="1" indent="0" algn="l" rtl="0">
              <a:spcBef>
                <a:spcPts val="400"/>
              </a:spcBef>
              <a:buClr>
                <a:srgbClr val="2C95DD"/>
              </a:buClr>
              <a:buFont typeface="Arial"/>
              <a:buChar char="○"/>
              <a:defRPr sz="2000" b="1" i="0" u="none" strike="noStrike" cap="none">
                <a:solidFill>
                  <a:schemeClr val="dk1"/>
                </a:solidFill>
                <a:latin typeface="Arial"/>
                <a:ea typeface="Arial"/>
                <a:cs typeface="Arial"/>
                <a:sym typeface="Arial"/>
              </a:defRPr>
            </a:lvl2pPr>
            <a:lvl3pPr marL="914400" marR="0" lvl="2" indent="0" algn="l" rtl="0">
              <a:spcBef>
                <a:spcPts val="360"/>
              </a:spcBef>
              <a:buClr>
                <a:srgbClr val="2C95DD"/>
              </a:buClr>
              <a:buFont typeface="Arial"/>
              <a:buChar char="■"/>
              <a:defRPr sz="1800" b="1" i="0" u="none" strike="noStrike" cap="none">
                <a:solidFill>
                  <a:schemeClr val="dk1"/>
                </a:solidFill>
                <a:latin typeface="Arial"/>
                <a:ea typeface="Arial"/>
                <a:cs typeface="Arial"/>
                <a:sym typeface="Arial"/>
              </a:defRPr>
            </a:lvl3pPr>
            <a:lvl4pPr marL="1371600" marR="0" lvl="3" indent="0" algn="l" rtl="0">
              <a:spcBef>
                <a:spcPts val="320"/>
              </a:spcBef>
              <a:buClr>
                <a:srgbClr val="2C95DD"/>
              </a:buClr>
              <a:buFont typeface="Arial"/>
              <a:buChar char="●"/>
              <a:defRPr sz="1600" b="1" i="0" u="none" strike="noStrike" cap="none">
                <a:solidFill>
                  <a:schemeClr val="dk1"/>
                </a:solidFill>
                <a:latin typeface="Arial"/>
                <a:ea typeface="Arial"/>
                <a:cs typeface="Arial"/>
                <a:sym typeface="Arial"/>
              </a:defRPr>
            </a:lvl4pPr>
            <a:lvl5pPr marL="1828800" marR="0" lvl="4" indent="0" algn="l" rtl="0">
              <a:spcBef>
                <a:spcPts val="320"/>
              </a:spcBef>
              <a:buClr>
                <a:srgbClr val="2C95DD"/>
              </a:buClr>
              <a:buFont typeface="Arial"/>
              <a:buChar char="○"/>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9pPr>
          </a:lstStyle>
          <a:p>
            <a:endParaRPr/>
          </a:p>
        </p:txBody>
      </p:sp>
      <p:sp>
        <p:nvSpPr>
          <p:cNvPr id="254" name="Shape 254"/>
          <p:cNvSpPr txBox="1">
            <a:spLocks noGrp="1"/>
          </p:cNvSpPr>
          <p:nvPr>
            <p:ph type="title"/>
          </p:nvPr>
        </p:nvSpPr>
        <p:spPr>
          <a:xfrm>
            <a:off x="366713" y="325438"/>
            <a:ext cx="8410500" cy="4605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55" name="Shape 255"/>
          <p:cNvSpPr txBox="1">
            <a:spLocks noGrp="1"/>
          </p:cNvSpPr>
          <p:nvPr>
            <p:ph type="body" idx="2"/>
          </p:nvPr>
        </p:nvSpPr>
        <p:spPr>
          <a:xfrm>
            <a:off x="366715" y="1419224"/>
            <a:ext cx="8410500" cy="3038400"/>
          </a:xfrm>
          <a:prstGeom prst="rect">
            <a:avLst/>
          </a:prstGeom>
          <a:noFill/>
          <a:ln>
            <a:noFill/>
          </a:ln>
        </p:spPr>
        <p:txBody>
          <a:bodyPr wrap="square"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3pPr>
            <a:lvl4pPr marL="1658937" marR="0" lvl="3" indent="-211137" algn="l" rtl="0">
              <a:spcBef>
                <a:spcPts val="300"/>
              </a:spcBef>
              <a:buClr>
                <a:schemeClr val="accent1"/>
              </a:buClr>
              <a:buSzPct val="100000"/>
              <a:buFont typeface="Verdana"/>
              <a:buChar char="—"/>
              <a:defRPr sz="1200" b="0" i="0" u="none" strike="noStrike" cap="none">
                <a:solidFill>
                  <a:schemeClr val="dk1"/>
                </a:solidFill>
                <a:latin typeface="Arial"/>
                <a:ea typeface="Arial"/>
                <a:cs typeface="Arial"/>
                <a:sym typeface="Arial"/>
              </a:defRPr>
            </a:lvl4pPr>
            <a:lvl5pPr marL="2057400" marR="0" lvl="4" indent="-158750" algn="l" rtl="0">
              <a:spcBef>
                <a:spcPts val="300"/>
              </a:spcBef>
              <a:buClr>
                <a:schemeClr val="accent1"/>
              </a:buClr>
              <a:buSzPct val="100000"/>
              <a:buFont typeface="Verdana"/>
              <a:buChar char="»"/>
              <a:defRPr sz="11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366713" y="325438"/>
            <a:ext cx="8410500" cy="4605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58" name="Shape 258"/>
          <p:cNvSpPr txBox="1">
            <a:spLocks noGrp="1"/>
          </p:cNvSpPr>
          <p:nvPr>
            <p:ph type="body" idx="1"/>
          </p:nvPr>
        </p:nvSpPr>
        <p:spPr>
          <a:xfrm>
            <a:off x="366714" y="1074738"/>
            <a:ext cx="8410500" cy="3383100"/>
          </a:xfrm>
          <a:prstGeom prst="rect">
            <a:avLst/>
          </a:prstGeom>
          <a:noFill/>
          <a:ln>
            <a:noFill/>
          </a:ln>
        </p:spPr>
        <p:txBody>
          <a:bodyPr wrap="square"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3pPr>
            <a:lvl4pPr marL="1658937" marR="0" lvl="3" indent="-211137" algn="l" rtl="0">
              <a:spcBef>
                <a:spcPts val="300"/>
              </a:spcBef>
              <a:buClr>
                <a:schemeClr val="accent1"/>
              </a:buClr>
              <a:buSzPct val="100000"/>
              <a:buFont typeface="Verdana"/>
              <a:buChar char="—"/>
              <a:defRPr sz="1200" b="0" i="0" u="none" strike="noStrike" cap="none">
                <a:solidFill>
                  <a:schemeClr val="dk1"/>
                </a:solidFill>
                <a:latin typeface="Arial"/>
                <a:ea typeface="Arial"/>
                <a:cs typeface="Arial"/>
                <a:sym typeface="Arial"/>
              </a:defRPr>
            </a:lvl4pPr>
            <a:lvl5pPr marL="2057400" marR="0" lvl="4" indent="-158750" algn="l" rtl="0">
              <a:spcBef>
                <a:spcPts val="300"/>
              </a:spcBef>
              <a:buClr>
                <a:schemeClr val="accent1"/>
              </a:buClr>
              <a:buSzPct val="100000"/>
              <a:buFont typeface="Verdana"/>
              <a:buChar char="»"/>
              <a:defRPr sz="11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366713" y="325438"/>
            <a:ext cx="8410500" cy="4605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61"/>
        <p:cNvGrpSpPr/>
        <p:nvPr/>
      </p:nvGrpSpPr>
      <p:grpSpPr>
        <a:xfrm>
          <a:off x="0" y="0"/>
          <a:ext cx="0" cy="0"/>
          <a:chOff x="0" y="0"/>
          <a:chExt cx="0" cy="0"/>
        </a:xfrm>
      </p:grpSpPr>
      <p:sp>
        <p:nvSpPr>
          <p:cNvPr id="262" name="Shape 262"/>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228600" marR="0" lvl="0" indent="-76200" algn="l" rtl="0">
              <a:spcBef>
                <a:spcPts val="480"/>
              </a:spcBef>
              <a:buClr>
                <a:srgbClr val="0096D6"/>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46050" algn="l" rtl="0">
              <a:spcBef>
                <a:spcPts val="440"/>
              </a:spcBef>
              <a:buClr>
                <a:srgbClr val="0096D6"/>
              </a:buClr>
              <a:buSzPct val="100000"/>
              <a:buFont typeface="Arial"/>
              <a:buChar char="•"/>
              <a:defRPr sz="2200" b="0" i="0" u="none" strike="noStrike" cap="none">
                <a:solidFill>
                  <a:schemeClr val="dk1"/>
                </a:solidFill>
                <a:latin typeface="Arial"/>
                <a:ea typeface="Arial"/>
                <a:cs typeface="Arial"/>
                <a:sym typeface="Arial"/>
              </a:defRPr>
            </a:lvl2pPr>
            <a:lvl3pPr marL="1143000" marR="0" lvl="2" indent="-101600" algn="l" rtl="0">
              <a:spcBef>
                <a:spcPts val="400"/>
              </a:spcBef>
              <a:buClr>
                <a:srgbClr val="0096D6"/>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buClr>
                <a:srgbClr val="0096D6"/>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27000" algn="l" rtl="0">
              <a:spcBef>
                <a:spcPts val="320"/>
              </a:spcBef>
              <a:buClr>
                <a:srgbClr val="0096D6"/>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3" name="Shape 263"/>
          <p:cNvSpPr txBox="1">
            <a:spLocks noGrp="1"/>
          </p:cNvSpPr>
          <p:nvPr>
            <p:ph type="title"/>
          </p:nvPr>
        </p:nvSpPr>
        <p:spPr>
          <a:xfrm>
            <a:off x="457200" y="53969"/>
            <a:ext cx="8229600" cy="857400"/>
          </a:xfrm>
          <a:prstGeom prst="rect">
            <a:avLst/>
          </a:prstGeom>
          <a:noFill/>
          <a:ln>
            <a:noFill/>
          </a:ln>
        </p:spPr>
        <p:txBody>
          <a:bodyPr wrap="square" lIns="91425" tIns="91425" rIns="91425" bIns="91425" anchor="ctr" anchorCtr="0"/>
          <a:lstStyle>
            <a:lvl1pPr marL="0" marR="0" lvl="0" indent="0" algn="l" rtl="0">
              <a:spcBef>
                <a:spcPts val="0"/>
              </a:spcBef>
              <a:buClr>
                <a:srgbClr val="2C95DD"/>
              </a:buClr>
              <a:buFont typeface="Arial"/>
              <a:buNone/>
              <a:defRPr sz="3200" b="0" i="0" u="none" strike="noStrike" cap="none">
                <a:solidFill>
                  <a:srgbClr val="2C95DD"/>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 Blank logo">
    <p:spTree>
      <p:nvGrpSpPr>
        <p:cNvPr id="1" name="Shape 264"/>
        <p:cNvGrpSpPr/>
        <p:nvPr/>
      </p:nvGrpSpPr>
      <p:grpSpPr>
        <a:xfrm>
          <a:off x="0" y="0"/>
          <a:ext cx="0" cy="0"/>
          <a:chOff x="0" y="0"/>
          <a:chExt cx="0" cy="0"/>
        </a:xfrm>
      </p:grpSpPr>
      <p:sp>
        <p:nvSpPr>
          <p:cNvPr id="265" name="Shape 265"/>
          <p:cNvSpPr txBox="1">
            <a:spLocks noGrp="1"/>
          </p:cNvSpPr>
          <p:nvPr>
            <p:ph type="sldNum" idx="12"/>
          </p:nvPr>
        </p:nvSpPr>
        <p:spPr>
          <a:xfrm>
            <a:off x="48247" y="4861463"/>
            <a:ext cx="373200" cy="2739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
        <p:nvSpPr>
          <p:cNvPr id="266" name="Shape 266"/>
          <p:cNvSpPr/>
          <p:nvPr/>
        </p:nvSpPr>
        <p:spPr>
          <a:xfrm>
            <a:off x="0" y="0"/>
            <a:ext cx="9144000" cy="54000"/>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366713" y="325438"/>
            <a:ext cx="8410500" cy="4605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69" name="Shape 269"/>
          <p:cNvSpPr txBox="1">
            <a:spLocks noGrp="1"/>
          </p:cNvSpPr>
          <p:nvPr>
            <p:ph type="body" idx="1"/>
          </p:nvPr>
        </p:nvSpPr>
        <p:spPr>
          <a:xfrm>
            <a:off x="366714" y="1074738"/>
            <a:ext cx="8410500" cy="3383100"/>
          </a:xfrm>
          <a:prstGeom prst="rect">
            <a:avLst/>
          </a:prstGeom>
          <a:noFill/>
          <a:ln>
            <a:noFill/>
          </a:ln>
        </p:spPr>
        <p:txBody>
          <a:bodyPr wrap="square"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3pPr>
            <a:lvl4pPr marL="1658937" marR="0" lvl="3" indent="-211137" algn="l" rtl="0">
              <a:spcBef>
                <a:spcPts val="300"/>
              </a:spcBef>
              <a:buClr>
                <a:schemeClr val="accent1"/>
              </a:buClr>
              <a:buSzPct val="100000"/>
              <a:buFont typeface="Verdana"/>
              <a:buChar char="—"/>
              <a:defRPr sz="1200" b="0" i="0" u="none" strike="noStrike" cap="none">
                <a:solidFill>
                  <a:schemeClr val="dk1"/>
                </a:solidFill>
                <a:latin typeface="Arial"/>
                <a:ea typeface="Arial"/>
                <a:cs typeface="Arial"/>
                <a:sym typeface="Arial"/>
              </a:defRPr>
            </a:lvl4pPr>
            <a:lvl5pPr marL="2057400" marR="0" lvl="4" indent="-158750" algn="l" rtl="0">
              <a:spcBef>
                <a:spcPts val="300"/>
              </a:spcBef>
              <a:buClr>
                <a:schemeClr val="accent1"/>
              </a:buClr>
              <a:buSzPct val="100000"/>
              <a:buFont typeface="Verdana"/>
              <a:buChar char="»"/>
              <a:defRPr sz="11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ext Upper Lef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19050"/>
            <a:ext cx="8229600" cy="857250"/>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9pPr>
          </a:lstStyle>
          <a:p>
            <a:endParaRPr/>
          </a:p>
        </p:txBody>
      </p:sp>
      <p:sp>
        <p:nvSpPr>
          <p:cNvPr id="30" name="Shape 30"/>
          <p:cNvSpPr txBox="1">
            <a:spLocks noGrp="1"/>
          </p:cNvSpPr>
          <p:nvPr>
            <p:ph type="body" idx="1"/>
          </p:nvPr>
        </p:nvSpPr>
        <p:spPr>
          <a:xfrm>
            <a:off x="457210" y="876497"/>
            <a:ext cx="4351055" cy="1889905"/>
          </a:xfrm>
          <a:prstGeom prst="rect">
            <a:avLst/>
          </a:prstGeom>
          <a:noFill/>
          <a:ln>
            <a:noFill/>
          </a:ln>
        </p:spPr>
        <p:txBody>
          <a:bodyPr wrap="square" lIns="91425" tIns="91425" rIns="91425" bIns="91425" anchor="t" anchorCtr="0"/>
          <a:lstStyle>
            <a:lvl1pPr marL="342900" marR="0" lvl="0" indent="-38100" algn="l" rtl="0">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6350" algn="l" rtl="0">
              <a:spcBef>
                <a:spcPts val="600"/>
              </a:spcBef>
              <a:spcAft>
                <a:spcPts val="0"/>
              </a:spcAft>
              <a:buClr>
                <a:schemeClr val="accent1"/>
              </a:buClr>
              <a:buSzPct val="100000"/>
              <a:buFont typeface="Arial"/>
              <a:buChar char="–"/>
              <a:defRPr sz="2200" b="0" i="0" u="none" strike="noStrike" cap="none">
                <a:solidFill>
                  <a:schemeClr val="dk1"/>
                </a:solidFill>
                <a:latin typeface="Arial"/>
                <a:ea typeface="Arial"/>
                <a:cs typeface="Arial"/>
                <a:sym typeface="Arial"/>
              </a:defRPr>
            </a:lvl2pPr>
            <a:lvl3pPr marL="1143000" marR="0" lvl="2" indent="25400" algn="l" rtl="0">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25400" algn="l" rtl="0">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cSld name="End slide">
    <p:bg>
      <p:bgPr>
        <a:solidFill>
          <a:srgbClr val="9D9FA2"/>
        </a:solidFill>
        <a:effectLst/>
      </p:bgPr>
    </p:bg>
    <p:spTree>
      <p:nvGrpSpPr>
        <p:cNvPr id="1" name="Shape 270"/>
        <p:cNvGrpSpPr/>
        <p:nvPr/>
      </p:nvGrpSpPr>
      <p:grpSpPr>
        <a:xfrm>
          <a:off x="0" y="0"/>
          <a:ext cx="0" cy="0"/>
          <a:chOff x="0" y="0"/>
          <a:chExt cx="0" cy="0"/>
        </a:xfrm>
      </p:grpSpPr>
      <p:pic>
        <p:nvPicPr>
          <p:cNvPr id="271" name="Shape 271"/>
          <p:cNvPicPr preferRelativeResize="0"/>
          <p:nvPr/>
        </p:nvPicPr>
        <p:blipFill rotWithShape="1">
          <a:blip r:embed="rId2">
            <a:alphaModFix/>
          </a:blip>
          <a:srcRect/>
          <a:stretch/>
        </p:blipFill>
        <p:spPr>
          <a:xfrm>
            <a:off x="3200710" y="666750"/>
            <a:ext cx="2739300" cy="2743200"/>
          </a:xfrm>
          <a:prstGeom prst="rect">
            <a:avLst/>
          </a:prstGeom>
          <a:noFill/>
          <a:ln>
            <a:noFill/>
          </a:ln>
        </p:spPr>
      </p:pic>
      <p:grpSp>
        <p:nvGrpSpPr>
          <p:cNvPr id="272" name="Shape 272"/>
          <p:cNvGrpSpPr/>
          <p:nvPr/>
        </p:nvGrpSpPr>
        <p:grpSpPr>
          <a:xfrm>
            <a:off x="1401841" y="3866977"/>
            <a:ext cx="6336930" cy="430125"/>
            <a:chOff x="5976462" y="4722568"/>
            <a:chExt cx="2718196" cy="184500"/>
          </a:xfrm>
        </p:grpSpPr>
        <p:pic>
          <p:nvPicPr>
            <p:cNvPr id="273" name="Shape 273" descr="VMW_09Q3_LOGO_Corp_White.png"/>
            <p:cNvPicPr preferRelativeResize="0"/>
            <p:nvPr/>
          </p:nvPicPr>
          <p:blipFill rotWithShape="1">
            <a:blip r:embed="rId3">
              <a:alphaModFix/>
            </a:blip>
            <a:srcRect/>
            <a:stretch/>
          </p:blipFill>
          <p:spPr>
            <a:xfrm>
              <a:off x="7995658" y="4762025"/>
              <a:ext cx="699000" cy="105600"/>
            </a:xfrm>
            <a:prstGeom prst="rect">
              <a:avLst/>
            </a:prstGeom>
            <a:noFill/>
            <a:ln>
              <a:noFill/>
            </a:ln>
          </p:spPr>
        </p:pic>
        <p:pic>
          <p:nvPicPr>
            <p:cNvPr id="274" name="Shape 274" descr="Pivotal white.png"/>
            <p:cNvPicPr preferRelativeResize="0"/>
            <p:nvPr/>
          </p:nvPicPr>
          <p:blipFill rotWithShape="1">
            <a:blip r:embed="rId4">
              <a:alphaModFix/>
            </a:blip>
            <a:srcRect/>
            <a:stretch/>
          </p:blipFill>
          <p:spPr>
            <a:xfrm>
              <a:off x="6690590" y="4741671"/>
              <a:ext cx="553500" cy="146400"/>
            </a:xfrm>
            <a:prstGeom prst="rect">
              <a:avLst/>
            </a:prstGeom>
            <a:noFill/>
            <a:ln>
              <a:noFill/>
            </a:ln>
          </p:spPr>
        </p:pic>
        <p:pic>
          <p:nvPicPr>
            <p:cNvPr id="275" name="Shape 275"/>
            <p:cNvPicPr preferRelativeResize="0"/>
            <p:nvPr/>
          </p:nvPicPr>
          <p:blipFill rotWithShape="1">
            <a:blip r:embed="rId5">
              <a:alphaModFix/>
            </a:blip>
            <a:srcRect/>
            <a:stretch/>
          </p:blipFill>
          <p:spPr>
            <a:xfrm>
              <a:off x="7447685" y="4722568"/>
              <a:ext cx="394500" cy="184500"/>
            </a:xfrm>
            <a:prstGeom prst="rect">
              <a:avLst/>
            </a:prstGeom>
            <a:noFill/>
            <a:ln>
              <a:noFill/>
            </a:ln>
          </p:spPr>
        </p:pic>
        <p:pic>
          <p:nvPicPr>
            <p:cNvPr id="276" name="Shape 276" descr="EMC logo white_300dpi.png"/>
            <p:cNvPicPr preferRelativeResize="0"/>
            <p:nvPr/>
          </p:nvPicPr>
          <p:blipFill rotWithShape="1">
            <a:blip r:embed="rId6">
              <a:alphaModFix/>
            </a:blip>
            <a:srcRect/>
            <a:stretch/>
          </p:blipFill>
          <p:spPr>
            <a:xfrm>
              <a:off x="5976462" y="4732789"/>
              <a:ext cx="508800" cy="164100"/>
            </a:xfrm>
            <a:prstGeom prst="rect">
              <a:avLst/>
            </a:prstGeom>
            <a:noFill/>
            <a:ln>
              <a:noFill/>
            </a:ln>
          </p:spPr>
        </p:pic>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Main Page">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13722" y="149918"/>
            <a:ext cx="8796900" cy="474300"/>
          </a:xfrm>
          <a:prstGeom prst="rect">
            <a:avLst/>
          </a:prstGeom>
          <a:noFill/>
          <a:ln>
            <a:noFill/>
          </a:ln>
        </p:spPr>
        <p:txBody>
          <a:bodyPr wrap="square"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79" name="Shape 279"/>
          <p:cNvSpPr txBox="1">
            <a:spLocks noGrp="1"/>
          </p:cNvSpPr>
          <p:nvPr>
            <p:ph type="sldNum" idx="12"/>
          </p:nvPr>
        </p:nvSpPr>
        <p:spPr>
          <a:xfrm>
            <a:off x="48247" y="4861463"/>
            <a:ext cx="373200" cy="2739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
        <p:nvSpPr>
          <p:cNvPr id="280" name="Shape 280"/>
          <p:cNvSpPr txBox="1">
            <a:spLocks noGrp="1"/>
          </p:cNvSpPr>
          <p:nvPr>
            <p:ph type="body" idx="1"/>
          </p:nvPr>
        </p:nvSpPr>
        <p:spPr>
          <a:xfrm>
            <a:off x="114300" y="624363"/>
            <a:ext cx="8796300" cy="288600"/>
          </a:xfrm>
          <a:prstGeom prst="rect">
            <a:avLst/>
          </a:prstGeom>
          <a:noFill/>
          <a:ln>
            <a:noFill/>
          </a:ln>
        </p:spPr>
        <p:txBody>
          <a:bodyPr wrap="square" lIns="91425" tIns="91425" rIns="91425" bIns="91425" anchor="t" anchorCtr="0"/>
          <a:lstStyle>
            <a:lvl1pPr marL="0" marR="0" lvl="0" indent="0" algn="l" rtl="0">
              <a:spcBef>
                <a:spcPts val="360"/>
              </a:spcBef>
              <a:buClr>
                <a:srgbClr val="2C95DD"/>
              </a:buClr>
              <a:buFont typeface="Arial"/>
              <a:buChar char="●"/>
              <a:defRPr sz="1800" b="0" i="0" u="none" strike="noStrike" cap="none">
                <a:solidFill>
                  <a:srgbClr val="7F7F7F"/>
                </a:solidFill>
                <a:latin typeface="Arial"/>
                <a:ea typeface="Arial"/>
                <a:cs typeface="Arial"/>
                <a:sym typeface="Arial"/>
              </a:defRPr>
            </a:lvl1pPr>
            <a:lvl2pPr marL="742950" marR="0" lvl="1" indent="-133350" algn="l" rtl="0">
              <a:spcBef>
                <a:spcPts val="480"/>
              </a:spcBef>
              <a:buClr>
                <a:srgbClr val="2C95DD"/>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buClr>
                <a:srgbClr val="2C95DD"/>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buClr>
                <a:srgbClr val="2C95DD"/>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buClr>
                <a:srgbClr val="2C95DD"/>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81" name="Shape 281"/>
          <p:cNvSpPr/>
          <p:nvPr/>
        </p:nvSpPr>
        <p:spPr>
          <a:xfrm>
            <a:off x="0" y="0"/>
            <a:ext cx="9144000" cy="54000"/>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366713" y="785813"/>
            <a:ext cx="8410500" cy="346200"/>
          </a:xfrm>
          <a:prstGeom prst="rect">
            <a:avLst/>
          </a:prstGeom>
          <a:noFill/>
          <a:ln>
            <a:noFill/>
          </a:ln>
        </p:spPr>
        <p:txBody>
          <a:bodyPr wrap="square" lIns="91425" tIns="91425" rIns="91425" bIns="91425" anchor="t" anchorCtr="0"/>
          <a:lstStyle>
            <a:lvl1pPr marL="0" marR="0" lvl="0" indent="0" algn="l" rtl="0">
              <a:spcBef>
                <a:spcPts val="0"/>
              </a:spcBef>
              <a:buClr>
                <a:srgbClr val="2C95DD"/>
              </a:buClr>
              <a:buFont typeface="Arial"/>
              <a:buChar char="●"/>
              <a:defRPr sz="2000" b="0" i="0" u="none" strike="noStrike" cap="none">
                <a:solidFill>
                  <a:schemeClr val="dk1"/>
                </a:solidFill>
                <a:latin typeface="Arial"/>
                <a:ea typeface="Arial"/>
                <a:cs typeface="Arial"/>
                <a:sym typeface="Arial"/>
              </a:defRPr>
            </a:lvl1pPr>
            <a:lvl2pPr marL="457200" marR="0" lvl="1" indent="0" algn="l" rtl="0">
              <a:spcBef>
                <a:spcPts val="400"/>
              </a:spcBef>
              <a:buClr>
                <a:srgbClr val="2C95DD"/>
              </a:buClr>
              <a:buFont typeface="Arial"/>
              <a:buChar char="○"/>
              <a:defRPr sz="2000" b="1" i="0" u="none" strike="noStrike" cap="none">
                <a:solidFill>
                  <a:schemeClr val="dk1"/>
                </a:solidFill>
                <a:latin typeface="Arial"/>
                <a:ea typeface="Arial"/>
                <a:cs typeface="Arial"/>
                <a:sym typeface="Arial"/>
              </a:defRPr>
            </a:lvl2pPr>
            <a:lvl3pPr marL="914400" marR="0" lvl="2" indent="0" algn="l" rtl="0">
              <a:spcBef>
                <a:spcPts val="360"/>
              </a:spcBef>
              <a:buClr>
                <a:srgbClr val="2C95DD"/>
              </a:buClr>
              <a:buFont typeface="Arial"/>
              <a:buChar char="■"/>
              <a:defRPr sz="1800" b="1" i="0" u="none" strike="noStrike" cap="none">
                <a:solidFill>
                  <a:schemeClr val="dk1"/>
                </a:solidFill>
                <a:latin typeface="Arial"/>
                <a:ea typeface="Arial"/>
                <a:cs typeface="Arial"/>
                <a:sym typeface="Arial"/>
              </a:defRPr>
            </a:lvl3pPr>
            <a:lvl4pPr marL="1371600" marR="0" lvl="3" indent="0" algn="l" rtl="0">
              <a:spcBef>
                <a:spcPts val="320"/>
              </a:spcBef>
              <a:buClr>
                <a:srgbClr val="2C95DD"/>
              </a:buClr>
              <a:buFont typeface="Arial"/>
              <a:buChar char="●"/>
              <a:defRPr sz="1600" b="1" i="0" u="none" strike="noStrike" cap="none">
                <a:solidFill>
                  <a:schemeClr val="dk1"/>
                </a:solidFill>
                <a:latin typeface="Arial"/>
                <a:ea typeface="Arial"/>
                <a:cs typeface="Arial"/>
                <a:sym typeface="Arial"/>
              </a:defRPr>
            </a:lvl4pPr>
            <a:lvl5pPr marL="1828800" marR="0" lvl="4" indent="0" algn="l" rtl="0">
              <a:spcBef>
                <a:spcPts val="320"/>
              </a:spcBef>
              <a:buClr>
                <a:srgbClr val="2C95DD"/>
              </a:buClr>
              <a:buFont typeface="Arial"/>
              <a:buChar char="○"/>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9pPr>
          </a:lstStyle>
          <a:p>
            <a:endParaRPr/>
          </a:p>
        </p:txBody>
      </p:sp>
      <p:sp>
        <p:nvSpPr>
          <p:cNvPr id="284" name="Shape 284"/>
          <p:cNvSpPr txBox="1">
            <a:spLocks noGrp="1"/>
          </p:cNvSpPr>
          <p:nvPr>
            <p:ph type="title"/>
          </p:nvPr>
        </p:nvSpPr>
        <p:spPr>
          <a:xfrm>
            <a:off x="366713" y="325438"/>
            <a:ext cx="8410500" cy="4605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Slide">
    <p:spTree>
      <p:nvGrpSpPr>
        <p:cNvPr id="1" name="Shape 285"/>
        <p:cNvGrpSpPr/>
        <p:nvPr/>
      </p:nvGrpSpPr>
      <p:grpSpPr>
        <a:xfrm>
          <a:off x="0" y="0"/>
          <a:ext cx="0" cy="0"/>
          <a:chOff x="0" y="0"/>
          <a:chExt cx="0" cy="0"/>
        </a:xfrm>
      </p:grpSpPr>
      <p:sp>
        <p:nvSpPr>
          <p:cNvPr id="286" name="Shape 286"/>
          <p:cNvSpPr/>
          <p:nvPr/>
        </p:nvSpPr>
        <p:spPr>
          <a:xfrm>
            <a:off x="0" y="0"/>
            <a:ext cx="9144000" cy="51435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87" name="Shape 287"/>
          <p:cNvSpPr txBox="1">
            <a:spLocks noGrp="1"/>
          </p:cNvSpPr>
          <p:nvPr>
            <p:ph type="ctrTitle"/>
          </p:nvPr>
        </p:nvSpPr>
        <p:spPr>
          <a:xfrm>
            <a:off x="890587" y="1312907"/>
            <a:ext cx="4384200" cy="10065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rgbClr val="F16F3B"/>
              </a:buClr>
              <a:buFont typeface="Arial"/>
              <a:buNone/>
              <a:defRPr sz="3600" b="1" i="0" u="none" strike="noStrike" cap="none">
                <a:solidFill>
                  <a:srgbClr val="F16F3B"/>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88" name="Shape 288"/>
          <p:cNvSpPr txBox="1">
            <a:spLocks noGrp="1"/>
          </p:cNvSpPr>
          <p:nvPr>
            <p:ph type="subTitle" idx="1"/>
          </p:nvPr>
        </p:nvSpPr>
        <p:spPr>
          <a:xfrm>
            <a:off x="890588" y="2633384"/>
            <a:ext cx="6048300" cy="369300"/>
          </a:xfrm>
          <a:prstGeom prst="rect">
            <a:avLst/>
          </a:prstGeom>
          <a:noFill/>
          <a:ln>
            <a:noFill/>
          </a:ln>
        </p:spPr>
        <p:txBody>
          <a:bodyPr wrap="square" lIns="91425" tIns="91425" rIns="91425" bIns="91425" anchor="t" anchorCtr="0"/>
          <a:lstStyle>
            <a:lvl1pPr marL="0" marR="0" lvl="0" indent="0" algn="l" rtl="0">
              <a:spcBef>
                <a:spcPts val="0"/>
              </a:spcBef>
              <a:buClr>
                <a:srgbClr val="2C95DD"/>
              </a:buClr>
              <a:buFont typeface="Arial"/>
              <a:buNone/>
              <a:defRPr sz="2400" b="0" i="0" u="none" strike="noStrike" cap="none">
                <a:solidFill>
                  <a:schemeClr val="accent2"/>
                </a:solidFill>
                <a:latin typeface="Arial"/>
                <a:ea typeface="Arial"/>
                <a:cs typeface="Arial"/>
                <a:sym typeface="Arial"/>
              </a:defRPr>
            </a:lvl1pPr>
            <a:lvl2pPr marL="457200" marR="0" lvl="1" indent="0" algn="ctr" rtl="0">
              <a:spcBef>
                <a:spcPts val="480"/>
              </a:spcBef>
              <a:buClr>
                <a:srgbClr val="2C95DD"/>
              </a:buClr>
              <a:buFont typeface="Arial"/>
              <a:buNone/>
              <a:defRPr sz="2400" b="0" i="0" u="none" strike="noStrike" cap="none">
                <a:solidFill>
                  <a:srgbClr val="949494"/>
                </a:solidFill>
                <a:latin typeface="Arial"/>
                <a:ea typeface="Arial"/>
                <a:cs typeface="Arial"/>
                <a:sym typeface="Arial"/>
              </a:defRPr>
            </a:lvl2pPr>
            <a:lvl3pPr marL="914400" marR="0" lvl="2" indent="0" algn="ctr" rtl="0">
              <a:spcBef>
                <a:spcPts val="400"/>
              </a:spcBef>
              <a:buClr>
                <a:srgbClr val="2C95DD"/>
              </a:buClr>
              <a:buFont typeface="Arial"/>
              <a:buNone/>
              <a:defRPr sz="2000" b="0" i="0" u="none" strike="noStrike" cap="none">
                <a:solidFill>
                  <a:srgbClr val="949494"/>
                </a:solidFill>
                <a:latin typeface="Arial"/>
                <a:ea typeface="Arial"/>
                <a:cs typeface="Arial"/>
                <a:sym typeface="Arial"/>
              </a:defRPr>
            </a:lvl3pPr>
            <a:lvl4pPr marL="1371600" marR="0" lvl="3" indent="0" algn="ctr" rtl="0">
              <a:spcBef>
                <a:spcPts val="360"/>
              </a:spcBef>
              <a:buClr>
                <a:srgbClr val="2C95DD"/>
              </a:buClr>
              <a:buFont typeface="Arial"/>
              <a:buNone/>
              <a:defRPr sz="1800" b="0" i="0" u="none" strike="noStrike" cap="none">
                <a:solidFill>
                  <a:srgbClr val="949494"/>
                </a:solidFill>
                <a:latin typeface="Arial"/>
                <a:ea typeface="Arial"/>
                <a:cs typeface="Arial"/>
                <a:sym typeface="Arial"/>
              </a:defRPr>
            </a:lvl4pPr>
            <a:lvl5pPr marL="1828800" marR="0" lvl="4" indent="0" algn="ctr" rtl="0">
              <a:spcBef>
                <a:spcPts val="360"/>
              </a:spcBef>
              <a:buClr>
                <a:srgbClr val="2C95DD"/>
              </a:buClr>
              <a:buFont typeface="Arial"/>
              <a:buNone/>
              <a:defRPr sz="1800" b="0" i="0" u="none" strike="noStrike" cap="none">
                <a:solidFill>
                  <a:srgbClr val="949494"/>
                </a:solidFill>
                <a:latin typeface="Arial"/>
                <a:ea typeface="Arial"/>
                <a:cs typeface="Arial"/>
                <a:sym typeface="Arial"/>
              </a:defRPr>
            </a:lvl5pPr>
            <a:lvl6pPr marL="2286000" marR="0" lvl="5"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6pPr>
            <a:lvl7pPr marL="2743200" marR="0" lvl="6"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7pPr>
            <a:lvl8pPr marL="3200400" marR="0" lvl="7"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8pPr>
            <a:lvl9pPr marL="3657600" marR="0" lvl="8"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9pPr>
          </a:lstStyle>
          <a:p>
            <a:endParaRPr/>
          </a:p>
        </p:txBody>
      </p:sp>
      <p:sp>
        <p:nvSpPr>
          <p:cNvPr id="289" name="Shape 289"/>
          <p:cNvSpPr txBox="1">
            <a:spLocks noGrp="1"/>
          </p:cNvSpPr>
          <p:nvPr>
            <p:ph type="body" idx="2"/>
          </p:nvPr>
        </p:nvSpPr>
        <p:spPr>
          <a:xfrm>
            <a:off x="908582" y="3710101"/>
            <a:ext cx="5026500" cy="276900"/>
          </a:xfrm>
          <a:prstGeom prst="rect">
            <a:avLst/>
          </a:prstGeom>
          <a:noFill/>
          <a:ln>
            <a:noFill/>
          </a:ln>
        </p:spPr>
        <p:txBody>
          <a:bodyPr wrap="square" lIns="91425" tIns="91425" rIns="91425" bIns="91425" anchor="t" anchorCtr="0"/>
          <a:lstStyle>
            <a:lvl1pPr marL="228600" marR="0" lvl="0" indent="-228600" algn="l" rtl="0">
              <a:spcBef>
                <a:spcPts val="0"/>
              </a:spcBef>
              <a:buClr>
                <a:srgbClr val="2C95DD"/>
              </a:buClr>
              <a:buFont typeface="Arial"/>
              <a:buChar char="●"/>
              <a:defRPr sz="1800" b="0" i="0" u="none" strike="noStrike" cap="none">
                <a:solidFill>
                  <a:srgbClr val="7F7F7F"/>
                </a:solidFill>
                <a:latin typeface="Arial"/>
                <a:ea typeface="Arial"/>
                <a:cs typeface="Arial"/>
                <a:sym typeface="Arial"/>
              </a:defRPr>
            </a:lvl1pPr>
            <a:lvl2pPr marL="742950" marR="0" lvl="1" indent="-133350" algn="l" rtl="0">
              <a:spcBef>
                <a:spcPts val="480"/>
              </a:spcBef>
              <a:buClr>
                <a:srgbClr val="2C95DD"/>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buClr>
                <a:srgbClr val="2C95DD"/>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buClr>
                <a:srgbClr val="2C95DD"/>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buClr>
                <a:srgbClr val="2C95DD"/>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0" name="Shape 290"/>
          <p:cNvSpPr/>
          <p:nvPr/>
        </p:nvSpPr>
        <p:spPr>
          <a:xfrm>
            <a:off x="0" y="4629150"/>
            <a:ext cx="9144000" cy="385800"/>
          </a:xfrm>
          <a:prstGeom prst="rect">
            <a:avLst/>
          </a:prstGeom>
          <a:solidFill>
            <a:srgbClr val="00786E"/>
          </a:solidFill>
          <a:ln>
            <a:noFill/>
          </a:ln>
        </p:spPr>
        <p:txBody>
          <a:bodyPr wrap="square" lIns="91425" tIns="45700" rIns="91425" bIns="45700" anchor="ctr" anchorCtr="0">
            <a:noAutofit/>
          </a:bodyPr>
          <a:lstStyle/>
          <a:p>
            <a:pPr marL="0" marR="0" lvl="0" indent="0" algn="l" rtl="0">
              <a:spcBef>
                <a:spcPts val="0"/>
              </a:spcBef>
              <a:buNone/>
            </a:pPr>
            <a:endParaRPr sz="1800">
              <a:solidFill>
                <a:schemeClr val="lt1"/>
              </a:solidFill>
              <a:latin typeface="Arial"/>
              <a:ea typeface="Arial"/>
              <a:cs typeface="Arial"/>
              <a:sym typeface="Arial"/>
            </a:endParaRPr>
          </a:p>
        </p:txBody>
      </p:sp>
      <p:sp>
        <p:nvSpPr>
          <p:cNvPr id="291" name="Shape 291"/>
          <p:cNvSpPr txBox="1"/>
          <p:nvPr/>
        </p:nvSpPr>
        <p:spPr>
          <a:xfrm flipH="1">
            <a:off x="8553450" y="5021496"/>
            <a:ext cx="533400" cy="123000"/>
          </a:xfrm>
          <a:prstGeom prst="rect">
            <a:avLst/>
          </a:prstGeom>
          <a:noFill/>
          <a:ln>
            <a:noFill/>
          </a:ln>
        </p:spPr>
        <p:txBody>
          <a:bodyPr wrap="square"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endParaRPr lang="en-US" sz="800">
              <a:solidFill>
                <a:srgbClr val="7F7F7F"/>
              </a:solidFill>
              <a:latin typeface="Arial"/>
              <a:ea typeface="Arial"/>
              <a:cs typeface="Arial"/>
              <a:sym typeface="Arial"/>
            </a:endParaRPr>
          </a:p>
        </p:txBody>
      </p:sp>
      <p:pic>
        <p:nvPicPr>
          <p:cNvPr id="292" name="Shape 292" descr="Pivotal_Logo_white.png"/>
          <p:cNvPicPr preferRelativeResize="0"/>
          <p:nvPr/>
        </p:nvPicPr>
        <p:blipFill rotWithShape="1">
          <a:blip r:embed="rId2">
            <a:alphaModFix/>
          </a:blip>
          <a:srcRect/>
          <a:stretch/>
        </p:blipFill>
        <p:spPr>
          <a:xfrm>
            <a:off x="7941733" y="4713966"/>
            <a:ext cx="957300" cy="219600"/>
          </a:xfrm>
          <a:prstGeom prst="rect">
            <a:avLst/>
          </a:prstGeom>
          <a:noFill/>
          <a:ln>
            <a:noFill/>
          </a:ln>
        </p:spPr>
      </p:pic>
      <p:sp>
        <p:nvSpPr>
          <p:cNvPr id="293" name="Shape 293"/>
          <p:cNvSpPr txBox="1"/>
          <p:nvPr/>
        </p:nvSpPr>
        <p:spPr>
          <a:xfrm>
            <a:off x="365125" y="5025750"/>
            <a:ext cx="2274900" cy="107700"/>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700">
                <a:solidFill>
                  <a:schemeClr val="lt1"/>
                </a:solidFill>
                <a:latin typeface="Arial"/>
                <a:ea typeface="Arial"/>
                <a:cs typeface="Arial"/>
                <a:sym typeface="Arial"/>
              </a:rPr>
              <a:t>Proprietary – Covered under our Mutual NDA</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Divider">
    <p:spTree>
      <p:nvGrpSpPr>
        <p:cNvPr id="1" name="Shape 294"/>
        <p:cNvGrpSpPr/>
        <p:nvPr/>
      </p:nvGrpSpPr>
      <p:grpSpPr>
        <a:xfrm>
          <a:off x="0" y="0"/>
          <a:ext cx="0" cy="0"/>
          <a:chOff x="0" y="0"/>
          <a:chExt cx="0" cy="0"/>
        </a:xfrm>
      </p:grpSpPr>
      <p:sp>
        <p:nvSpPr>
          <p:cNvPr id="295" name="Shape 295"/>
          <p:cNvSpPr/>
          <p:nvPr/>
        </p:nvSpPr>
        <p:spPr>
          <a:xfrm>
            <a:off x="0" y="0"/>
            <a:ext cx="9144000" cy="5143500"/>
          </a:xfrm>
          <a:prstGeom prst="rect">
            <a:avLst/>
          </a:prstGeom>
          <a:solidFill>
            <a:srgbClr val="000000"/>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96" name="Shape 296"/>
          <p:cNvSpPr/>
          <p:nvPr/>
        </p:nvSpPr>
        <p:spPr>
          <a:xfrm>
            <a:off x="0" y="4629150"/>
            <a:ext cx="9144000" cy="385800"/>
          </a:xfrm>
          <a:prstGeom prst="rect">
            <a:avLst/>
          </a:prstGeom>
          <a:solidFill>
            <a:srgbClr val="00685D"/>
          </a:solidFill>
          <a:ln>
            <a:noFill/>
          </a:ln>
        </p:spPr>
        <p:txBody>
          <a:bodyPr wrap="square" lIns="91425" tIns="45700" rIns="91425" bIns="45700" anchor="ctr" anchorCtr="0">
            <a:noAutofit/>
          </a:bodyPr>
          <a:lstStyle/>
          <a:p>
            <a:pPr marL="0" marR="0" lvl="0" indent="0" algn="l" rtl="0">
              <a:spcBef>
                <a:spcPts val="0"/>
              </a:spcBef>
              <a:buNone/>
            </a:pPr>
            <a:endParaRPr sz="1800">
              <a:solidFill>
                <a:schemeClr val="lt1"/>
              </a:solidFill>
              <a:latin typeface="Arial"/>
              <a:ea typeface="Arial"/>
              <a:cs typeface="Arial"/>
              <a:sym typeface="Arial"/>
            </a:endParaRPr>
          </a:p>
        </p:txBody>
      </p:sp>
      <p:sp>
        <p:nvSpPr>
          <p:cNvPr id="297" name="Shape 297"/>
          <p:cNvSpPr txBox="1"/>
          <p:nvPr/>
        </p:nvSpPr>
        <p:spPr>
          <a:xfrm flipH="1">
            <a:off x="8553450" y="5021496"/>
            <a:ext cx="533400" cy="123000"/>
          </a:xfrm>
          <a:prstGeom prst="rect">
            <a:avLst/>
          </a:prstGeom>
          <a:noFill/>
          <a:ln>
            <a:noFill/>
          </a:ln>
        </p:spPr>
        <p:txBody>
          <a:bodyPr wrap="square"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endParaRPr lang="en-US" sz="800">
              <a:solidFill>
                <a:srgbClr val="7F7F7F"/>
              </a:solidFill>
              <a:latin typeface="Arial"/>
              <a:ea typeface="Arial"/>
              <a:cs typeface="Arial"/>
              <a:sym typeface="Arial"/>
            </a:endParaRPr>
          </a:p>
        </p:txBody>
      </p:sp>
      <p:sp>
        <p:nvSpPr>
          <p:cNvPr id="298" name="Shape 298"/>
          <p:cNvSpPr txBox="1">
            <a:spLocks noGrp="1"/>
          </p:cNvSpPr>
          <p:nvPr>
            <p:ph type="ctrTitle"/>
          </p:nvPr>
        </p:nvSpPr>
        <p:spPr>
          <a:xfrm>
            <a:off x="1017588" y="1739930"/>
            <a:ext cx="6048300" cy="6207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accent3"/>
              </a:buClr>
              <a:buFont typeface="Arial"/>
              <a:buNone/>
              <a:defRPr sz="4400" b="0" i="0" u="none" strike="noStrike" cap="none">
                <a:solidFill>
                  <a:schemeClr val="accent3"/>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99" name="Shape 299"/>
          <p:cNvSpPr txBox="1">
            <a:spLocks noGrp="1"/>
          </p:cNvSpPr>
          <p:nvPr>
            <p:ph type="body" idx="1"/>
          </p:nvPr>
        </p:nvSpPr>
        <p:spPr>
          <a:xfrm>
            <a:off x="1026053" y="2447128"/>
            <a:ext cx="6048300" cy="562800"/>
          </a:xfrm>
          <a:prstGeom prst="rect">
            <a:avLst/>
          </a:prstGeom>
          <a:noFill/>
          <a:ln>
            <a:noFill/>
          </a:ln>
        </p:spPr>
        <p:txBody>
          <a:bodyPr wrap="square" lIns="91425" tIns="91425" rIns="91425" bIns="91425" anchor="t" anchorCtr="0"/>
          <a:lstStyle>
            <a:lvl1pPr marL="228600" marR="0" lvl="0" indent="-228600" algn="l" rtl="0">
              <a:spcBef>
                <a:spcPts val="1200"/>
              </a:spcBef>
              <a:buClr>
                <a:srgbClr val="1C7B70"/>
              </a:buClr>
              <a:buFont typeface="Arial"/>
              <a:buChar char="●"/>
              <a:defRPr sz="2800" b="0" i="0" u="none" strike="noStrike" cap="none">
                <a:solidFill>
                  <a:schemeClr val="accent2"/>
                </a:solidFill>
                <a:latin typeface="Arial"/>
                <a:ea typeface="Arial"/>
                <a:cs typeface="Arial"/>
                <a:sym typeface="Arial"/>
              </a:defRPr>
            </a:lvl1pPr>
            <a:lvl2pPr marL="742950" marR="0" lvl="1" indent="-285750" algn="l" rtl="0">
              <a:spcBef>
                <a:spcPts val="300"/>
              </a:spcBef>
              <a:buClr>
                <a:srgbClr val="1C7B70"/>
              </a:buClr>
              <a:buFont typeface="Arial"/>
              <a:buChar char="○"/>
              <a:defRPr sz="2000" b="0" i="0" u="none" strike="noStrike" cap="none">
                <a:solidFill>
                  <a:schemeClr val="lt2"/>
                </a:solidFill>
                <a:latin typeface="Arial"/>
                <a:ea typeface="Arial"/>
                <a:cs typeface="Arial"/>
                <a:sym typeface="Arial"/>
              </a:defRPr>
            </a:lvl2pPr>
            <a:lvl3pPr marL="1143000" marR="0" lvl="2" indent="-101600" algn="l" rtl="0">
              <a:spcBef>
                <a:spcPts val="400"/>
              </a:spcBef>
              <a:buClr>
                <a:srgbClr val="2C95DD"/>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buClr>
                <a:srgbClr val="2C95DD"/>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buClr>
                <a:srgbClr val="2C95DD"/>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300" name="Shape 300" descr="Pivotal_Logo_white.png"/>
          <p:cNvPicPr preferRelativeResize="0"/>
          <p:nvPr/>
        </p:nvPicPr>
        <p:blipFill rotWithShape="1">
          <a:blip r:embed="rId2">
            <a:alphaModFix/>
          </a:blip>
          <a:srcRect/>
          <a:stretch/>
        </p:blipFill>
        <p:spPr>
          <a:xfrm>
            <a:off x="7941733" y="4713966"/>
            <a:ext cx="957300" cy="219600"/>
          </a:xfrm>
          <a:prstGeom prst="rect">
            <a:avLst/>
          </a:prstGeom>
          <a:noFill/>
          <a:ln>
            <a:noFill/>
          </a:ln>
        </p:spPr>
      </p:pic>
      <p:sp>
        <p:nvSpPr>
          <p:cNvPr id="301" name="Shape 301"/>
          <p:cNvSpPr txBox="1"/>
          <p:nvPr/>
        </p:nvSpPr>
        <p:spPr>
          <a:xfrm>
            <a:off x="365125" y="5025750"/>
            <a:ext cx="2274900" cy="107700"/>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700">
                <a:solidFill>
                  <a:srgbClr val="FFFFFF"/>
                </a:solidFill>
                <a:latin typeface="Arial"/>
                <a:ea typeface="Arial"/>
                <a:cs typeface="Arial"/>
                <a:sym typeface="Arial"/>
              </a:rPr>
              <a:t>Proprietary – Covered under our Mutual NDA</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Divider 1">
    <p:spTree>
      <p:nvGrpSpPr>
        <p:cNvPr id="1" name="Shape 302"/>
        <p:cNvGrpSpPr/>
        <p:nvPr/>
      </p:nvGrpSpPr>
      <p:grpSpPr>
        <a:xfrm>
          <a:off x="0" y="0"/>
          <a:ext cx="0" cy="0"/>
          <a:chOff x="0" y="0"/>
          <a:chExt cx="0" cy="0"/>
        </a:xfrm>
      </p:grpSpPr>
      <p:sp>
        <p:nvSpPr>
          <p:cNvPr id="303" name="Shape 303"/>
          <p:cNvSpPr/>
          <p:nvPr/>
        </p:nvSpPr>
        <p:spPr>
          <a:xfrm>
            <a:off x="0" y="0"/>
            <a:ext cx="9144000" cy="2168400"/>
          </a:xfrm>
          <a:prstGeom prst="rect">
            <a:avLst/>
          </a:prstGeom>
          <a:gradFill>
            <a:gsLst>
              <a:gs pos="0">
                <a:schemeClr val="lt1"/>
              </a:gs>
              <a:gs pos="100000">
                <a:srgbClr val="BFBFBF">
                  <a:alpha val="60784"/>
                </a:srgbClr>
              </a:gs>
            </a:gsLst>
            <a:lin ang="16200038" scaled="0"/>
          </a:gra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304" name="Shape 304"/>
          <p:cNvSpPr txBox="1">
            <a:spLocks noGrp="1"/>
          </p:cNvSpPr>
          <p:nvPr>
            <p:ph type="ctrTitle"/>
          </p:nvPr>
        </p:nvSpPr>
        <p:spPr>
          <a:xfrm>
            <a:off x="2728912" y="1006880"/>
            <a:ext cx="6048300" cy="12189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2"/>
              </a:buClr>
              <a:buFont typeface="Arial"/>
              <a:buNone/>
              <a:defRPr sz="44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05" name="Shape 305"/>
          <p:cNvSpPr txBox="1">
            <a:spLocks noGrp="1"/>
          </p:cNvSpPr>
          <p:nvPr>
            <p:ph type="subTitle" idx="1"/>
          </p:nvPr>
        </p:nvSpPr>
        <p:spPr>
          <a:xfrm>
            <a:off x="2728913" y="2455863"/>
            <a:ext cx="6048300" cy="1901700"/>
          </a:xfrm>
          <a:prstGeom prst="rect">
            <a:avLst/>
          </a:prstGeom>
          <a:noFill/>
          <a:ln>
            <a:noFill/>
          </a:ln>
        </p:spPr>
        <p:txBody>
          <a:bodyPr wrap="square" lIns="91425" tIns="91425" rIns="91425" bIns="91425" anchor="t" anchorCtr="0"/>
          <a:lstStyle>
            <a:lvl1pPr marL="0" marR="0" lvl="0" indent="0" algn="l" rtl="0">
              <a:spcBef>
                <a:spcPts val="600"/>
              </a:spcBef>
              <a:buClr>
                <a:srgbClr val="2C95DD"/>
              </a:buClr>
              <a:buFont typeface="Arial"/>
              <a:buNone/>
              <a:defRPr sz="2800" b="0" i="0" u="none" strike="noStrike" cap="none">
                <a:solidFill>
                  <a:schemeClr val="dk1"/>
                </a:solidFill>
                <a:latin typeface="Arial"/>
                <a:ea typeface="Arial"/>
                <a:cs typeface="Arial"/>
                <a:sym typeface="Arial"/>
              </a:defRPr>
            </a:lvl1pPr>
            <a:lvl2pPr marL="457200" marR="0" lvl="1" indent="0" algn="ctr" rtl="0">
              <a:spcBef>
                <a:spcPts val="480"/>
              </a:spcBef>
              <a:buClr>
                <a:srgbClr val="2C95DD"/>
              </a:buClr>
              <a:buFont typeface="Arial"/>
              <a:buNone/>
              <a:defRPr sz="2400" b="0" i="0" u="none" strike="noStrike" cap="none">
                <a:solidFill>
                  <a:srgbClr val="949494"/>
                </a:solidFill>
                <a:latin typeface="Arial"/>
                <a:ea typeface="Arial"/>
                <a:cs typeface="Arial"/>
                <a:sym typeface="Arial"/>
              </a:defRPr>
            </a:lvl2pPr>
            <a:lvl3pPr marL="914400" marR="0" lvl="2" indent="0" algn="ctr" rtl="0">
              <a:spcBef>
                <a:spcPts val="400"/>
              </a:spcBef>
              <a:buClr>
                <a:srgbClr val="2C95DD"/>
              </a:buClr>
              <a:buFont typeface="Arial"/>
              <a:buNone/>
              <a:defRPr sz="2000" b="0" i="0" u="none" strike="noStrike" cap="none">
                <a:solidFill>
                  <a:srgbClr val="949494"/>
                </a:solidFill>
                <a:latin typeface="Arial"/>
                <a:ea typeface="Arial"/>
                <a:cs typeface="Arial"/>
                <a:sym typeface="Arial"/>
              </a:defRPr>
            </a:lvl3pPr>
            <a:lvl4pPr marL="1371600" marR="0" lvl="3" indent="0" algn="ctr" rtl="0">
              <a:spcBef>
                <a:spcPts val="360"/>
              </a:spcBef>
              <a:buClr>
                <a:srgbClr val="2C95DD"/>
              </a:buClr>
              <a:buFont typeface="Arial"/>
              <a:buNone/>
              <a:defRPr sz="1800" b="0" i="0" u="none" strike="noStrike" cap="none">
                <a:solidFill>
                  <a:srgbClr val="949494"/>
                </a:solidFill>
                <a:latin typeface="Arial"/>
                <a:ea typeface="Arial"/>
                <a:cs typeface="Arial"/>
                <a:sym typeface="Arial"/>
              </a:defRPr>
            </a:lvl4pPr>
            <a:lvl5pPr marL="1828800" marR="0" lvl="4" indent="0" algn="ctr" rtl="0">
              <a:spcBef>
                <a:spcPts val="360"/>
              </a:spcBef>
              <a:buClr>
                <a:srgbClr val="2C95DD"/>
              </a:buClr>
              <a:buFont typeface="Arial"/>
              <a:buNone/>
              <a:defRPr sz="1800" b="0" i="0" u="none" strike="noStrike" cap="none">
                <a:solidFill>
                  <a:srgbClr val="949494"/>
                </a:solidFill>
                <a:latin typeface="Arial"/>
                <a:ea typeface="Arial"/>
                <a:cs typeface="Arial"/>
                <a:sym typeface="Arial"/>
              </a:defRPr>
            </a:lvl5pPr>
            <a:lvl6pPr marL="2286000" marR="0" lvl="5"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6pPr>
            <a:lvl7pPr marL="2743200" marR="0" lvl="6"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7pPr>
            <a:lvl8pPr marL="3200400" marR="0" lvl="7"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8pPr>
            <a:lvl9pPr marL="3657600" marR="0" lvl="8"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306"/>
        <p:cNvGrpSpPr/>
        <p:nvPr/>
      </p:nvGrpSpPr>
      <p:grpSpPr>
        <a:xfrm>
          <a:off x="0" y="0"/>
          <a:ext cx="0" cy="0"/>
          <a:chOff x="0" y="0"/>
          <a:chExt cx="0" cy="0"/>
        </a:xfrm>
      </p:grpSpPr>
      <p:sp>
        <p:nvSpPr>
          <p:cNvPr id="307" name="Shape 307"/>
          <p:cNvSpPr/>
          <p:nvPr/>
        </p:nvSpPr>
        <p:spPr>
          <a:xfrm>
            <a:off x="0" y="0"/>
            <a:ext cx="9144000" cy="5143500"/>
          </a:xfrm>
          <a:prstGeom prst="rect">
            <a:avLst/>
          </a:prstGeom>
          <a:solidFill>
            <a:srgbClr val="000000"/>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08" name="Shape 308"/>
          <p:cNvSpPr/>
          <p:nvPr/>
        </p:nvSpPr>
        <p:spPr>
          <a:xfrm>
            <a:off x="0" y="4629150"/>
            <a:ext cx="9144000" cy="385800"/>
          </a:xfrm>
          <a:prstGeom prst="rect">
            <a:avLst/>
          </a:prstGeom>
          <a:solidFill>
            <a:srgbClr val="00786E"/>
          </a:solidFill>
          <a:ln>
            <a:noFill/>
          </a:ln>
        </p:spPr>
        <p:txBody>
          <a:bodyPr wrap="square" lIns="91425" tIns="45700" rIns="91425" bIns="45700" anchor="ctr" anchorCtr="0">
            <a:noAutofit/>
          </a:bodyPr>
          <a:lstStyle/>
          <a:p>
            <a:pPr marL="0" marR="0" lvl="0" indent="0" algn="l" rtl="0">
              <a:spcBef>
                <a:spcPts val="0"/>
              </a:spcBef>
              <a:buNone/>
            </a:pPr>
            <a:endParaRPr sz="1800">
              <a:solidFill>
                <a:schemeClr val="lt1"/>
              </a:solidFill>
              <a:latin typeface="Arial"/>
              <a:ea typeface="Arial"/>
              <a:cs typeface="Arial"/>
              <a:sym typeface="Arial"/>
            </a:endParaRPr>
          </a:p>
        </p:txBody>
      </p:sp>
      <p:sp>
        <p:nvSpPr>
          <p:cNvPr id="309" name="Shape 309"/>
          <p:cNvSpPr txBox="1"/>
          <p:nvPr/>
        </p:nvSpPr>
        <p:spPr>
          <a:xfrm flipH="1">
            <a:off x="8553450" y="5021496"/>
            <a:ext cx="533400" cy="123000"/>
          </a:xfrm>
          <a:prstGeom prst="rect">
            <a:avLst/>
          </a:prstGeom>
          <a:noFill/>
          <a:ln>
            <a:noFill/>
          </a:ln>
        </p:spPr>
        <p:txBody>
          <a:bodyPr wrap="square"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endParaRPr lang="en-US" sz="800">
              <a:solidFill>
                <a:srgbClr val="7F7F7F"/>
              </a:solidFill>
              <a:latin typeface="Arial"/>
              <a:ea typeface="Arial"/>
              <a:cs typeface="Arial"/>
              <a:sym typeface="Arial"/>
            </a:endParaRPr>
          </a:p>
        </p:txBody>
      </p:sp>
      <p:sp>
        <p:nvSpPr>
          <p:cNvPr id="310" name="Shape 310"/>
          <p:cNvSpPr txBox="1">
            <a:spLocks noGrp="1"/>
          </p:cNvSpPr>
          <p:nvPr>
            <p:ph type="ctrTitle"/>
          </p:nvPr>
        </p:nvSpPr>
        <p:spPr>
          <a:xfrm>
            <a:off x="670455" y="1674284"/>
            <a:ext cx="6048300" cy="1354200"/>
          </a:xfrm>
          <a:prstGeom prst="rect">
            <a:avLst/>
          </a:prstGeom>
          <a:noFill/>
          <a:ln>
            <a:noFill/>
          </a:ln>
          <a:effectLst>
            <a:reflection stA="50000" endPos="75000" dist="12700" dir="5400000" fadeDir="5400012" sy="-100000" algn="bl" rotWithShape="0"/>
          </a:effectLst>
        </p:spPr>
        <p:txBody>
          <a:bodyPr wrap="square" lIns="91425" tIns="91425" rIns="91425" bIns="91425" anchor="b" anchorCtr="0"/>
          <a:lstStyle>
            <a:lvl1pPr marL="0" marR="0" lvl="0" indent="0" algn="l" rtl="0">
              <a:lnSpc>
                <a:spcPct val="90000"/>
              </a:lnSpc>
              <a:spcBef>
                <a:spcPts val="0"/>
              </a:spcBef>
              <a:buClr>
                <a:schemeClr val="dk2"/>
              </a:buClr>
              <a:buFont typeface="Arial"/>
              <a:buNone/>
              <a:defRPr sz="96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311" name="Shape 311" descr="Pivotal_Logo_white.png"/>
          <p:cNvPicPr preferRelativeResize="0"/>
          <p:nvPr/>
        </p:nvPicPr>
        <p:blipFill rotWithShape="1">
          <a:blip r:embed="rId2">
            <a:alphaModFix/>
          </a:blip>
          <a:srcRect/>
          <a:stretch/>
        </p:blipFill>
        <p:spPr>
          <a:xfrm>
            <a:off x="7941733" y="4713966"/>
            <a:ext cx="957300" cy="219600"/>
          </a:xfrm>
          <a:prstGeom prst="rect">
            <a:avLst/>
          </a:prstGeom>
          <a:noFill/>
          <a:ln>
            <a:noFill/>
          </a:ln>
        </p:spPr>
      </p:pic>
      <p:sp>
        <p:nvSpPr>
          <p:cNvPr id="312" name="Shape 312"/>
          <p:cNvSpPr txBox="1"/>
          <p:nvPr/>
        </p:nvSpPr>
        <p:spPr>
          <a:xfrm>
            <a:off x="365125" y="5025750"/>
            <a:ext cx="2274900" cy="99900"/>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US" sz="650">
                <a:solidFill>
                  <a:srgbClr val="7F7F7F"/>
                </a:solidFill>
                <a:latin typeface="Arial"/>
                <a:ea typeface="Arial"/>
                <a:cs typeface="Arial"/>
                <a:sym typeface="Arial"/>
              </a:rPr>
              <a:t>Pivotal Confidential–Internal Use Only</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313"/>
        <p:cNvGrpSpPr/>
        <p:nvPr/>
      </p:nvGrpSpPr>
      <p:grpSpPr>
        <a:xfrm>
          <a:off x="0" y="0"/>
          <a:ext cx="0" cy="0"/>
          <a:chOff x="0" y="0"/>
          <a:chExt cx="0" cy="0"/>
        </a:xfrm>
      </p:grpSpPr>
      <p:sp>
        <p:nvSpPr>
          <p:cNvPr id="314" name="Shape 314"/>
          <p:cNvSpPr>
            <a:spLocks noGrp="1"/>
          </p:cNvSpPr>
          <p:nvPr>
            <p:ph type="pic" idx="2"/>
          </p:nvPr>
        </p:nvSpPr>
        <p:spPr>
          <a:xfrm>
            <a:off x="366714" y="1074738"/>
            <a:ext cx="2073300" cy="3383100"/>
          </a:xfrm>
          <a:prstGeom prst="rect">
            <a:avLst/>
          </a:prstGeom>
          <a:noFill/>
          <a:ln>
            <a:noFill/>
          </a:ln>
        </p:spPr>
        <p:txBody>
          <a:bodyPr wrap="square" lIns="91425" tIns="91425" rIns="91425" bIns="91425" anchor="t" anchorCtr="0"/>
          <a:lstStyle>
            <a:lvl1pPr marL="0" marR="0" lvl="0" indent="0" algn="l" rtl="0">
              <a:spcBef>
                <a:spcPts val="320"/>
              </a:spcBef>
              <a:buClr>
                <a:srgbClr val="2C95DD"/>
              </a:buClr>
              <a:buFont typeface="Arial"/>
              <a:buNone/>
              <a:defRPr sz="1600" b="0" i="0" u="none" strike="noStrike" cap="none">
                <a:solidFill>
                  <a:schemeClr val="dk1"/>
                </a:solidFill>
                <a:latin typeface="Verdana"/>
                <a:ea typeface="Verdana"/>
                <a:cs typeface="Verdana"/>
                <a:sym typeface="Verdana"/>
              </a:defRPr>
            </a:lvl1pPr>
            <a:lvl2pPr marL="457200" marR="0" lvl="1" indent="0" algn="l" rtl="0">
              <a:spcBef>
                <a:spcPts val="560"/>
              </a:spcBef>
              <a:buClr>
                <a:srgbClr val="2C95DD"/>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rgbClr val="2C95DD"/>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rgbClr val="2C95DD"/>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rgbClr val="2C95DD"/>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315" name="Shape 315"/>
          <p:cNvSpPr txBox="1">
            <a:spLocks noGrp="1"/>
          </p:cNvSpPr>
          <p:nvPr>
            <p:ph type="title"/>
          </p:nvPr>
        </p:nvSpPr>
        <p:spPr>
          <a:xfrm>
            <a:off x="366713" y="325438"/>
            <a:ext cx="8410500" cy="4605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16" name="Shape 316"/>
          <p:cNvSpPr txBox="1">
            <a:spLocks noGrp="1"/>
          </p:cNvSpPr>
          <p:nvPr>
            <p:ph type="body" idx="1"/>
          </p:nvPr>
        </p:nvSpPr>
        <p:spPr>
          <a:xfrm>
            <a:off x="2728913" y="1074738"/>
            <a:ext cx="6048300" cy="3383100"/>
          </a:xfrm>
          <a:prstGeom prst="rect">
            <a:avLst/>
          </a:prstGeom>
          <a:noFill/>
          <a:ln>
            <a:noFill/>
          </a:ln>
        </p:spPr>
        <p:txBody>
          <a:bodyPr wrap="square"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3pPr>
            <a:lvl4pPr marL="1658937" marR="0" lvl="3" indent="-211137" algn="l" rtl="0">
              <a:spcBef>
                <a:spcPts val="300"/>
              </a:spcBef>
              <a:buClr>
                <a:schemeClr val="accent1"/>
              </a:buClr>
              <a:buSzPct val="100000"/>
              <a:buFont typeface="Verdana"/>
              <a:buChar char="—"/>
              <a:defRPr sz="1200" b="0" i="0" u="none" strike="noStrike" cap="none">
                <a:solidFill>
                  <a:schemeClr val="dk1"/>
                </a:solidFill>
                <a:latin typeface="Arial"/>
                <a:ea typeface="Arial"/>
                <a:cs typeface="Arial"/>
                <a:sym typeface="Arial"/>
              </a:defRPr>
            </a:lvl4pPr>
            <a:lvl5pPr marL="2057400" marR="0" lvl="4" indent="-158750" algn="l" rtl="0">
              <a:spcBef>
                <a:spcPts val="300"/>
              </a:spcBef>
              <a:buClr>
                <a:schemeClr val="accent1"/>
              </a:buClr>
              <a:buSzPct val="100000"/>
              <a:buFont typeface="Verdana"/>
              <a:buChar char="»"/>
              <a:defRPr sz="11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317"/>
        <p:cNvGrpSpPr/>
        <p:nvPr/>
      </p:nvGrpSpPr>
      <p:grpSpPr>
        <a:xfrm>
          <a:off x="0" y="0"/>
          <a:ext cx="0" cy="0"/>
          <a:chOff x="0" y="0"/>
          <a:chExt cx="0" cy="0"/>
        </a:xfrm>
      </p:grpSpPr>
      <p:sp>
        <p:nvSpPr>
          <p:cNvPr id="318" name="Shape 318"/>
          <p:cNvSpPr>
            <a:spLocks noGrp="1"/>
          </p:cNvSpPr>
          <p:nvPr>
            <p:ph type="pic" idx="2"/>
          </p:nvPr>
        </p:nvSpPr>
        <p:spPr>
          <a:xfrm>
            <a:off x="366714" y="1419225"/>
            <a:ext cx="2073300" cy="3038400"/>
          </a:xfrm>
          <a:prstGeom prst="rect">
            <a:avLst/>
          </a:prstGeom>
          <a:noFill/>
          <a:ln>
            <a:noFill/>
          </a:ln>
        </p:spPr>
        <p:txBody>
          <a:bodyPr wrap="square" lIns="91425" tIns="91425" rIns="91425" bIns="91425" anchor="t" anchorCtr="0"/>
          <a:lstStyle>
            <a:lvl1pPr marL="0" marR="0" lvl="0" indent="0" algn="l" rtl="0">
              <a:spcBef>
                <a:spcPts val="320"/>
              </a:spcBef>
              <a:buClr>
                <a:srgbClr val="2C95DD"/>
              </a:buClr>
              <a:buFont typeface="Arial"/>
              <a:buNone/>
              <a:defRPr sz="1600" b="0" i="0" u="none" strike="noStrike" cap="none">
                <a:solidFill>
                  <a:schemeClr val="dk1"/>
                </a:solidFill>
                <a:latin typeface="Arial"/>
                <a:ea typeface="Arial"/>
                <a:cs typeface="Arial"/>
                <a:sym typeface="Arial"/>
              </a:defRPr>
            </a:lvl1pPr>
            <a:lvl2pPr marL="457200" marR="0" lvl="1" indent="0" algn="l" rtl="0">
              <a:spcBef>
                <a:spcPts val="560"/>
              </a:spcBef>
              <a:buClr>
                <a:srgbClr val="2C95DD"/>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rgbClr val="2C95DD"/>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rgbClr val="2C95DD"/>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rgbClr val="2C95DD"/>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319" name="Shape 319"/>
          <p:cNvSpPr txBox="1">
            <a:spLocks noGrp="1"/>
          </p:cNvSpPr>
          <p:nvPr>
            <p:ph type="title"/>
          </p:nvPr>
        </p:nvSpPr>
        <p:spPr>
          <a:xfrm>
            <a:off x="366713" y="325438"/>
            <a:ext cx="8410500" cy="4605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20" name="Shape 320"/>
          <p:cNvSpPr txBox="1">
            <a:spLocks noGrp="1"/>
          </p:cNvSpPr>
          <p:nvPr>
            <p:ph type="body" idx="1"/>
          </p:nvPr>
        </p:nvSpPr>
        <p:spPr>
          <a:xfrm>
            <a:off x="366713" y="785813"/>
            <a:ext cx="8410500" cy="346200"/>
          </a:xfrm>
          <a:prstGeom prst="rect">
            <a:avLst/>
          </a:prstGeom>
          <a:noFill/>
          <a:ln>
            <a:noFill/>
          </a:ln>
        </p:spPr>
        <p:txBody>
          <a:bodyPr wrap="square" lIns="91425" tIns="91425" rIns="91425" bIns="91425" anchor="t" anchorCtr="0"/>
          <a:lstStyle>
            <a:lvl1pPr marL="0" marR="0" lvl="0" indent="0" algn="l" rtl="0">
              <a:spcBef>
                <a:spcPts val="0"/>
              </a:spcBef>
              <a:buClr>
                <a:srgbClr val="2C95DD"/>
              </a:buClr>
              <a:buFont typeface="Arial"/>
              <a:buChar char="●"/>
              <a:defRPr sz="2000" b="0" i="0" u="none" strike="noStrike" cap="none">
                <a:solidFill>
                  <a:schemeClr val="dk1"/>
                </a:solidFill>
                <a:latin typeface="Arial"/>
                <a:ea typeface="Arial"/>
                <a:cs typeface="Arial"/>
                <a:sym typeface="Arial"/>
              </a:defRPr>
            </a:lvl1pPr>
            <a:lvl2pPr marL="457200" marR="0" lvl="1" indent="0" algn="l" rtl="0">
              <a:spcBef>
                <a:spcPts val="400"/>
              </a:spcBef>
              <a:buClr>
                <a:srgbClr val="2C95DD"/>
              </a:buClr>
              <a:buFont typeface="Arial"/>
              <a:buChar char="○"/>
              <a:defRPr sz="2000" b="1" i="0" u="none" strike="noStrike" cap="none">
                <a:solidFill>
                  <a:schemeClr val="dk1"/>
                </a:solidFill>
                <a:latin typeface="Arial"/>
                <a:ea typeface="Arial"/>
                <a:cs typeface="Arial"/>
                <a:sym typeface="Arial"/>
              </a:defRPr>
            </a:lvl2pPr>
            <a:lvl3pPr marL="914400" marR="0" lvl="2" indent="0" algn="l" rtl="0">
              <a:spcBef>
                <a:spcPts val="360"/>
              </a:spcBef>
              <a:buClr>
                <a:srgbClr val="2C95DD"/>
              </a:buClr>
              <a:buFont typeface="Arial"/>
              <a:buChar char="■"/>
              <a:defRPr sz="1800" b="1" i="0" u="none" strike="noStrike" cap="none">
                <a:solidFill>
                  <a:schemeClr val="dk1"/>
                </a:solidFill>
                <a:latin typeface="Arial"/>
                <a:ea typeface="Arial"/>
                <a:cs typeface="Arial"/>
                <a:sym typeface="Arial"/>
              </a:defRPr>
            </a:lvl3pPr>
            <a:lvl4pPr marL="1371600" marR="0" lvl="3" indent="0" algn="l" rtl="0">
              <a:spcBef>
                <a:spcPts val="320"/>
              </a:spcBef>
              <a:buClr>
                <a:srgbClr val="2C95DD"/>
              </a:buClr>
              <a:buFont typeface="Arial"/>
              <a:buChar char="●"/>
              <a:defRPr sz="1600" b="1" i="0" u="none" strike="noStrike" cap="none">
                <a:solidFill>
                  <a:schemeClr val="dk1"/>
                </a:solidFill>
                <a:latin typeface="Arial"/>
                <a:ea typeface="Arial"/>
                <a:cs typeface="Arial"/>
                <a:sym typeface="Arial"/>
              </a:defRPr>
            </a:lvl4pPr>
            <a:lvl5pPr marL="1828800" marR="0" lvl="4" indent="0" algn="l" rtl="0">
              <a:spcBef>
                <a:spcPts val="320"/>
              </a:spcBef>
              <a:buClr>
                <a:srgbClr val="2C95DD"/>
              </a:buClr>
              <a:buFont typeface="Arial"/>
              <a:buChar char="○"/>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Char char="■"/>
              <a:defRPr sz="1600" b="1" i="0" u="none" strike="noStrike" cap="none">
                <a:solidFill>
                  <a:schemeClr val="dk1"/>
                </a:solidFill>
                <a:latin typeface="Arial"/>
                <a:ea typeface="Arial"/>
                <a:cs typeface="Arial"/>
                <a:sym typeface="Arial"/>
              </a:defRPr>
            </a:lvl9pPr>
          </a:lstStyle>
          <a:p>
            <a:endParaRPr/>
          </a:p>
        </p:txBody>
      </p:sp>
      <p:sp>
        <p:nvSpPr>
          <p:cNvPr id="321" name="Shape 321"/>
          <p:cNvSpPr txBox="1">
            <a:spLocks noGrp="1"/>
          </p:cNvSpPr>
          <p:nvPr>
            <p:ph type="body" idx="3"/>
          </p:nvPr>
        </p:nvSpPr>
        <p:spPr>
          <a:xfrm>
            <a:off x="2728913" y="1419224"/>
            <a:ext cx="6048300" cy="3038400"/>
          </a:xfrm>
          <a:prstGeom prst="rect">
            <a:avLst/>
          </a:prstGeom>
          <a:noFill/>
          <a:ln>
            <a:noFill/>
          </a:ln>
        </p:spPr>
        <p:txBody>
          <a:bodyPr wrap="square"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3pPr>
            <a:lvl4pPr marL="1658937" marR="0" lvl="3" indent="-211137" algn="l" rtl="0">
              <a:spcBef>
                <a:spcPts val="300"/>
              </a:spcBef>
              <a:buClr>
                <a:schemeClr val="accent1"/>
              </a:buClr>
              <a:buSzPct val="100000"/>
              <a:buFont typeface="Verdana"/>
              <a:buChar char="—"/>
              <a:defRPr sz="1200" b="0" i="0" u="none" strike="noStrike" cap="none">
                <a:solidFill>
                  <a:schemeClr val="dk1"/>
                </a:solidFill>
                <a:latin typeface="Arial"/>
                <a:ea typeface="Arial"/>
                <a:cs typeface="Arial"/>
                <a:sym typeface="Arial"/>
              </a:defRPr>
            </a:lvl4pPr>
            <a:lvl5pPr marL="2057400" marR="0" lvl="4" indent="-158750" algn="l" rtl="0">
              <a:spcBef>
                <a:spcPts val="300"/>
              </a:spcBef>
              <a:buClr>
                <a:schemeClr val="accent1"/>
              </a:buClr>
              <a:buSzPct val="100000"/>
              <a:buFont typeface="Verdana"/>
              <a:buChar char="»"/>
              <a:defRPr sz="11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wo Columns">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366713" y="325438"/>
            <a:ext cx="8410500" cy="4605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24" name="Shape 324"/>
          <p:cNvSpPr txBox="1">
            <a:spLocks noGrp="1"/>
          </p:cNvSpPr>
          <p:nvPr>
            <p:ph type="body" idx="1"/>
          </p:nvPr>
        </p:nvSpPr>
        <p:spPr>
          <a:xfrm>
            <a:off x="366714" y="1074738"/>
            <a:ext cx="4032600" cy="3383100"/>
          </a:xfrm>
          <a:prstGeom prst="rect">
            <a:avLst/>
          </a:prstGeom>
          <a:noFill/>
          <a:ln>
            <a:noFill/>
          </a:ln>
        </p:spPr>
        <p:txBody>
          <a:bodyPr wrap="square"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3pPr>
            <a:lvl4pPr marL="1658937" marR="0" lvl="3" indent="-211137" algn="l" rtl="0">
              <a:spcBef>
                <a:spcPts val="300"/>
              </a:spcBef>
              <a:buClr>
                <a:schemeClr val="accent1"/>
              </a:buClr>
              <a:buSzPct val="100000"/>
              <a:buFont typeface="Verdana"/>
              <a:buChar char="—"/>
              <a:defRPr sz="1200" b="0" i="0" u="none" strike="noStrike" cap="none">
                <a:solidFill>
                  <a:schemeClr val="dk1"/>
                </a:solidFill>
                <a:latin typeface="Arial"/>
                <a:ea typeface="Arial"/>
                <a:cs typeface="Arial"/>
                <a:sym typeface="Arial"/>
              </a:defRPr>
            </a:lvl4pPr>
            <a:lvl5pPr marL="2057400" marR="0" lvl="4" indent="-158750" algn="l" rtl="0">
              <a:spcBef>
                <a:spcPts val="300"/>
              </a:spcBef>
              <a:buClr>
                <a:schemeClr val="accent1"/>
              </a:buClr>
              <a:buSzPct val="100000"/>
              <a:buFont typeface="Verdana"/>
              <a:buChar char="»"/>
              <a:defRPr sz="11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25" name="Shape 325"/>
          <p:cNvSpPr txBox="1">
            <a:spLocks noGrp="1"/>
          </p:cNvSpPr>
          <p:nvPr>
            <p:ph type="body" idx="2"/>
          </p:nvPr>
        </p:nvSpPr>
        <p:spPr>
          <a:xfrm>
            <a:off x="4744823" y="1074738"/>
            <a:ext cx="4032600" cy="3383100"/>
          </a:xfrm>
          <a:prstGeom prst="rect">
            <a:avLst/>
          </a:prstGeom>
          <a:noFill/>
          <a:ln>
            <a:noFill/>
          </a:ln>
        </p:spPr>
        <p:txBody>
          <a:bodyPr wrap="square"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3pPr>
            <a:lvl4pPr marL="1658937" marR="0" lvl="3" indent="-211137" algn="l" rtl="0">
              <a:spcBef>
                <a:spcPts val="300"/>
              </a:spcBef>
              <a:buClr>
                <a:schemeClr val="accent1"/>
              </a:buClr>
              <a:buSzPct val="100000"/>
              <a:buFont typeface="Verdana"/>
              <a:buChar char="—"/>
              <a:defRPr sz="1200" b="0" i="0" u="none" strike="noStrike" cap="none">
                <a:solidFill>
                  <a:schemeClr val="dk1"/>
                </a:solidFill>
                <a:latin typeface="Arial"/>
                <a:ea typeface="Arial"/>
                <a:cs typeface="Arial"/>
                <a:sym typeface="Arial"/>
              </a:defRPr>
            </a:lvl4pPr>
            <a:lvl5pPr marL="2057400" marR="0" lvl="4" indent="-158750" algn="l" rtl="0">
              <a:spcBef>
                <a:spcPts val="300"/>
              </a:spcBef>
              <a:buClr>
                <a:schemeClr val="accent1"/>
              </a:buClr>
              <a:buSzPct val="100000"/>
              <a:buFont typeface="Verdana"/>
              <a:buChar char="»"/>
              <a:defRPr sz="11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457200" y="206384"/>
            <a:ext cx="8229600" cy="485069"/>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3" name="Shape 33"/>
          <p:cNvSpPr txBox="1">
            <a:spLocks noGrp="1"/>
          </p:cNvSpPr>
          <p:nvPr>
            <p:ph type="body" idx="1"/>
          </p:nvPr>
        </p:nvSpPr>
        <p:spPr>
          <a:xfrm>
            <a:off x="457200" y="1200151"/>
            <a:ext cx="4038600" cy="3394472"/>
          </a:xfrm>
          <a:prstGeom prst="rect">
            <a:avLst/>
          </a:prstGeom>
          <a:noFill/>
          <a:ln>
            <a:noFill/>
          </a:ln>
        </p:spPr>
        <p:txBody>
          <a:bodyPr wrap="square" lIns="91425" tIns="91425" rIns="91425" bIns="91425" anchor="t" anchorCtr="0"/>
          <a:lstStyle>
            <a:lvl1pPr marL="228600" marR="0" lvl="0" indent="-50800" algn="l" rtl="0">
              <a:spcBef>
                <a:spcPts val="0"/>
              </a:spcBef>
              <a:buClr>
                <a:schemeClr val="dk2"/>
              </a:buClr>
              <a:buSzPct val="100000"/>
              <a:buFont typeface="Arial"/>
              <a:buChar char="•"/>
              <a:defRPr sz="2800" b="0" i="0" u="none" strike="noStrike" cap="none">
                <a:solidFill>
                  <a:schemeClr val="dk1"/>
                </a:solidFill>
                <a:latin typeface="Arial"/>
                <a:ea typeface="Arial"/>
                <a:cs typeface="Arial"/>
                <a:sym typeface="Arial"/>
              </a:defRPr>
            </a:lvl1pPr>
            <a:lvl2pPr marL="742950" marR="0" lvl="1" indent="-133350" algn="l" rtl="0">
              <a:spcBef>
                <a:spcPts val="0"/>
              </a:spcBef>
              <a:buClr>
                <a:schemeClr val="dk2"/>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body" idx="2"/>
          </p:nvPr>
        </p:nvSpPr>
        <p:spPr>
          <a:xfrm>
            <a:off x="4648200" y="1200151"/>
            <a:ext cx="4038600" cy="3394472"/>
          </a:xfrm>
          <a:prstGeom prst="rect">
            <a:avLst/>
          </a:prstGeom>
          <a:noFill/>
          <a:ln>
            <a:noFill/>
          </a:ln>
        </p:spPr>
        <p:txBody>
          <a:bodyPr wrap="square" lIns="91425" tIns="91425" rIns="91425" bIns="91425" anchor="t" anchorCtr="0"/>
          <a:lstStyle>
            <a:lvl1pPr marL="228600" marR="0" lvl="0" indent="-50800" algn="l" rtl="0">
              <a:spcBef>
                <a:spcPts val="0"/>
              </a:spcBef>
              <a:buClr>
                <a:schemeClr val="dk2"/>
              </a:buClr>
              <a:buSzPct val="100000"/>
              <a:buFont typeface="Arial"/>
              <a:buChar char="•"/>
              <a:defRPr sz="2800" b="0" i="0" u="none" strike="noStrike" cap="none">
                <a:solidFill>
                  <a:schemeClr val="dk1"/>
                </a:solidFill>
                <a:latin typeface="Arial"/>
                <a:ea typeface="Arial"/>
                <a:cs typeface="Arial"/>
                <a:sym typeface="Arial"/>
              </a:defRPr>
            </a:lvl1pPr>
            <a:lvl2pPr marL="742950" marR="0" lvl="1" indent="-133350" algn="l" rtl="0">
              <a:spcBef>
                <a:spcPts val="0"/>
              </a:spcBef>
              <a:buClr>
                <a:schemeClr val="dk2"/>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457200" y="4767264"/>
            <a:ext cx="2133600" cy="273844"/>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ftr" idx="11"/>
          </p:nvPr>
        </p:nvSpPr>
        <p:spPr>
          <a:xfrm>
            <a:off x="3124200" y="4767264"/>
            <a:ext cx="2895600" cy="273844"/>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6553200" y="4767264"/>
            <a:ext cx="2133600"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326"/>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327"/>
        <p:cNvGrpSpPr/>
        <p:nvPr/>
      </p:nvGrpSpPr>
      <p:grpSpPr>
        <a:xfrm>
          <a:off x="0" y="0"/>
          <a:ext cx="0" cy="0"/>
          <a:chOff x="0" y="0"/>
          <a:chExt cx="0" cy="0"/>
        </a:xfrm>
      </p:grpSpPr>
      <p:sp>
        <p:nvSpPr>
          <p:cNvPr id="328" name="Shape 328"/>
          <p:cNvSpPr/>
          <p:nvPr/>
        </p:nvSpPr>
        <p:spPr>
          <a:xfrm>
            <a:off x="0" y="0"/>
            <a:ext cx="9144000" cy="5143500"/>
          </a:xfrm>
          <a:prstGeom prst="rect">
            <a:avLst/>
          </a:prstGeom>
          <a:solidFill>
            <a:srgbClr val="000000"/>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29" name="Shape 329"/>
          <p:cNvSpPr/>
          <p:nvPr/>
        </p:nvSpPr>
        <p:spPr>
          <a:xfrm>
            <a:off x="0" y="4629150"/>
            <a:ext cx="9144000" cy="385800"/>
          </a:xfrm>
          <a:prstGeom prst="rect">
            <a:avLst/>
          </a:prstGeom>
          <a:solidFill>
            <a:srgbClr val="00786E"/>
          </a:solidFill>
          <a:ln>
            <a:noFill/>
          </a:ln>
        </p:spPr>
        <p:txBody>
          <a:bodyPr wrap="square" lIns="91425" tIns="45700" rIns="91425" bIns="45700" anchor="ctr" anchorCtr="0">
            <a:noAutofit/>
          </a:bodyPr>
          <a:lstStyle/>
          <a:p>
            <a:pPr marL="0" marR="0" lvl="0" indent="0" algn="l" rtl="0">
              <a:spcBef>
                <a:spcPts val="0"/>
              </a:spcBef>
              <a:buNone/>
            </a:pPr>
            <a:endParaRPr sz="1800">
              <a:solidFill>
                <a:schemeClr val="lt1"/>
              </a:solidFill>
              <a:latin typeface="Arial"/>
              <a:ea typeface="Arial"/>
              <a:cs typeface="Arial"/>
              <a:sym typeface="Arial"/>
            </a:endParaRPr>
          </a:p>
        </p:txBody>
      </p:sp>
      <p:sp>
        <p:nvSpPr>
          <p:cNvPr id="330" name="Shape 330"/>
          <p:cNvSpPr txBox="1"/>
          <p:nvPr/>
        </p:nvSpPr>
        <p:spPr>
          <a:xfrm flipH="1">
            <a:off x="8553450" y="5021496"/>
            <a:ext cx="533400" cy="123000"/>
          </a:xfrm>
          <a:prstGeom prst="rect">
            <a:avLst/>
          </a:prstGeom>
          <a:noFill/>
          <a:ln>
            <a:noFill/>
          </a:ln>
        </p:spPr>
        <p:txBody>
          <a:bodyPr wrap="square"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endParaRPr lang="en-US" sz="800">
              <a:solidFill>
                <a:srgbClr val="7F7F7F"/>
              </a:solidFill>
              <a:latin typeface="Arial"/>
              <a:ea typeface="Arial"/>
              <a:cs typeface="Arial"/>
              <a:sym typeface="Arial"/>
            </a:endParaRPr>
          </a:p>
        </p:txBody>
      </p:sp>
      <p:pic>
        <p:nvPicPr>
          <p:cNvPr id="331" name="Shape 331" descr="Pivotal_Logo_white.png"/>
          <p:cNvPicPr preferRelativeResize="0"/>
          <p:nvPr/>
        </p:nvPicPr>
        <p:blipFill rotWithShape="1">
          <a:blip r:embed="rId2">
            <a:alphaModFix/>
          </a:blip>
          <a:srcRect/>
          <a:stretch/>
        </p:blipFill>
        <p:spPr>
          <a:xfrm>
            <a:off x="7941733" y="4713966"/>
            <a:ext cx="957300" cy="219600"/>
          </a:xfrm>
          <a:prstGeom prst="rect">
            <a:avLst/>
          </a:prstGeom>
          <a:noFill/>
          <a:ln>
            <a:noFill/>
          </a:ln>
        </p:spPr>
      </p:pic>
      <p:sp>
        <p:nvSpPr>
          <p:cNvPr id="332" name="Shape 332"/>
          <p:cNvSpPr txBox="1"/>
          <p:nvPr/>
        </p:nvSpPr>
        <p:spPr>
          <a:xfrm>
            <a:off x="365125" y="5025750"/>
            <a:ext cx="2274900" cy="99900"/>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US" sz="650">
                <a:solidFill>
                  <a:srgbClr val="7F7F7F"/>
                </a:solidFill>
                <a:latin typeface="Arial"/>
                <a:ea typeface="Arial"/>
                <a:cs typeface="Arial"/>
                <a:sym typeface="Arial"/>
              </a:rPr>
              <a:t>Pivotal Confidential–Internal Use Only</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Pivotal Title Slide">
    <p:bg>
      <p:bgPr>
        <a:solidFill>
          <a:schemeClr val="accent1"/>
        </a:solidFill>
        <a:effectLst/>
      </p:bgPr>
    </p:bg>
    <p:spTree>
      <p:nvGrpSpPr>
        <p:cNvPr id="1" name="Shape 333"/>
        <p:cNvGrpSpPr/>
        <p:nvPr/>
      </p:nvGrpSpPr>
      <p:grpSpPr>
        <a:xfrm>
          <a:off x="0" y="0"/>
          <a:ext cx="0" cy="0"/>
          <a:chOff x="0" y="0"/>
          <a:chExt cx="0" cy="0"/>
        </a:xfrm>
      </p:grpSpPr>
      <p:sp>
        <p:nvSpPr>
          <p:cNvPr id="334" name="Shape 334"/>
          <p:cNvSpPr/>
          <p:nvPr/>
        </p:nvSpPr>
        <p:spPr>
          <a:xfrm>
            <a:off x="0" y="0"/>
            <a:ext cx="9144000" cy="5143500"/>
          </a:xfrm>
          <a:prstGeom prst="rect">
            <a:avLst/>
          </a:prstGeom>
          <a:solidFill>
            <a:srgbClr val="000000"/>
          </a:solidFill>
          <a:ln>
            <a:noFill/>
          </a:ln>
        </p:spPr>
        <p:txBody>
          <a:bodyPr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5" name="Shape 335"/>
          <p:cNvSpPr txBox="1"/>
          <p:nvPr/>
        </p:nvSpPr>
        <p:spPr>
          <a:xfrm>
            <a:off x="1701800" y="3094038"/>
            <a:ext cx="5689500" cy="4620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a:solidFill>
                  <a:srgbClr val="F27C3A"/>
                </a:solidFill>
                <a:latin typeface="Arial"/>
                <a:ea typeface="Arial"/>
                <a:cs typeface="Arial"/>
                <a:sym typeface="Arial"/>
              </a:rPr>
              <a:t>A NEW PLATFORM </a:t>
            </a:r>
            <a:r>
              <a:rPr lang="en-US" sz="2400">
                <a:solidFill>
                  <a:schemeClr val="accent2"/>
                </a:solidFill>
                <a:latin typeface="Arial"/>
                <a:ea typeface="Arial"/>
                <a:cs typeface="Arial"/>
                <a:sym typeface="Arial"/>
              </a:rPr>
              <a:t>FOR A NEW ERA</a:t>
            </a:r>
          </a:p>
        </p:txBody>
      </p:sp>
      <p:pic>
        <p:nvPicPr>
          <p:cNvPr id="336" name="Shape 336" descr="Pivotal_Logo_white.png"/>
          <p:cNvPicPr preferRelativeResize="0"/>
          <p:nvPr/>
        </p:nvPicPr>
        <p:blipFill rotWithShape="1">
          <a:blip r:embed="rId2">
            <a:alphaModFix/>
          </a:blip>
          <a:srcRect r="5544"/>
          <a:stretch/>
        </p:blipFill>
        <p:spPr>
          <a:xfrm>
            <a:off x="1973263" y="1658938"/>
            <a:ext cx="5189400" cy="1260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6_Blank">
    <p:bg>
      <p:bgPr>
        <a:solidFill>
          <a:schemeClr val="lt1"/>
        </a:solidFill>
        <a:effectLst/>
      </p:bgPr>
    </p:bg>
    <p:spTree>
      <p:nvGrpSpPr>
        <p:cNvPr id="1" name="Shape 339"/>
        <p:cNvGrpSpPr/>
        <p:nvPr/>
      </p:nvGrpSpPr>
      <p:grpSpPr>
        <a:xfrm>
          <a:off x="0" y="0"/>
          <a:ext cx="0" cy="0"/>
          <a:chOff x="0" y="0"/>
          <a:chExt cx="0" cy="0"/>
        </a:xfrm>
      </p:grpSpPr>
      <p:sp>
        <p:nvSpPr>
          <p:cNvPr id="340" name="Shape 340"/>
          <p:cNvSpPr/>
          <p:nvPr/>
        </p:nvSpPr>
        <p:spPr>
          <a:xfrm>
            <a:off x="114300" y="112014"/>
            <a:ext cx="8915400" cy="4919400"/>
          </a:xfrm>
          <a:prstGeom prst="rect">
            <a:avLst/>
          </a:prstGeom>
          <a:solidFill>
            <a:srgbClr val="22313C"/>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41" name="Shape 341"/>
          <p:cNvSpPr>
            <a:spLocks noGrp="1"/>
          </p:cNvSpPr>
          <p:nvPr>
            <p:ph type="pic" idx="2"/>
          </p:nvPr>
        </p:nvSpPr>
        <p:spPr>
          <a:xfrm>
            <a:off x="114300" y="112713"/>
            <a:ext cx="8915400" cy="4918200"/>
          </a:xfrm>
          <a:prstGeom prst="rect">
            <a:avLst/>
          </a:prstGeom>
          <a:noFill/>
          <a:ln>
            <a:noFill/>
          </a:ln>
        </p:spPr>
        <p:txBody>
          <a:bodyPr wrap="square" lIns="91425" tIns="91425" rIns="91425" bIns="91425" anchor="ctr" anchorCtr="0"/>
          <a:lstStyle>
            <a:lvl1pPr marL="0" marR="0" lvl="0" indent="0" algn="l" rtl="0">
              <a:spcBef>
                <a:spcPts val="0"/>
              </a:spcBef>
              <a:buClr>
                <a:srgbClr val="888888"/>
              </a:buClr>
              <a:buFont typeface="Arial"/>
              <a:buNone/>
              <a:defRPr sz="10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42" name="Shape 342"/>
          <p:cNvSpPr txBox="1">
            <a:spLocks noGrp="1"/>
          </p:cNvSpPr>
          <p:nvPr>
            <p:ph type="body" idx="1"/>
          </p:nvPr>
        </p:nvSpPr>
        <p:spPr>
          <a:xfrm>
            <a:off x="411480" y="347473"/>
            <a:ext cx="5303400" cy="237600"/>
          </a:xfrm>
          <a:prstGeom prst="rect">
            <a:avLst/>
          </a:prstGeom>
          <a:noFill/>
          <a:ln>
            <a:noFill/>
          </a:ln>
        </p:spPr>
        <p:txBody>
          <a:bodyPr wrap="square" lIns="91425" tIns="91425" rIns="91425" bIns="91425" anchor="t" anchorCtr="0"/>
          <a:lstStyle>
            <a:lvl1pPr marL="0" marR="0" lvl="0"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1pPr>
            <a:lvl2pPr marL="457200" marR="0" lvl="1"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3" name="Shape 343"/>
          <p:cNvSpPr txBox="1">
            <a:spLocks noGrp="1"/>
          </p:cNvSpPr>
          <p:nvPr>
            <p:ph type="body" idx="3"/>
          </p:nvPr>
        </p:nvSpPr>
        <p:spPr>
          <a:xfrm>
            <a:off x="411480" y="548068"/>
            <a:ext cx="5303400" cy="814500"/>
          </a:xfrm>
          <a:prstGeom prst="rect">
            <a:avLst/>
          </a:prstGeom>
          <a:noFill/>
          <a:ln>
            <a:noFill/>
          </a:ln>
        </p:spPr>
        <p:txBody>
          <a:bodyPr wrap="square" lIns="91425" tIns="91425" rIns="91425" bIns="91425" anchor="t" anchorCtr="0"/>
          <a:lstStyle>
            <a:lvl1pPr marL="0" marR="0" lvl="0" indent="0" algn="l" rtl="0">
              <a:spcBef>
                <a:spcPts val="320"/>
              </a:spcBef>
              <a:buClr>
                <a:schemeClr val="lt1"/>
              </a:buClr>
              <a:buFont typeface="Arial"/>
              <a:buChar char="●"/>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9_Blank">
    <p:bg>
      <p:bgPr>
        <a:solidFill>
          <a:schemeClr val="lt1"/>
        </a:solidFill>
        <a:effectLst/>
      </p:bgPr>
    </p:bg>
    <p:spTree>
      <p:nvGrpSpPr>
        <p:cNvPr id="1" name="Shape 344"/>
        <p:cNvGrpSpPr/>
        <p:nvPr/>
      </p:nvGrpSpPr>
      <p:grpSpPr>
        <a:xfrm>
          <a:off x="0" y="0"/>
          <a:ext cx="0" cy="0"/>
          <a:chOff x="0" y="0"/>
          <a:chExt cx="0" cy="0"/>
        </a:xfrm>
      </p:grpSpPr>
      <p:sp>
        <p:nvSpPr>
          <p:cNvPr id="345" name="Shape 345"/>
          <p:cNvSpPr/>
          <p:nvPr/>
        </p:nvSpPr>
        <p:spPr>
          <a:xfrm>
            <a:off x="114300" y="112014"/>
            <a:ext cx="8915400" cy="4919400"/>
          </a:xfrm>
          <a:prstGeom prst="rect">
            <a:avLst/>
          </a:prstGeom>
          <a:solidFill>
            <a:srgbClr val="22313C"/>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46" name="Shape 346"/>
          <p:cNvSpPr>
            <a:spLocks noGrp="1"/>
          </p:cNvSpPr>
          <p:nvPr>
            <p:ph type="pic" idx="2"/>
          </p:nvPr>
        </p:nvSpPr>
        <p:spPr>
          <a:xfrm>
            <a:off x="114300" y="112713"/>
            <a:ext cx="8915400" cy="4918200"/>
          </a:xfrm>
          <a:prstGeom prst="rect">
            <a:avLst/>
          </a:prstGeom>
          <a:noFill/>
          <a:ln>
            <a:noFill/>
          </a:ln>
        </p:spPr>
        <p:txBody>
          <a:bodyPr wrap="square" lIns="91425" tIns="91425" rIns="91425" bIns="91425" anchor="ctr" anchorCtr="0"/>
          <a:lstStyle>
            <a:lvl1pPr marL="0" marR="0" lvl="0" indent="0" algn="l" rtl="0">
              <a:spcBef>
                <a:spcPts val="0"/>
              </a:spcBef>
              <a:buClr>
                <a:srgbClr val="888888"/>
              </a:buClr>
              <a:buFont typeface="Arial"/>
              <a:buNone/>
              <a:defRPr sz="10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Blank">
    <p:spTree>
      <p:nvGrpSpPr>
        <p:cNvPr id="1" name="Shape 347"/>
        <p:cNvGrpSpPr/>
        <p:nvPr/>
      </p:nvGrpSpPr>
      <p:grpSpPr>
        <a:xfrm>
          <a:off x="0" y="0"/>
          <a:ext cx="0" cy="0"/>
          <a:chOff x="0" y="0"/>
          <a:chExt cx="0" cy="0"/>
        </a:xfrm>
      </p:grpSpPr>
      <p:sp>
        <p:nvSpPr>
          <p:cNvPr id="348" name="Shape 348"/>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1_Custom Layout">
    <p:spTree>
      <p:nvGrpSpPr>
        <p:cNvPr id="1" name="Shape 349"/>
        <p:cNvGrpSpPr/>
        <p:nvPr/>
      </p:nvGrpSpPr>
      <p:grpSpPr>
        <a:xfrm>
          <a:off x="0" y="0"/>
          <a:ext cx="0" cy="0"/>
          <a:chOff x="0" y="0"/>
          <a:chExt cx="0" cy="0"/>
        </a:xfrm>
      </p:grpSpPr>
      <p:sp>
        <p:nvSpPr>
          <p:cNvPr id="350" name="Shape 350"/>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5_Blank">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411480" y="347473"/>
            <a:ext cx="5303400" cy="237600"/>
          </a:xfrm>
          <a:prstGeom prst="rect">
            <a:avLst/>
          </a:prstGeom>
          <a:noFill/>
          <a:ln>
            <a:noFill/>
          </a:ln>
        </p:spPr>
        <p:txBody>
          <a:bodyPr wrap="square" lIns="91425" tIns="91425" rIns="91425" bIns="91425" anchor="t" anchorCtr="0"/>
          <a:lstStyle>
            <a:lvl1pPr marL="0" marR="0" lvl="0" indent="0" algn="l" rtl="0">
              <a:spcBef>
                <a:spcPts val="200"/>
              </a:spcBef>
              <a:buClr>
                <a:schemeClr val="accent1"/>
              </a:buClr>
              <a:buFont typeface="Arial"/>
              <a:buChar char="●"/>
              <a:defRPr sz="1000" b="1" i="0" u="none" strike="noStrike" cap="none">
                <a:solidFill>
                  <a:schemeClr val="accent1"/>
                </a:solidFill>
                <a:latin typeface="Arial"/>
                <a:ea typeface="Arial"/>
                <a:cs typeface="Arial"/>
                <a:sym typeface="Arial"/>
              </a:defRPr>
            </a:lvl1pPr>
            <a:lvl2pPr marL="457200" marR="0" lvl="1"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53" name="Shape 353"/>
          <p:cNvSpPr txBox="1">
            <a:spLocks noGrp="1"/>
          </p:cNvSpPr>
          <p:nvPr>
            <p:ph type="body" idx="2"/>
          </p:nvPr>
        </p:nvSpPr>
        <p:spPr>
          <a:xfrm>
            <a:off x="411480" y="548068"/>
            <a:ext cx="5303400" cy="814500"/>
          </a:xfrm>
          <a:prstGeom prst="rect">
            <a:avLst/>
          </a:prstGeom>
          <a:noFill/>
          <a:ln>
            <a:noFill/>
          </a:ln>
        </p:spPr>
        <p:txBody>
          <a:bodyPr wrap="square" lIns="91425" tIns="91425" rIns="91425" bIns="91425" anchor="t" anchorCtr="0"/>
          <a:lstStyle>
            <a:lvl1pPr marL="0" marR="0" lvl="0" indent="0" algn="l" rtl="0">
              <a:spcBef>
                <a:spcPts val="320"/>
              </a:spcBef>
              <a:buClr>
                <a:srgbClr val="262626"/>
              </a:buClr>
              <a:buFont typeface="Arial"/>
              <a:buChar char="●"/>
              <a:defRPr sz="1600" b="0" i="0" u="none" strike="noStrike" cap="none">
                <a:solidFill>
                  <a:srgbClr val="262626"/>
                </a:solidFill>
                <a:latin typeface="Arial"/>
                <a:ea typeface="Arial"/>
                <a:cs typeface="Arial"/>
                <a:sym typeface="Arial"/>
              </a:defRPr>
            </a:lvl1pPr>
            <a:lvl2pPr marL="457200" marR="0" lvl="1"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54" name="Shape 354"/>
          <p:cNvSpPr/>
          <p:nvPr/>
        </p:nvSpPr>
        <p:spPr>
          <a:xfrm>
            <a:off x="0" y="0"/>
            <a:ext cx="9144000" cy="101700"/>
          </a:xfrm>
          <a:prstGeom prst="rect">
            <a:avLst/>
          </a:prstGeom>
          <a:solidFill>
            <a:srgbClr val="0E675B"/>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11_Blank">
    <p:bg>
      <p:bgPr>
        <a:solidFill>
          <a:schemeClr val="lt1"/>
        </a:solidFill>
        <a:effectLst/>
      </p:bgPr>
    </p:bg>
    <p:spTree>
      <p:nvGrpSpPr>
        <p:cNvPr id="1" name="Shape 355"/>
        <p:cNvGrpSpPr/>
        <p:nvPr/>
      </p:nvGrpSpPr>
      <p:grpSpPr>
        <a:xfrm>
          <a:off x="0" y="0"/>
          <a:ext cx="0" cy="0"/>
          <a:chOff x="0" y="0"/>
          <a:chExt cx="0" cy="0"/>
        </a:xfrm>
      </p:grpSpPr>
      <p:sp>
        <p:nvSpPr>
          <p:cNvPr id="356" name="Shape 356"/>
          <p:cNvSpPr/>
          <p:nvPr/>
        </p:nvSpPr>
        <p:spPr>
          <a:xfrm>
            <a:off x="114300" y="112014"/>
            <a:ext cx="8915400" cy="4919400"/>
          </a:xfrm>
          <a:prstGeom prst="rect">
            <a:avLst/>
          </a:prstGeom>
          <a:solidFill>
            <a:srgbClr val="22313C"/>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57" name="Shape 357"/>
          <p:cNvSpPr>
            <a:spLocks noGrp="1"/>
          </p:cNvSpPr>
          <p:nvPr>
            <p:ph type="pic" idx="2"/>
          </p:nvPr>
        </p:nvSpPr>
        <p:spPr>
          <a:xfrm>
            <a:off x="114300" y="112713"/>
            <a:ext cx="8915400" cy="4918200"/>
          </a:xfrm>
          <a:prstGeom prst="rect">
            <a:avLst/>
          </a:prstGeom>
          <a:noFill/>
          <a:ln>
            <a:noFill/>
          </a:ln>
        </p:spPr>
        <p:txBody>
          <a:bodyPr wrap="square" lIns="91425" tIns="91425" rIns="91425" bIns="91425" anchor="ctr" anchorCtr="0"/>
          <a:lstStyle>
            <a:lvl1pPr marL="0" marR="0" lvl="0" indent="0" algn="l" rtl="0">
              <a:spcBef>
                <a:spcPts val="0"/>
              </a:spcBef>
              <a:buClr>
                <a:srgbClr val="888888"/>
              </a:buClr>
              <a:buFont typeface="Arial"/>
              <a:buNone/>
              <a:defRPr sz="10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366712" y="785812"/>
            <a:ext cx="8410500" cy="346200"/>
          </a:xfrm>
          <a:prstGeom prst="rect">
            <a:avLst/>
          </a:prstGeom>
          <a:noFill/>
          <a:ln>
            <a:noFill/>
          </a:ln>
        </p:spPr>
        <p:txBody>
          <a:bodyPr wrap="square" lIns="91425" tIns="91425" rIns="91425" bIns="91425" anchor="t" anchorCtr="0"/>
          <a:lstStyle>
            <a:lvl1pPr marL="0" marR="0" lvl="0" indent="0" algn="l" rtl="0">
              <a:spcBef>
                <a:spcPts val="0"/>
              </a:spcBef>
              <a:buClr>
                <a:schemeClr val="dk1"/>
              </a:buClr>
              <a:buFont typeface="Arial"/>
              <a:buChar char="●"/>
              <a:defRPr sz="32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Char char="○"/>
              <a:defRPr sz="28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Char char="■"/>
              <a:defRPr sz="24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Char char="●"/>
              <a:defRPr sz="20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Char char="○"/>
              <a:defRPr sz="20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Char char="■"/>
              <a:defRPr sz="20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Char char="●"/>
              <a:defRPr sz="20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Char char="○"/>
              <a:defRPr sz="20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60" name="Shape 360"/>
          <p:cNvSpPr txBox="1">
            <a:spLocks noGrp="1"/>
          </p:cNvSpPr>
          <p:nvPr>
            <p:ph type="title"/>
          </p:nvPr>
        </p:nvSpPr>
        <p:spPr>
          <a:xfrm>
            <a:off x="366712" y="325437"/>
            <a:ext cx="8410500" cy="460500"/>
          </a:xfrm>
          <a:prstGeom prst="rect">
            <a:avLst/>
          </a:prstGeom>
          <a:noFill/>
          <a:ln>
            <a:noFill/>
          </a:ln>
        </p:spPr>
        <p:txBody>
          <a:bodyPr wrap="square" lIns="91425" tIns="91425" rIns="91425" bIns="91425" anchor="t" anchorCtr="0"/>
          <a:lstStyle>
            <a:lvl1pPr marL="0" marR="0" lvl="0" indent="0" algn="ctr" rtl="0">
              <a:lnSpc>
                <a:spcPct val="90000"/>
              </a:lnSpc>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61" name="Shape 361"/>
          <p:cNvSpPr txBox="1">
            <a:spLocks noGrp="1"/>
          </p:cNvSpPr>
          <p:nvPr>
            <p:ph type="body" idx="2"/>
          </p:nvPr>
        </p:nvSpPr>
        <p:spPr>
          <a:xfrm>
            <a:off x="366714" y="1419224"/>
            <a:ext cx="8410500" cy="3038400"/>
          </a:xfrm>
          <a:prstGeom prst="rect">
            <a:avLst/>
          </a:prstGeom>
          <a:noFill/>
          <a:ln>
            <a:noFill/>
          </a:ln>
        </p:spPr>
        <p:txBody>
          <a:bodyPr wrap="square" lIns="91425" tIns="91425" rIns="91425" bIns="91425" anchor="t" anchorCtr="0"/>
          <a:lstStyle>
            <a:lvl1pPr marL="342900" marR="0" lvl="0" indent="-139700" algn="l" rtl="0">
              <a:spcBef>
                <a:spcPts val="1200"/>
              </a:spcBef>
              <a:buClr>
                <a:schemeClr val="accent1"/>
              </a:buClr>
              <a:buSzPct val="100000"/>
              <a:buFont typeface="Noto Sans Symbols"/>
              <a:buChar char="•"/>
              <a:defRPr sz="3200" b="0" i="0" u="none" strike="noStrike" cap="none">
                <a:solidFill>
                  <a:schemeClr val="dk1"/>
                </a:solidFill>
                <a:latin typeface="Arial"/>
                <a:ea typeface="Arial"/>
                <a:cs typeface="Arial"/>
                <a:sym typeface="Arial"/>
              </a:defRPr>
            </a:lvl1pPr>
            <a:lvl2pPr marL="742950" marR="0" lvl="1" indent="-107950" algn="l" rtl="0">
              <a:spcBef>
                <a:spcPts val="300"/>
              </a:spcBef>
              <a:buClr>
                <a:schemeClr val="accent1"/>
              </a:buClr>
              <a:buSzPct val="100000"/>
              <a:buFont typeface="Verdana"/>
              <a:buChar char="–"/>
              <a:defRPr sz="2800" b="0" i="0" u="none" strike="noStrike" cap="none">
                <a:solidFill>
                  <a:schemeClr val="dk1"/>
                </a:solidFill>
                <a:latin typeface="Arial"/>
                <a:ea typeface="Arial"/>
                <a:cs typeface="Arial"/>
                <a:sym typeface="Arial"/>
              </a:defRPr>
            </a:lvl2pPr>
            <a:lvl3pPr marL="1143000" marR="0" lvl="2" indent="-76200" algn="l" rtl="0">
              <a:spcBef>
                <a:spcPts val="300"/>
              </a:spcBef>
              <a:buClr>
                <a:schemeClr val="accent1"/>
              </a:buClr>
              <a:buSzPct val="100000"/>
              <a:buFont typeface="Verdana"/>
              <a:buChar char="▪"/>
              <a:defRPr sz="2400" b="0" i="0" u="none" strike="noStrike" cap="none">
                <a:solidFill>
                  <a:schemeClr val="dk1"/>
                </a:solidFill>
                <a:latin typeface="Arial"/>
                <a:ea typeface="Arial"/>
                <a:cs typeface="Arial"/>
                <a:sym typeface="Arial"/>
              </a:defRPr>
            </a:lvl3pPr>
            <a:lvl4pPr marL="1658937" marR="0" lvl="3" indent="-84137"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4pPr>
            <a:lvl5pPr marL="2057400" marR="0" lvl="4" indent="-10160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66725" y="325447"/>
            <a:ext cx="8410575" cy="460375"/>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rgbClr val="00685D"/>
              </a:buClr>
              <a:buFont typeface="Arial"/>
              <a:buNone/>
              <a:defRPr sz="3200" b="0" i="0" u="none" strike="noStrike" cap="none">
                <a:solidFill>
                  <a:srgbClr val="00685D"/>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4_Blank">
    <p:spTree>
      <p:nvGrpSpPr>
        <p:cNvPr id="1" name="Shape 362"/>
        <p:cNvGrpSpPr/>
        <p:nvPr/>
      </p:nvGrpSpPr>
      <p:grpSpPr>
        <a:xfrm>
          <a:off x="0" y="0"/>
          <a:ext cx="0" cy="0"/>
          <a:chOff x="0" y="0"/>
          <a:chExt cx="0" cy="0"/>
        </a:xfrm>
      </p:grpSpPr>
      <p:sp>
        <p:nvSpPr>
          <p:cNvPr id="363" name="Shape 363"/>
          <p:cNvSpPr>
            <a:spLocks noGrp="1"/>
          </p:cNvSpPr>
          <p:nvPr>
            <p:ph type="pic" idx="2"/>
          </p:nvPr>
        </p:nvSpPr>
        <p:spPr>
          <a:xfrm>
            <a:off x="114300" y="112713"/>
            <a:ext cx="8915400" cy="4918200"/>
          </a:xfrm>
          <a:prstGeom prst="rect">
            <a:avLst/>
          </a:prstGeom>
          <a:noFill/>
          <a:ln>
            <a:noFill/>
          </a:ln>
        </p:spPr>
        <p:txBody>
          <a:bodyPr wrap="square" lIns="91425" tIns="91425" rIns="91425" bIns="91425" anchor="ctr" anchorCtr="0"/>
          <a:lstStyle>
            <a:lvl1pPr marL="0" marR="0" lvl="0" indent="0" algn="l" rtl="0">
              <a:spcBef>
                <a:spcPts val="0"/>
              </a:spcBef>
              <a:buClr>
                <a:srgbClr val="888888"/>
              </a:buClr>
              <a:buFont typeface="Arial"/>
              <a:buNone/>
              <a:defRPr sz="10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4" name="Shape 364"/>
          <p:cNvSpPr txBox="1">
            <a:spLocks noGrp="1"/>
          </p:cNvSpPr>
          <p:nvPr>
            <p:ph type="body" idx="1"/>
          </p:nvPr>
        </p:nvSpPr>
        <p:spPr>
          <a:xfrm>
            <a:off x="411480" y="347473"/>
            <a:ext cx="5303400" cy="237600"/>
          </a:xfrm>
          <a:prstGeom prst="rect">
            <a:avLst/>
          </a:prstGeom>
          <a:noFill/>
          <a:ln>
            <a:noFill/>
          </a:ln>
        </p:spPr>
        <p:txBody>
          <a:bodyPr wrap="square" lIns="91425" tIns="91425" rIns="91425" bIns="91425" anchor="t" anchorCtr="0"/>
          <a:lstStyle>
            <a:lvl1pPr marL="0" marR="0" lvl="0" indent="0" algn="l" rtl="0">
              <a:spcBef>
                <a:spcPts val="200"/>
              </a:spcBef>
              <a:buClr>
                <a:schemeClr val="accent1"/>
              </a:buClr>
              <a:buFont typeface="Arial"/>
              <a:buChar char="●"/>
              <a:defRPr sz="1000" b="1" i="0" u="none" strike="noStrike" cap="none">
                <a:solidFill>
                  <a:schemeClr val="accent1"/>
                </a:solidFill>
                <a:latin typeface="Arial"/>
                <a:ea typeface="Arial"/>
                <a:cs typeface="Arial"/>
                <a:sym typeface="Arial"/>
              </a:defRPr>
            </a:lvl1pPr>
            <a:lvl2pPr marL="457200" marR="0" lvl="1"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65" name="Shape 365"/>
          <p:cNvSpPr txBox="1">
            <a:spLocks noGrp="1"/>
          </p:cNvSpPr>
          <p:nvPr>
            <p:ph type="body" idx="3"/>
          </p:nvPr>
        </p:nvSpPr>
        <p:spPr>
          <a:xfrm>
            <a:off x="411480" y="548068"/>
            <a:ext cx="5303400" cy="814500"/>
          </a:xfrm>
          <a:prstGeom prst="rect">
            <a:avLst/>
          </a:prstGeom>
          <a:noFill/>
          <a:ln>
            <a:noFill/>
          </a:ln>
        </p:spPr>
        <p:txBody>
          <a:bodyPr wrap="square" lIns="91425" tIns="91425" rIns="91425" bIns="91425" anchor="t" anchorCtr="0"/>
          <a:lstStyle>
            <a:lvl1pPr marL="0" marR="0" lvl="0" indent="0" algn="l" rtl="0">
              <a:spcBef>
                <a:spcPts val="320"/>
              </a:spcBef>
              <a:buClr>
                <a:srgbClr val="262626"/>
              </a:buClr>
              <a:buFont typeface="Arial"/>
              <a:buChar char="●"/>
              <a:defRPr sz="1600" b="0" i="0" u="none" strike="noStrike" cap="none">
                <a:solidFill>
                  <a:srgbClr val="262626"/>
                </a:solidFill>
                <a:latin typeface="Arial"/>
                <a:ea typeface="Arial"/>
                <a:cs typeface="Arial"/>
                <a:sym typeface="Arial"/>
              </a:defRPr>
            </a:lvl1pPr>
            <a:lvl2pPr marL="457200" marR="0" lvl="1"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7_Blank">
    <p:bg>
      <p:bgPr>
        <a:solidFill>
          <a:schemeClr val="lt1"/>
        </a:solidFill>
        <a:effectLst/>
      </p:bgPr>
    </p:bg>
    <p:spTree>
      <p:nvGrpSpPr>
        <p:cNvPr id="1" name="Shape 366"/>
        <p:cNvGrpSpPr/>
        <p:nvPr/>
      </p:nvGrpSpPr>
      <p:grpSpPr>
        <a:xfrm>
          <a:off x="0" y="0"/>
          <a:ext cx="0" cy="0"/>
          <a:chOff x="0" y="0"/>
          <a:chExt cx="0" cy="0"/>
        </a:xfrm>
      </p:grpSpPr>
      <p:sp>
        <p:nvSpPr>
          <p:cNvPr id="367" name="Shape 367"/>
          <p:cNvSpPr/>
          <p:nvPr/>
        </p:nvSpPr>
        <p:spPr>
          <a:xfrm>
            <a:off x="114300" y="112014"/>
            <a:ext cx="8915400" cy="4919400"/>
          </a:xfrm>
          <a:prstGeom prst="rect">
            <a:avLst/>
          </a:prstGeom>
          <a:solidFill>
            <a:srgbClr val="22313C"/>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68" name="Shape 368"/>
          <p:cNvSpPr>
            <a:spLocks noGrp="1"/>
          </p:cNvSpPr>
          <p:nvPr>
            <p:ph type="pic" idx="2"/>
          </p:nvPr>
        </p:nvSpPr>
        <p:spPr>
          <a:xfrm>
            <a:off x="114300" y="112713"/>
            <a:ext cx="8915400" cy="4918200"/>
          </a:xfrm>
          <a:prstGeom prst="rect">
            <a:avLst/>
          </a:prstGeom>
          <a:noFill/>
          <a:ln>
            <a:noFill/>
          </a:ln>
        </p:spPr>
        <p:txBody>
          <a:bodyPr wrap="square" lIns="91425" tIns="91425" rIns="91425" bIns="91425" anchor="ctr" anchorCtr="0"/>
          <a:lstStyle>
            <a:lvl1pPr marL="0" marR="0" lvl="0" indent="0" algn="l" rtl="0">
              <a:spcBef>
                <a:spcPts val="0"/>
              </a:spcBef>
              <a:buClr>
                <a:srgbClr val="888888"/>
              </a:buClr>
              <a:buFont typeface="Arial"/>
              <a:buNone/>
              <a:defRPr sz="10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9" name="Shape 369"/>
          <p:cNvSpPr txBox="1">
            <a:spLocks noGrp="1"/>
          </p:cNvSpPr>
          <p:nvPr>
            <p:ph type="body" idx="1"/>
          </p:nvPr>
        </p:nvSpPr>
        <p:spPr>
          <a:xfrm>
            <a:off x="411480" y="347473"/>
            <a:ext cx="5303400" cy="237600"/>
          </a:xfrm>
          <a:prstGeom prst="rect">
            <a:avLst/>
          </a:prstGeom>
          <a:noFill/>
          <a:ln>
            <a:noFill/>
          </a:ln>
        </p:spPr>
        <p:txBody>
          <a:bodyPr wrap="square" lIns="91425" tIns="91425" rIns="91425" bIns="91425" anchor="t" anchorCtr="0"/>
          <a:lstStyle>
            <a:lvl1pPr marL="0" marR="0" lvl="0"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1pPr>
            <a:lvl2pPr marL="457200" marR="0" lvl="1"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70" name="Shape 370"/>
          <p:cNvSpPr txBox="1">
            <a:spLocks noGrp="1"/>
          </p:cNvSpPr>
          <p:nvPr>
            <p:ph type="body" idx="3"/>
          </p:nvPr>
        </p:nvSpPr>
        <p:spPr>
          <a:xfrm>
            <a:off x="411480" y="548068"/>
            <a:ext cx="5303400" cy="814500"/>
          </a:xfrm>
          <a:prstGeom prst="rect">
            <a:avLst/>
          </a:prstGeom>
          <a:noFill/>
          <a:ln>
            <a:noFill/>
          </a:ln>
        </p:spPr>
        <p:txBody>
          <a:bodyPr wrap="square" lIns="91425" tIns="91425" rIns="91425" bIns="91425" anchor="t" anchorCtr="0"/>
          <a:lstStyle>
            <a:lvl1pPr marL="0" marR="0" lvl="0" indent="0" algn="l" rtl="0">
              <a:spcBef>
                <a:spcPts val="320"/>
              </a:spcBef>
              <a:buClr>
                <a:schemeClr val="lt1"/>
              </a:buClr>
              <a:buFont typeface="Arial"/>
              <a:buChar char="●"/>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8_Blank">
    <p:bg>
      <p:bgPr>
        <a:solidFill>
          <a:schemeClr val="lt1"/>
        </a:solidFill>
        <a:effectLst/>
      </p:bgPr>
    </p:bg>
    <p:spTree>
      <p:nvGrpSpPr>
        <p:cNvPr id="1" name="Shape 371"/>
        <p:cNvGrpSpPr/>
        <p:nvPr/>
      </p:nvGrpSpPr>
      <p:grpSpPr>
        <a:xfrm>
          <a:off x="0" y="0"/>
          <a:ext cx="0" cy="0"/>
          <a:chOff x="0" y="0"/>
          <a:chExt cx="0" cy="0"/>
        </a:xfrm>
      </p:grpSpPr>
      <p:sp>
        <p:nvSpPr>
          <p:cNvPr id="372" name="Shape 372"/>
          <p:cNvSpPr/>
          <p:nvPr/>
        </p:nvSpPr>
        <p:spPr>
          <a:xfrm>
            <a:off x="114300" y="112014"/>
            <a:ext cx="8915400" cy="4919400"/>
          </a:xfrm>
          <a:prstGeom prst="rect">
            <a:avLst/>
          </a:prstGeom>
          <a:solidFill>
            <a:srgbClr val="22313C"/>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73" name="Shape 373"/>
          <p:cNvSpPr>
            <a:spLocks noGrp="1"/>
          </p:cNvSpPr>
          <p:nvPr>
            <p:ph type="pic" idx="2"/>
          </p:nvPr>
        </p:nvSpPr>
        <p:spPr>
          <a:xfrm>
            <a:off x="114300" y="112713"/>
            <a:ext cx="8915400" cy="4918200"/>
          </a:xfrm>
          <a:prstGeom prst="rect">
            <a:avLst/>
          </a:prstGeom>
          <a:noFill/>
          <a:ln>
            <a:noFill/>
          </a:ln>
        </p:spPr>
        <p:txBody>
          <a:bodyPr wrap="square" lIns="91425" tIns="91425" rIns="91425" bIns="91425" anchor="ctr" anchorCtr="0"/>
          <a:lstStyle>
            <a:lvl1pPr marL="0" marR="0" lvl="0" indent="0" algn="l" rtl="0">
              <a:spcBef>
                <a:spcPts val="0"/>
              </a:spcBef>
              <a:buClr>
                <a:srgbClr val="888888"/>
              </a:buClr>
              <a:buFont typeface="Arial"/>
              <a:buNone/>
              <a:defRPr sz="10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74" name="Shape 374"/>
          <p:cNvSpPr txBox="1">
            <a:spLocks noGrp="1"/>
          </p:cNvSpPr>
          <p:nvPr>
            <p:ph type="body" idx="1"/>
          </p:nvPr>
        </p:nvSpPr>
        <p:spPr>
          <a:xfrm>
            <a:off x="411480" y="347473"/>
            <a:ext cx="5303400" cy="237600"/>
          </a:xfrm>
          <a:prstGeom prst="rect">
            <a:avLst/>
          </a:prstGeom>
          <a:noFill/>
          <a:ln>
            <a:noFill/>
          </a:ln>
        </p:spPr>
        <p:txBody>
          <a:bodyPr wrap="square" lIns="91425" tIns="91425" rIns="91425" bIns="91425" anchor="t" anchorCtr="0"/>
          <a:lstStyle>
            <a:lvl1pPr marL="0" marR="0" lvl="0"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1pPr>
            <a:lvl2pPr marL="457200" marR="0" lvl="1"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75" name="Shape 375"/>
          <p:cNvSpPr txBox="1">
            <a:spLocks noGrp="1"/>
          </p:cNvSpPr>
          <p:nvPr>
            <p:ph type="body" idx="3"/>
          </p:nvPr>
        </p:nvSpPr>
        <p:spPr>
          <a:xfrm>
            <a:off x="411480" y="548068"/>
            <a:ext cx="5303400" cy="814500"/>
          </a:xfrm>
          <a:prstGeom prst="rect">
            <a:avLst/>
          </a:prstGeom>
          <a:noFill/>
          <a:ln>
            <a:noFill/>
          </a:ln>
        </p:spPr>
        <p:txBody>
          <a:bodyPr wrap="square" lIns="91425" tIns="91425" rIns="91425" bIns="91425" anchor="t" anchorCtr="0"/>
          <a:lstStyle>
            <a:lvl1pPr marL="0" marR="0" lvl="0" indent="0" algn="l" rtl="0">
              <a:spcBef>
                <a:spcPts val="320"/>
              </a:spcBef>
              <a:buClr>
                <a:schemeClr val="lt1"/>
              </a:buClr>
              <a:buFont typeface="Arial"/>
              <a:buChar char="●"/>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0_Blank">
    <p:bg>
      <p:bgPr>
        <a:solidFill>
          <a:schemeClr val="lt1"/>
        </a:solidFill>
        <a:effectLst/>
      </p:bgPr>
    </p:bg>
    <p:spTree>
      <p:nvGrpSpPr>
        <p:cNvPr id="1" name="Shape 376"/>
        <p:cNvGrpSpPr/>
        <p:nvPr/>
      </p:nvGrpSpPr>
      <p:grpSpPr>
        <a:xfrm>
          <a:off x="0" y="0"/>
          <a:ext cx="0" cy="0"/>
          <a:chOff x="0" y="0"/>
          <a:chExt cx="0" cy="0"/>
        </a:xfrm>
      </p:grpSpPr>
      <p:sp>
        <p:nvSpPr>
          <p:cNvPr id="377" name="Shape 377"/>
          <p:cNvSpPr/>
          <p:nvPr/>
        </p:nvSpPr>
        <p:spPr>
          <a:xfrm>
            <a:off x="114300" y="112014"/>
            <a:ext cx="8915400" cy="4919400"/>
          </a:xfrm>
          <a:prstGeom prst="rect">
            <a:avLst/>
          </a:prstGeom>
          <a:solidFill>
            <a:srgbClr val="22313C"/>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78" name="Shape 378"/>
          <p:cNvSpPr>
            <a:spLocks noGrp="1"/>
          </p:cNvSpPr>
          <p:nvPr>
            <p:ph type="pic" idx="2"/>
          </p:nvPr>
        </p:nvSpPr>
        <p:spPr>
          <a:xfrm>
            <a:off x="114300" y="112713"/>
            <a:ext cx="8915400" cy="4918200"/>
          </a:xfrm>
          <a:prstGeom prst="rect">
            <a:avLst/>
          </a:prstGeom>
          <a:noFill/>
          <a:ln>
            <a:noFill/>
          </a:ln>
        </p:spPr>
        <p:txBody>
          <a:bodyPr wrap="square" lIns="91425" tIns="91425" rIns="91425" bIns="91425" anchor="ctr" anchorCtr="0"/>
          <a:lstStyle>
            <a:lvl1pPr marL="0" marR="0" lvl="0" indent="0" algn="l" rtl="0">
              <a:spcBef>
                <a:spcPts val="0"/>
              </a:spcBef>
              <a:buClr>
                <a:srgbClr val="888888"/>
              </a:buClr>
              <a:buFont typeface="Arial"/>
              <a:buNone/>
              <a:defRPr sz="10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79" name="Shape 379"/>
          <p:cNvSpPr txBox="1">
            <a:spLocks noGrp="1"/>
          </p:cNvSpPr>
          <p:nvPr>
            <p:ph type="body" idx="1"/>
          </p:nvPr>
        </p:nvSpPr>
        <p:spPr>
          <a:xfrm>
            <a:off x="411480" y="347473"/>
            <a:ext cx="5303400" cy="237600"/>
          </a:xfrm>
          <a:prstGeom prst="rect">
            <a:avLst/>
          </a:prstGeom>
          <a:noFill/>
          <a:ln>
            <a:noFill/>
          </a:ln>
        </p:spPr>
        <p:txBody>
          <a:bodyPr wrap="square" lIns="91425" tIns="91425" rIns="91425" bIns="91425" anchor="t" anchorCtr="0"/>
          <a:lstStyle>
            <a:lvl1pPr marL="0" marR="0" lvl="0"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1pPr>
            <a:lvl2pPr marL="457200" marR="0" lvl="1"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80" name="Shape 380"/>
          <p:cNvSpPr txBox="1">
            <a:spLocks noGrp="1"/>
          </p:cNvSpPr>
          <p:nvPr>
            <p:ph type="body" idx="3"/>
          </p:nvPr>
        </p:nvSpPr>
        <p:spPr>
          <a:xfrm>
            <a:off x="411480" y="548068"/>
            <a:ext cx="5303400" cy="814500"/>
          </a:xfrm>
          <a:prstGeom prst="rect">
            <a:avLst/>
          </a:prstGeom>
          <a:noFill/>
          <a:ln>
            <a:noFill/>
          </a:ln>
        </p:spPr>
        <p:txBody>
          <a:bodyPr wrap="square" lIns="91425" tIns="91425" rIns="91425" bIns="91425" anchor="t" anchorCtr="0"/>
          <a:lstStyle>
            <a:lvl1pPr marL="0" marR="0" lvl="0" indent="0" algn="l" rtl="0">
              <a:spcBef>
                <a:spcPts val="320"/>
              </a:spcBef>
              <a:buClr>
                <a:schemeClr val="lt1"/>
              </a:buClr>
              <a:buFont typeface="Arial"/>
              <a:buChar char="●"/>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3_Blank">
    <p:bg>
      <p:bgPr>
        <a:solidFill>
          <a:schemeClr val="lt1"/>
        </a:solidFill>
        <a:effectLst/>
      </p:bgPr>
    </p:bg>
    <p:spTree>
      <p:nvGrpSpPr>
        <p:cNvPr id="1" name="Shape 381"/>
        <p:cNvGrpSpPr/>
        <p:nvPr/>
      </p:nvGrpSpPr>
      <p:grpSpPr>
        <a:xfrm>
          <a:off x="0" y="0"/>
          <a:ext cx="0" cy="0"/>
          <a:chOff x="0" y="0"/>
          <a:chExt cx="0" cy="0"/>
        </a:xfrm>
      </p:grpSpPr>
      <p:sp>
        <p:nvSpPr>
          <p:cNvPr id="382" name="Shape 382"/>
          <p:cNvSpPr/>
          <p:nvPr/>
        </p:nvSpPr>
        <p:spPr>
          <a:xfrm>
            <a:off x="114300" y="112014"/>
            <a:ext cx="8915400" cy="4919400"/>
          </a:xfrm>
          <a:prstGeom prst="rect">
            <a:avLst/>
          </a:prstGeom>
          <a:solidFill>
            <a:srgbClr val="22313C"/>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83" name="Shape 383"/>
          <p:cNvSpPr>
            <a:spLocks noGrp="1"/>
          </p:cNvSpPr>
          <p:nvPr>
            <p:ph type="pic" idx="2"/>
          </p:nvPr>
        </p:nvSpPr>
        <p:spPr>
          <a:xfrm>
            <a:off x="114300" y="112713"/>
            <a:ext cx="8915400" cy="4918200"/>
          </a:xfrm>
          <a:prstGeom prst="rect">
            <a:avLst/>
          </a:prstGeom>
          <a:noFill/>
          <a:ln>
            <a:noFill/>
          </a:ln>
        </p:spPr>
        <p:txBody>
          <a:bodyPr wrap="square" lIns="91425" tIns="91425" rIns="91425" bIns="91425" anchor="ctr" anchorCtr="0"/>
          <a:lstStyle>
            <a:lvl1pPr marL="0" marR="0" lvl="0" indent="0" algn="l" rtl="0">
              <a:spcBef>
                <a:spcPts val="0"/>
              </a:spcBef>
              <a:buClr>
                <a:srgbClr val="888888"/>
              </a:buClr>
              <a:buFont typeface="Arial"/>
              <a:buNone/>
              <a:defRPr sz="10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84" name="Shape 384"/>
          <p:cNvSpPr txBox="1">
            <a:spLocks noGrp="1"/>
          </p:cNvSpPr>
          <p:nvPr>
            <p:ph type="body" idx="1"/>
          </p:nvPr>
        </p:nvSpPr>
        <p:spPr>
          <a:xfrm>
            <a:off x="411480" y="347473"/>
            <a:ext cx="5303400" cy="237600"/>
          </a:xfrm>
          <a:prstGeom prst="rect">
            <a:avLst/>
          </a:prstGeom>
          <a:noFill/>
          <a:ln>
            <a:noFill/>
          </a:ln>
        </p:spPr>
        <p:txBody>
          <a:bodyPr wrap="square" lIns="91425" tIns="91425" rIns="91425" bIns="91425" anchor="t" anchorCtr="0"/>
          <a:lstStyle>
            <a:lvl1pPr marL="0" marR="0" lvl="0"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1pPr>
            <a:lvl2pPr marL="457200" marR="0" lvl="1"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Font typeface="Arial"/>
              <a:buChar char="○"/>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85" name="Shape 385"/>
          <p:cNvSpPr txBox="1">
            <a:spLocks noGrp="1"/>
          </p:cNvSpPr>
          <p:nvPr>
            <p:ph type="body" idx="3"/>
          </p:nvPr>
        </p:nvSpPr>
        <p:spPr>
          <a:xfrm>
            <a:off x="411480" y="548068"/>
            <a:ext cx="5303400" cy="814500"/>
          </a:xfrm>
          <a:prstGeom prst="rect">
            <a:avLst/>
          </a:prstGeom>
          <a:noFill/>
          <a:ln>
            <a:noFill/>
          </a:ln>
        </p:spPr>
        <p:txBody>
          <a:bodyPr wrap="square" lIns="91425" tIns="91425" rIns="91425" bIns="91425" anchor="t" anchorCtr="0"/>
          <a:lstStyle>
            <a:lvl1pPr marL="0" marR="0" lvl="0" indent="0" algn="l" rtl="0">
              <a:spcBef>
                <a:spcPts val="320"/>
              </a:spcBef>
              <a:buClr>
                <a:schemeClr val="lt1"/>
              </a:buClr>
              <a:buFont typeface="Arial"/>
              <a:buChar char="●"/>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Blank">
    <p:bg>
      <p:bgPr>
        <a:solidFill>
          <a:schemeClr val="accent1"/>
        </a:solidFill>
        <a:effectLst/>
      </p:bgPr>
    </p:bg>
    <p:spTree>
      <p:nvGrpSpPr>
        <p:cNvPr id="1" name="Shape 386"/>
        <p:cNvGrpSpPr/>
        <p:nvPr/>
      </p:nvGrpSpPr>
      <p:grpSpPr>
        <a:xfrm>
          <a:off x="0" y="0"/>
          <a:ext cx="0" cy="0"/>
          <a:chOff x="0" y="0"/>
          <a:chExt cx="0" cy="0"/>
        </a:xfrm>
      </p:grpSpPr>
      <p:sp>
        <p:nvSpPr>
          <p:cNvPr id="387" name="Shape 387"/>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
        <p:nvSpPr>
          <p:cNvPr id="388" name="Shape 388"/>
          <p:cNvSpPr/>
          <p:nvPr/>
        </p:nvSpPr>
        <p:spPr>
          <a:xfrm>
            <a:off x="0" y="112014"/>
            <a:ext cx="9144000" cy="5031600"/>
          </a:xfrm>
          <a:prstGeom prst="rect">
            <a:avLst/>
          </a:prstGeom>
          <a:solidFill>
            <a:schemeClr val="lt1"/>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389" name="Shape 389" descr="pivotal_green.png"/>
          <p:cNvPicPr preferRelativeResize="0"/>
          <p:nvPr/>
        </p:nvPicPr>
        <p:blipFill rotWithShape="1">
          <a:blip r:embed="rId2">
            <a:alphaModFix/>
          </a:blip>
          <a:srcRect/>
          <a:stretch/>
        </p:blipFill>
        <p:spPr>
          <a:xfrm>
            <a:off x="8096900" y="4710514"/>
            <a:ext cx="755700" cy="1857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3_Blank">
    <p:bg>
      <p:bgPr>
        <a:solidFill>
          <a:schemeClr val="lt1"/>
        </a:solidFill>
        <a:effectLst/>
      </p:bgPr>
    </p:bg>
    <p:spTree>
      <p:nvGrpSpPr>
        <p:cNvPr id="1" name="Shape 390"/>
        <p:cNvGrpSpPr/>
        <p:nvPr/>
      </p:nvGrpSpPr>
      <p:grpSpPr>
        <a:xfrm>
          <a:off x="0" y="0"/>
          <a:ext cx="0" cy="0"/>
          <a:chOff x="0" y="0"/>
          <a:chExt cx="0" cy="0"/>
        </a:xfrm>
      </p:grpSpPr>
      <p:sp>
        <p:nvSpPr>
          <p:cNvPr id="391" name="Shape 391"/>
          <p:cNvSpPr/>
          <p:nvPr/>
        </p:nvSpPr>
        <p:spPr>
          <a:xfrm>
            <a:off x="114300" y="112014"/>
            <a:ext cx="3794700" cy="4919400"/>
          </a:xfrm>
          <a:prstGeom prst="rect">
            <a:avLst/>
          </a:prstGeom>
          <a:solidFill>
            <a:srgbClr val="22313C"/>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392" name="Shape 392" descr="pivotal_green.png"/>
          <p:cNvPicPr preferRelativeResize="0"/>
          <p:nvPr/>
        </p:nvPicPr>
        <p:blipFill rotWithShape="1">
          <a:blip r:embed="rId2">
            <a:alphaModFix/>
          </a:blip>
          <a:srcRect/>
          <a:stretch/>
        </p:blipFill>
        <p:spPr>
          <a:xfrm>
            <a:off x="8096900" y="4710514"/>
            <a:ext cx="755700" cy="185700"/>
          </a:xfrm>
          <a:prstGeom prst="rect">
            <a:avLst/>
          </a:prstGeom>
          <a:noFill/>
          <a:ln>
            <a:noFill/>
          </a:ln>
        </p:spPr>
      </p:pic>
      <p:sp>
        <p:nvSpPr>
          <p:cNvPr id="393" name="Shape 393"/>
          <p:cNvSpPr/>
          <p:nvPr/>
        </p:nvSpPr>
        <p:spPr>
          <a:xfrm>
            <a:off x="114300" y="112014"/>
            <a:ext cx="3794700" cy="45600"/>
          </a:xfrm>
          <a:prstGeom prst="rect">
            <a:avLst/>
          </a:prstGeom>
          <a:solidFill>
            <a:schemeClr val="accent1"/>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2_Blank">
    <p:spTree>
      <p:nvGrpSpPr>
        <p:cNvPr id="1" name="Shape 394"/>
        <p:cNvGrpSpPr/>
        <p:nvPr/>
      </p:nvGrpSpPr>
      <p:grpSpPr>
        <a:xfrm>
          <a:off x="0" y="0"/>
          <a:ext cx="0" cy="0"/>
          <a:chOff x="0" y="0"/>
          <a:chExt cx="0" cy="0"/>
        </a:xfrm>
      </p:grpSpPr>
      <p:sp>
        <p:nvSpPr>
          <p:cNvPr id="395" name="Shape 395"/>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
        <p:nvSpPr>
          <p:cNvPr id="396" name="Shape 396"/>
          <p:cNvSpPr/>
          <p:nvPr/>
        </p:nvSpPr>
        <p:spPr>
          <a:xfrm>
            <a:off x="114300" y="112014"/>
            <a:ext cx="8915400" cy="4919400"/>
          </a:xfrm>
          <a:prstGeom prst="rect">
            <a:avLst/>
          </a:prstGeom>
          <a:solidFill>
            <a:srgbClr val="0E675B"/>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397" name="Shape 397" descr="pivotal_white.png"/>
          <p:cNvPicPr preferRelativeResize="0"/>
          <p:nvPr/>
        </p:nvPicPr>
        <p:blipFill rotWithShape="1">
          <a:blip r:embed="rId2">
            <a:alphaModFix/>
          </a:blip>
          <a:srcRect/>
          <a:stretch/>
        </p:blipFill>
        <p:spPr>
          <a:xfrm>
            <a:off x="8094069" y="4708315"/>
            <a:ext cx="755700" cy="1857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22_Custom Layout">
    <p:bg>
      <p:bgPr>
        <a:solidFill>
          <a:schemeClr val="accent5"/>
        </a:solidFill>
        <a:effectLst/>
      </p:bgPr>
    </p:bg>
    <p:spTree>
      <p:nvGrpSpPr>
        <p:cNvPr id="1" name="Shape 398"/>
        <p:cNvGrpSpPr/>
        <p:nvPr/>
      </p:nvGrpSpPr>
      <p:grpSpPr>
        <a:xfrm>
          <a:off x="0" y="0"/>
          <a:ext cx="0" cy="0"/>
          <a:chOff x="0" y="0"/>
          <a:chExt cx="0" cy="0"/>
        </a:xfrm>
      </p:grpSpPr>
      <p:sp>
        <p:nvSpPr>
          <p:cNvPr id="399" name="Shape 399"/>
          <p:cNvSpPr/>
          <p:nvPr/>
        </p:nvSpPr>
        <p:spPr>
          <a:xfrm>
            <a:off x="0" y="0"/>
            <a:ext cx="9144000" cy="99300"/>
          </a:xfrm>
          <a:prstGeom prst="rect">
            <a:avLst/>
          </a:prstGeom>
          <a:gradFill>
            <a:gsLst>
              <a:gs pos="0">
                <a:srgbClr val="AF7CBA"/>
              </a:gs>
              <a:gs pos="100000">
                <a:schemeClr val="accent4"/>
              </a:gs>
            </a:gsLst>
            <a:lin ang="18000042" scaled="0"/>
          </a:gra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00" name="Shape 400"/>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chemeClr val="lt1"/>
                </a:solidFill>
                <a:latin typeface="Arial"/>
                <a:ea typeface="Arial"/>
                <a:cs typeface="Arial"/>
                <a:sym typeface="Arial"/>
              </a:rPr>
              <a:t>‹#›</a:t>
            </a:fld>
            <a:endParaRPr lang="en-US" sz="1000">
              <a:solidFill>
                <a:schemeClr val="lt1"/>
              </a:solidFill>
              <a:latin typeface="Arial"/>
              <a:ea typeface="Arial"/>
              <a:cs typeface="Arial"/>
              <a:sym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itle Only">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366713" y="325438"/>
            <a:ext cx="8410500" cy="4605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366725" y="240782"/>
            <a:ext cx="8410575" cy="460375"/>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cSld name="Footer Bar Only">
    <p:spTree>
      <p:nvGrpSpPr>
        <p:cNvPr id="1" name="Shape 403"/>
        <p:cNvGrpSpPr/>
        <p:nvPr/>
      </p:nvGrpSpPr>
      <p:grpSpPr>
        <a:xfrm>
          <a:off x="0" y="0"/>
          <a:ext cx="0" cy="0"/>
          <a:chOff x="0" y="0"/>
          <a:chExt cx="0" cy="0"/>
        </a:xfrm>
      </p:grpSpPr>
      <p:sp>
        <p:nvSpPr>
          <p:cNvPr id="404" name="Shape 404"/>
          <p:cNvSpPr/>
          <p:nvPr/>
        </p:nvSpPr>
        <p:spPr>
          <a:xfrm>
            <a:off x="0" y="4629150"/>
            <a:ext cx="9144000" cy="385800"/>
          </a:xfrm>
          <a:prstGeom prst="rect">
            <a:avLst/>
          </a:prstGeom>
          <a:solidFill>
            <a:srgbClr val="00786E"/>
          </a:solidFill>
          <a:ln>
            <a:noFill/>
          </a:ln>
        </p:spPr>
        <p:txBody>
          <a:bodyPr wrap="square"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05" name="Shape 405"/>
          <p:cNvSpPr txBox="1">
            <a:spLocks noGrp="1"/>
          </p:cNvSpPr>
          <p:nvPr>
            <p:ph type="sldNum" idx="12"/>
          </p:nvPr>
        </p:nvSpPr>
        <p:spPr>
          <a:xfrm>
            <a:off x="8553450" y="5021495"/>
            <a:ext cx="533400" cy="126900"/>
          </a:xfrm>
          <a:prstGeom prst="rect">
            <a:avLst/>
          </a:prstGeom>
          <a:noFill/>
          <a:ln>
            <a:noFill/>
          </a:ln>
        </p:spPr>
        <p:txBody>
          <a:bodyPr wrap="square"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a:t>
            </a:fld>
            <a:endParaRPr lang="en-US" sz="800" b="0" i="0" u="none" strike="noStrike" cap="none">
              <a:solidFill>
                <a:srgbClr val="808080"/>
              </a:solidFill>
              <a:latin typeface="Arial"/>
              <a:ea typeface="Arial"/>
              <a:cs typeface="Arial"/>
              <a:sym typeface="Arial"/>
            </a:endParaRPr>
          </a:p>
        </p:txBody>
      </p:sp>
      <p:sp>
        <p:nvSpPr>
          <p:cNvPr id="406" name="Shape 406"/>
          <p:cNvSpPr/>
          <p:nvPr/>
        </p:nvSpPr>
        <p:spPr>
          <a:xfrm>
            <a:off x="366713" y="5043849"/>
            <a:ext cx="2274900" cy="126900"/>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US" sz="600" b="0" i="0" u="none" strike="noStrike" cap="none">
                <a:solidFill>
                  <a:srgbClr val="808080"/>
                </a:solidFill>
                <a:latin typeface="Arial"/>
                <a:ea typeface="Arial"/>
                <a:cs typeface="Arial"/>
                <a:sym typeface="Arial"/>
              </a:rPr>
              <a:t>© Copyright 2014 Pivotal. All rights reserved.</a:t>
            </a:r>
          </a:p>
        </p:txBody>
      </p:sp>
      <p:pic>
        <p:nvPicPr>
          <p:cNvPr id="407" name="Shape 407"/>
          <p:cNvPicPr preferRelativeResize="0"/>
          <p:nvPr/>
        </p:nvPicPr>
        <p:blipFill rotWithShape="1">
          <a:blip r:embed="rId2">
            <a:alphaModFix/>
          </a:blip>
          <a:srcRect/>
          <a:stretch/>
        </p:blipFill>
        <p:spPr>
          <a:xfrm>
            <a:off x="7937764" y="4709393"/>
            <a:ext cx="965100" cy="228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Shape 408"/>
        <p:cNvGrpSpPr/>
        <p:nvPr/>
      </p:nvGrpSpPr>
      <p:grpSpPr>
        <a:xfrm>
          <a:off x="0" y="0"/>
          <a:ext cx="0" cy="0"/>
          <a:chOff x="0" y="0"/>
          <a:chExt cx="0" cy="0"/>
        </a:xfrm>
      </p:grpSpPr>
      <p:sp>
        <p:nvSpPr>
          <p:cNvPr id="409" name="Shape 409"/>
          <p:cNvSpPr/>
          <p:nvPr/>
        </p:nvSpPr>
        <p:spPr>
          <a:xfrm>
            <a:off x="0" y="4629150"/>
            <a:ext cx="9144000" cy="385800"/>
          </a:xfrm>
          <a:prstGeom prst="rect">
            <a:avLst/>
          </a:prstGeom>
          <a:solidFill>
            <a:srgbClr val="00786E"/>
          </a:solidFill>
          <a:ln>
            <a:noFill/>
          </a:ln>
        </p:spPr>
        <p:txBody>
          <a:bodyPr wrap="square"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10" name="Shape 410"/>
          <p:cNvSpPr/>
          <p:nvPr/>
        </p:nvSpPr>
        <p:spPr>
          <a:xfrm>
            <a:off x="366713" y="5018449"/>
            <a:ext cx="2274900" cy="126900"/>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US" sz="600" b="0" i="0" u="none" strike="noStrike" cap="none">
                <a:solidFill>
                  <a:srgbClr val="808080"/>
                </a:solidFill>
                <a:latin typeface="Arial"/>
                <a:ea typeface="Arial"/>
                <a:cs typeface="Arial"/>
                <a:sym typeface="Arial"/>
              </a:rPr>
              <a:t>© Copyright 2014 Pivotal. All rights reserved.</a:t>
            </a:r>
          </a:p>
        </p:txBody>
      </p:sp>
      <p:pic>
        <p:nvPicPr>
          <p:cNvPr id="411" name="Shape 411" descr="Pivotal_Logo_white.png"/>
          <p:cNvPicPr preferRelativeResize="0"/>
          <p:nvPr/>
        </p:nvPicPr>
        <p:blipFill rotWithShape="1">
          <a:blip r:embed="rId2">
            <a:alphaModFix/>
          </a:blip>
          <a:srcRect/>
          <a:stretch/>
        </p:blipFill>
        <p:spPr>
          <a:xfrm>
            <a:off x="7941733" y="4713966"/>
            <a:ext cx="957300" cy="219600"/>
          </a:xfrm>
          <a:prstGeom prst="rect">
            <a:avLst/>
          </a:prstGeom>
          <a:noFill/>
          <a:ln>
            <a:noFill/>
          </a:ln>
        </p:spPr>
      </p:pic>
      <p:sp>
        <p:nvSpPr>
          <p:cNvPr id="412" name="Shape 412"/>
          <p:cNvSpPr/>
          <p:nvPr/>
        </p:nvSpPr>
        <p:spPr>
          <a:xfrm>
            <a:off x="0" y="0"/>
            <a:ext cx="9144000" cy="5143500"/>
          </a:xfrm>
          <a:prstGeom prst="rect">
            <a:avLst/>
          </a:prstGeom>
          <a:solidFill>
            <a:srgbClr val="000000"/>
          </a:solidFill>
          <a:ln w="12700" cap="flat" cmpd="sng">
            <a:solidFill>
              <a:srgbClr val="000000"/>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13" name="Shape 413"/>
          <p:cNvSpPr txBox="1">
            <a:spLocks noGrp="1"/>
          </p:cNvSpPr>
          <p:nvPr>
            <p:ph type="title"/>
          </p:nvPr>
        </p:nvSpPr>
        <p:spPr>
          <a:xfrm>
            <a:off x="890587" y="27031"/>
            <a:ext cx="7620000" cy="2292300"/>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rgbClr val="F16F3B"/>
              </a:buClr>
              <a:buFont typeface="Arial"/>
              <a:buNone/>
              <a:defRPr sz="3600" b="1" i="0" u="none" strike="noStrike" cap="none">
                <a:solidFill>
                  <a:srgbClr val="F16F3B"/>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96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96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96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96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96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96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96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9600" b="0" i="0" u="none" strike="noStrike" cap="none">
                <a:solidFill>
                  <a:srgbClr val="008881"/>
                </a:solidFill>
                <a:latin typeface="Arial"/>
                <a:ea typeface="Arial"/>
                <a:cs typeface="Arial"/>
                <a:sym typeface="Arial"/>
              </a:defRPr>
            </a:lvl9pPr>
          </a:lstStyle>
          <a:p>
            <a:endParaRPr/>
          </a:p>
        </p:txBody>
      </p:sp>
      <p:sp>
        <p:nvSpPr>
          <p:cNvPr id="414" name="Shape 414"/>
          <p:cNvSpPr txBox="1">
            <a:spLocks noGrp="1"/>
          </p:cNvSpPr>
          <p:nvPr>
            <p:ph type="body" idx="1"/>
          </p:nvPr>
        </p:nvSpPr>
        <p:spPr>
          <a:xfrm>
            <a:off x="890587" y="2633384"/>
            <a:ext cx="7620000" cy="1042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2"/>
              </a:buClr>
              <a:buFont typeface="Arial"/>
              <a:buChar char="●"/>
              <a:defRPr sz="2400" b="0" i="0" u="none" strike="noStrike" cap="none">
                <a:solidFill>
                  <a:schemeClr val="accent2"/>
                </a:solidFill>
                <a:latin typeface="Arial"/>
                <a:ea typeface="Arial"/>
                <a:cs typeface="Arial"/>
                <a:sym typeface="Arial"/>
              </a:defRPr>
            </a:lvl1pPr>
            <a:lvl2pPr marL="0" marR="0" lvl="1" indent="457200" algn="l" rtl="0">
              <a:lnSpc>
                <a:spcPct val="100000"/>
              </a:lnSpc>
              <a:spcBef>
                <a:spcPts val="0"/>
              </a:spcBef>
              <a:spcAft>
                <a:spcPts val="0"/>
              </a:spcAft>
              <a:buClr>
                <a:schemeClr val="accent2"/>
              </a:buClr>
              <a:buFont typeface="Arial"/>
              <a:buChar char="○"/>
              <a:defRPr sz="2400" b="0" i="0" u="none" strike="noStrike" cap="none">
                <a:solidFill>
                  <a:schemeClr val="accent2"/>
                </a:solidFill>
                <a:latin typeface="Arial"/>
                <a:ea typeface="Arial"/>
                <a:cs typeface="Arial"/>
                <a:sym typeface="Arial"/>
              </a:defRPr>
            </a:lvl2pPr>
            <a:lvl3pPr marL="0" marR="0" lvl="2" indent="914400" algn="l" rtl="0">
              <a:lnSpc>
                <a:spcPct val="100000"/>
              </a:lnSpc>
              <a:spcBef>
                <a:spcPts val="0"/>
              </a:spcBef>
              <a:spcAft>
                <a:spcPts val="0"/>
              </a:spcAft>
              <a:buClr>
                <a:schemeClr val="accent2"/>
              </a:buClr>
              <a:buFont typeface="Arial"/>
              <a:buChar char="■"/>
              <a:defRPr sz="2400" b="0" i="0" u="none" strike="noStrike" cap="none">
                <a:solidFill>
                  <a:schemeClr val="accent2"/>
                </a:solidFill>
                <a:latin typeface="Arial"/>
                <a:ea typeface="Arial"/>
                <a:cs typeface="Arial"/>
                <a:sym typeface="Arial"/>
              </a:defRPr>
            </a:lvl3pPr>
            <a:lvl4pPr marL="0" marR="0" lvl="3" indent="1371600" algn="l" rtl="0">
              <a:lnSpc>
                <a:spcPct val="100000"/>
              </a:lnSpc>
              <a:spcBef>
                <a:spcPts val="0"/>
              </a:spcBef>
              <a:spcAft>
                <a:spcPts val="0"/>
              </a:spcAft>
              <a:buClr>
                <a:schemeClr val="accent2"/>
              </a:buClr>
              <a:buFont typeface="Arial"/>
              <a:buChar char="●"/>
              <a:defRPr sz="2400" b="0" i="0" u="none" strike="noStrike" cap="none">
                <a:solidFill>
                  <a:schemeClr val="accent2"/>
                </a:solidFill>
                <a:latin typeface="Arial"/>
                <a:ea typeface="Arial"/>
                <a:cs typeface="Arial"/>
                <a:sym typeface="Arial"/>
              </a:defRPr>
            </a:lvl4pPr>
            <a:lvl5pPr marL="0" marR="0" lvl="4" indent="1828800" algn="l" rtl="0">
              <a:lnSpc>
                <a:spcPct val="100000"/>
              </a:lnSpc>
              <a:spcBef>
                <a:spcPts val="0"/>
              </a:spcBef>
              <a:spcAft>
                <a:spcPts val="0"/>
              </a:spcAft>
              <a:buClr>
                <a:schemeClr val="accent2"/>
              </a:buClr>
              <a:buFont typeface="Arial"/>
              <a:buChar char="○"/>
              <a:defRPr sz="2400" b="0" i="0" u="none" strike="noStrike" cap="none">
                <a:solidFill>
                  <a:schemeClr val="accent2"/>
                </a:solidFill>
                <a:latin typeface="Arial"/>
                <a:ea typeface="Arial"/>
                <a:cs typeface="Arial"/>
                <a:sym typeface="Arial"/>
              </a:defRPr>
            </a:lvl5pPr>
            <a:lvl6pPr marL="2606038" marR="0" lvl="5" indent="-142238"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6pPr>
            <a:lvl7pPr marL="3063238" marR="0" lvl="6" indent="-142238"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7pPr>
            <a:lvl8pPr marL="3520440" marR="0" lvl="7" indent="-142240"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8pPr>
            <a:lvl9pPr marL="3977640" marR="0" lvl="8" indent="-142240"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9pPr>
          </a:lstStyle>
          <a:p>
            <a:endParaRPr/>
          </a:p>
        </p:txBody>
      </p:sp>
      <p:sp>
        <p:nvSpPr>
          <p:cNvPr id="415" name="Shape 415"/>
          <p:cNvSpPr/>
          <p:nvPr/>
        </p:nvSpPr>
        <p:spPr>
          <a:xfrm>
            <a:off x="0" y="4629150"/>
            <a:ext cx="9144000" cy="385800"/>
          </a:xfrm>
          <a:prstGeom prst="rect">
            <a:avLst/>
          </a:prstGeom>
          <a:solidFill>
            <a:srgbClr val="00786E"/>
          </a:solidFill>
          <a:ln>
            <a:noFill/>
          </a:ln>
        </p:spPr>
        <p:txBody>
          <a:bodyPr wrap="square"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16" name="Shape 416"/>
          <p:cNvSpPr/>
          <p:nvPr/>
        </p:nvSpPr>
        <p:spPr>
          <a:xfrm>
            <a:off x="366713" y="5043849"/>
            <a:ext cx="2274900" cy="126900"/>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US" sz="600" b="0" i="0" u="none" strike="noStrike" cap="none">
                <a:solidFill>
                  <a:srgbClr val="808080"/>
                </a:solidFill>
                <a:latin typeface="Arial"/>
                <a:ea typeface="Arial"/>
                <a:cs typeface="Arial"/>
                <a:sym typeface="Arial"/>
              </a:rPr>
              <a:t>© Copyright 2014 Pivotal. All rights reserved.</a:t>
            </a:r>
          </a:p>
        </p:txBody>
      </p:sp>
      <p:sp>
        <p:nvSpPr>
          <p:cNvPr id="417" name="Shape 417"/>
          <p:cNvSpPr txBox="1">
            <a:spLocks noGrp="1"/>
          </p:cNvSpPr>
          <p:nvPr>
            <p:ph type="sldNum" idx="12"/>
          </p:nvPr>
        </p:nvSpPr>
        <p:spPr>
          <a:xfrm>
            <a:off x="8553450" y="5021495"/>
            <a:ext cx="533400" cy="126900"/>
          </a:xfrm>
          <a:prstGeom prst="rect">
            <a:avLst/>
          </a:prstGeom>
          <a:noFill/>
          <a:ln>
            <a:noFill/>
          </a:ln>
        </p:spPr>
        <p:txBody>
          <a:bodyPr wrap="square"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a:t>
            </a:fld>
            <a:endParaRPr lang="en-US" sz="800" b="0" i="0" u="none" strike="noStrike" cap="none">
              <a:solidFill>
                <a:srgbClr val="808080"/>
              </a:solidFill>
              <a:latin typeface="Arial"/>
              <a:ea typeface="Arial"/>
              <a:cs typeface="Arial"/>
              <a:sym typeface="Arial"/>
            </a:endParaRPr>
          </a:p>
        </p:txBody>
      </p:sp>
      <p:sp>
        <p:nvSpPr>
          <p:cNvPr id="418" name="Shape 418"/>
          <p:cNvSpPr txBox="1">
            <a:spLocks noGrp="1"/>
          </p:cNvSpPr>
          <p:nvPr>
            <p:ph type="body" idx="2"/>
          </p:nvPr>
        </p:nvSpPr>
        <p:spPr>
          <a:xfrm>
            <a:off x="894005" y="3709461"/>
            <a:ext cx="7620000" cy="350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4D4D4D"/>
              </a:buClr>
              <a:buFont typeface="Arial"/>
              <a:buChar char="●"/>
              <a:defRPr sz="1800" b="0" i="0" u="none" strike="noStrike" cap="none">
                <a:solidFill>
                  <a:srgbClr val="4D4D4D"/>
                </a:solidFill>
                <a:latin typeface="Arial"/>
                <a:ea typeface="Arial"/>
                <a:cs typeface="Arial"/>
                <a:sym typeface="Arial"/>
              </a:defRPr>
            </a:lvl1pPr>
            <a:lvl2pPr marL="790575" marR="0" lvl="1" indent="-155575"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2pPr>
            <a:lvl3pPr marL="1234438" marR="0" lvl="2" indent="-142238"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3pPr>
            <a:lvl4pPr marL="1727200" marR="0" lvl="3" indent="-177800"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4pPr>
            <a:lvl5pPr marL="2184400" marR="0" lvl="4" indent="-177800"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5pPr>
            <a:lvl6pPr marL="2606038" marR="0" lvl="5" indent="-142238"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6pPr>
            <a:lvl7pPr marL="3063238" marR="0" lvl="6" indent="-142238"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7pPr>
            <a:lvl8pPr marL="3520440" marR="0" lvl="7" indent="-142240"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8pPr>
            <a:lvl9pPr marL="3977640" marR="0" lvl="8" indent="-142240"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9pPr>
          </a:lstStyle>
          <a:p>
            <a:endParaRPr/>
          </a:p>
        </p:txBody>
      </p:sp>
      <p:pic>
        <p:nvPicPr>
          <p:cNvPr id="419" name="Shape 419"/>
          <p:cNvPicPr preferRelativeResize="0"/>
          <p:nvPr/>
        </p:nvPicPr>
        <p:blipFill rotWithShape="1">
          <a:blip r:embed="rId3">
            <a:alphaModFix/>
          </a:blip>
          <a:srcRect/>
          <a:stretch/>
        </p:blipFill>
        <p:spPr>
          <a:xfrm>
            <a:off x="7937764" y="4709393"/>
            <a:ext cx="965100" cy="228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 Id="rId3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theme" Target="../theme/theme2.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61.xml"/><Relationship Id="rId20" Type="http://schemas.openxmlformats.org/officeDocument/2006/relationships/slideLayout" Target="../slideLayouts/slideLayout72.xml"/><Relationship Id="rId21" Type="http://schemas.openxmlformats.org/officeDocument/2006/relationships/theme" Target="../theme/theme3.xml"/><Relationship Id="rId22" Type="http://schemas.openxmlformats.org/officeDocument/2006/relationships/image" Target="../media/image6.png"/><Relationship Id="rId10" Type="http://schemas.openxmlformats.org/officeDocument/2006/relationships/slideLayout" Target="../slideLayouts/slideLayout62.xml"/><Relationship Id="rId11" Type="http://schemas.openxmlformats.org/officeDocument/2006/relationships/slideLayout" Target="../slideLayouts/slideLayout63.xml"/><Relationship Id="rId12" Type="http://schemas.openxmlformats.org/officeDocument/2006/relationships/slideLayout" Target="../slideLayouts/slideLayout64.xml"/><Relationship Id="rId13" Type="http://schemas.openxmlformats.org/officeDocument/2006/relationships/slideLayout" Target="../slideLayouts/slideLayout65.xml"/><Relationship Id="rId14" Type="http://schemas.openxmlformats.org/officeDocument/2006/relationships/slideLayout" Target="../slideLayouts/slideLayout66.xml"/><Relationship Id="rId15" Type="http://schemas.openxmlformats.org/officeDocument/2006/relationships/slideLayout" Target="../slideLayouts/slideLayout67.xml"/><Relationship Id="rId16" Type="http://schemas.openxmlformats.org/officeDocument/2006/relationships/slideLayout" Target="../slideLayouts/slideLayout68.xml"/><Relationship Id="rId17" Type="http://schemas.openxmlformats.org/officeDocument/2006/relationships/slideLayout" Target="../slideLayouts/slideLayout69.xml"/><Relationship Id="rId18" Type="http://schemas.openxmlformats.org/officeDocument/2006/relationships/slideLayout" Target="../slideLayouts/slideLayout70.xml"/><Relationship Id="rId19" Type="http://schemas.openxmlformats.org/officeDocument/2006/relationships/slideLayout" Target="../slideLayouts/slideLayout71.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81.xml"/><Relationship Id="rId20" Type="http://schemas.openxmlformats.org/officeDocument/2006/relationships/theme" Target="../theme/theme4.xml"/><Relationship Id="rId10" Type="http://schemas.openxmlformats.org/officeDocument/2006/relationships/slideLayout" Target="../slideLayouts/slideLayout82.xml"/><Relationship Id="rId11" Type="http://schemas.openxmlformats.org/officeDocument/2006/relationships/slideLayout" Target="../slideLayouts/slideLayout83.xml"/><Relationship Id="rId12" Type="http://schemas.openxmlformats.org/officeDocument/2006/relationships/slideLayout" Target="../slideLayouts/slideLayout84.xml"/><Relationship Id="rId13" Type="http://schemas.openxmlformats.org/officeDocument/2006/relationships/slideLayout" Target="../slideLayouts/slideLayout85.xml"/><Relationship Id="rId14" Type="http://schemas.openxmlformats.org/officeDocument/2006/relationships/slideLayout" Target="../slideLayouts/slideLayout86.xml"/><Relationship Id="rId15" Type="http://schemas.openxmlformats.org/officeDocument/2006/relationships/slideLayout" Target="../slideLayouts/slideLayout87.xml"/><Relationship Id="rId16" Type="http://schemas.openxmlformats.org/officeDocument/2006/relationships/slideLayout" Target="../slideLayouts/slideLayout88.xml"/><Relationship Id="rId17" Type="http://schemas.openxmlformats.org/officeDocument/2006/relationships/slideLayout" Target="../slideLayouts/slideLayout89.xml"/><Relationship Id="rId18" Type="http://schemas.openxmlformats.org/officeDocument/2006/relationships/slideLayout" Target="../slideLayouts/slideLayout90.xml"/><Relationship Id="rId19" Type="http://schemas.openxmlformats.org/officeDocument/2006/relationships/slideLayout" Target="../slideLayouts/slideLayout91.xml"/><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sp>
        <p:nvSpPr>
          <p:cNvPr id="8" name="Shape 8"/>
          <p:cNvSpPr/>
          <p:nvPr/>
        </p:nvSpPr>
        <p:spPr>
          <a:xfrm>
            <a:off x="0" y="4629159"/>
            <a:ext cx="9144000" cy="385763"/>
          </a:xfrm>
          <a:prstGeom prst="rect">
            <a:avLst/>
          </a:prstGeom>
          <a:solidFill>
            <a:srgbClr val="00786E"/>
          </a:solidFill>
          <a:ln>
            <a:noFill/>
          </a:ln>
        </p:spPr>
        <p:txBody>
          <a:bodyPr wrap="square" lIns="91425" tIns="45700" rIns="91425" bIns="45700" anchor="ctr"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sp>
        <p:nvSpPr>
          <p:cNvPr id="9" name="Shape 9"/>
          <p:cNvSpPr txBox="1"/>
          <p:nvPr/>
        </p:nvSpPr>
        <p:spPr>
          <a:xfrm flipH="1">
            <a:off x="8553450" y="5021505"/>
            <a:ext cx="533400" cy="123111"/>
          </a:xfrm>
          <a:prstGeom prst="rect">
            <a:avLst/>
          </a:prstGeom>
          <a:noFill/>
          <a:ln>
            <a:noFill/>
          </a:ln>
        </p:spPr>
        <p:txBody>
          <a:bodyPr wrap="square"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lang="en-US" sz="800" b="0" i="0" u="none" strike="noStrike" cap="none">
              <a:solidFill>
                <a:srgbClr val="7F7F7F"/>
              </a:solidFill>
              <a:latin typeface="Arial"/>
              <a:ea typeface="Arial"/>
              <a:cs typeface="Arial"/>
              <a:sym typeface="Arial"/>
            </a:endParaRPr>
          </a:p>
        </p:txBody>
      </p:sp>
      <p:sp>
        <p:nvSpPr>
          <p:cNvPr id="10" name="Shape 10"/>
          <p:cNvSpPr txBox="1"/>
          <p:nvPr/>
        </p:nvSpPr>
        <p:spPr>
          <a:xfrm>
            <a:off x="365136" y="5025763"/>
            <a:ext cx="2274887" cy="100027"/>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US" sz="650" b="0" i="0" u="none" strike="noStrike" cap="none">
                <a:solidFill>
                  <a:srgbClr val="7F7F7F"/>
                </a:solidFill>
                <a:latin typeface="Arial"/>
                <a:ea typeface="Arial"/>
                <a:cs typeface="Arial"/>
                <a:sym typeface="Arial"/>
              </a:rPr>
              <a:t>Pivotal Confidential–Internal Use Only</a:t>
            </a:r>
          </a:p>
        </p:txBody>
      </p:sp>
      <p:pic>
        <p:nvPicPr>
          <p:cNvPr id="11" name="Shape 11" descr="Pivotal_White.png"/>
          <p:cNvPicPr preferRelativeResize="0"/>
          <p:nvPr/>
        </p:nvPicPr>
        <p:blipFill rotWithShape="1">
          <a:blip r:embed="rId39">
            <a:alphaModFix/>
          </a:blip>
          <a:srcRect l="20050" t="21652" r="18528" b="26494"/>
          <a:stretch/>
        </p:blipFill>
        <p:spPr>
          <a:xfrm>
            <a:off x="7926755" y="4642512"/>
            <a:ext cx="997234" cy="329674"/>
          </a:xfrm>
          <a:prstGeom prst="rect">
            <a:avLst/>
          </a:prstGeom>
          <a:noFill/>
          <a:ln>
            <a:noFill/>
          </a:ln>
        </p:spPr>
      </p:pic>
      <p:sp>
        <p:nvSpPr>
          <p:cNvPr id="12" name="Shape 12"/>
          <p:cNvSpPr txBox="1">
            <a:spLocks noGrp="1"/>
          </p:cNvSpPr>
          <p:nvPr>
            <p:ph type="title"/>
          </p:nvPr>
        </p:nvSpPr>
        <p:spPr>
          <a:xfrm>
            <a:off x="457200" y="206384"/>
            <a:ext cx="8229600" cy="485069"/>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body" idx="1"/>
          </p:nvPr>
        </p:nvSpPr>
        <p:spPr>
          <a:xfrm>
            <a:off x="457200" y="782872"/>
            <a:ext cx="8229600" cy="3394075"/>
          </a:xfrm>
          <a:prstGeom prst="rect">
            <a:avLst/>
          </a:prstGeom>
          <a:noFill/>
          <a:ln>
            <a:noFill/>
          </a:ln>
        </p:spPr>
        <p:txBody>
          <a:bodyPr wrap="square" lIns="91425" tIns="91425" rIns="91425" bIns="91425" anchor="t" anchorCtr="0"/>
          <a:lstStyle>
            <a:lvl1pPr marL="228600" marR="0" lvl="0" indent="-76200" algn="l" rtl="0">
              <a:spcBef>
                <a:spcPts val="0"/>
              </a:spcBef>
              <a:buClr>
                <a:schemeClr val="dk2"/>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8" name="Shape 158"/>
          <p:cNvSpPr txBox="1">
            <a:spLocks noGrp="1"/>
          </p:cNvSpPr>
          <p:nvPr>
            <p:ph type="body" idx="1"/>
          </p:nvPr>
        </p:nvSpPr>
        <p:spPr>
          <a:xfrm>
            <a:off x="457200" y="1200151"/>
            <a:ext cx="8229600" cy="3394472"/>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9" name="Shape 159"/>
          <p:cNvSpPr txBox="1">
            <a:spLocks noGrp="1"/>
          </p:cNvSpPr>
          <p:nvPr>
            <p:ph type="dt" idx="10"/>
          </p:nvPr>
        </p:nvSpPr>
        <p:spPr>
          <a:xfrm>
            <a:off x="457200" y="4767264"/>
            <a:ext cx="2133600" cy="273844"/>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0" name="Shape 160"/>
          <p:cNvSpPr txBox="1">
            <a:spLocks noGrp="1"/>
          </p:cNvSpPr>
          <p:nvPr>
            <p:ph type="ftr" idx="11"/>
          </p:nvPr>
        </p:nvSpPr>
        <p:spPr>
          <a:xfrm>
            <a:off x="3124200" y="4767264"/>
            <a:ext cx="2895600" cy="273844"/>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1" name="Shape 161"/>
          <p:cNvSpPr txBox="1">
            <a:spLocks noGrp="1"/>
          </p:cNvSpPr>
          <p:nvPr>
            <p:ph type="sldNum" idx="12"/>
          </p:nvPr>
        </p:nvSpPr>
        <p:spPr>
          <a:xfrm>
            <a:off x="6553200" y="4767264"/>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5"/>
        <p:cNvGrpSpPr/>
        <p:nvPr/>
      </p:nvGrpSpPr>
      <p:grpSpPr>
        <a:xfrm>
          <a:off x="0" y="0"/>
          <a:ext cx="0" cy="0"/>
          <a:chOff x="0" y="0"/>
          <a:chExt cx="0" cy="0"/>
        </a:xfrm>
      </p:grpSpPr>
      <p:sp>
        <p:nvSpPr>
          <p:cNvPr id="246" name="Shape 246"/>
          <p:cNvSpPr/>
          <p:nvPr/>
        </p:nvSpPr>
        <p:spPr>
          <a:xfrm>
            <a:off x="0" y="4629150"/>
            <a:ext cx="9144000" cy="385800"/>
          </a:xfrm>
          <a:prstGeom prst="rect">
            <a:avLst/>
          </a:prstGeom>
          <a:solidFill>
            <a:srgbClr val="00786E"/>
          </a:solidFill>
          <a:ln>
            <a:noFill/>
          </a:ln>
        </p:spPr>
        <p:txBody>
          <a:bodyPr wrap="square" lIns="91425" tIns="45700" rIns="91425" bIns="45700" anchor="ctr"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sp>
        <p:nvSpPr>
          <p:cNvPr id="247" name="Shape 247"/>
          <p:cNvSpPr txBox="1"/>
          <p:nvPr/>
        </p:nvSpPr>
        <p:spPr>
          <a:xfrm flipH="1">
            <a:off x="8553450" y="5021496"/>
            <a:ext cx="533400" cy="123000"/>
          </a:xfrm>
          <a:prstGeom prst="rect">
            <a:avLst/>
          </a:prstGeom>
          <a:noFill/>
          <a:ln>
            <a:noFill/>
          </a:ln>
        </p:spPr>
        <p:txBody>
          <a:bodyPr wrap="square"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lang="en-US" sz="800" b="0" i="0" u="none" strike="noStrike" cap="none">
              <a:solidFill>
                <a:srgbClr val="7F7F7F"/>
              </a:solidFill>
              <a:latin typeface="Arial"/>
              <a:ea typeface="Arial"/>
              <a:cs typeface="Arial"/>
              <a:sym typeface="Arial"/>
            </a:endParaRPr>
          </a:p>
        </p:txBody>
      </p:sp>
      <p:pic>
        <p:nvPicPr>
          <p:cNvPr id="248" name="Shape 248" descr="Pivotal_Logo_white.png"/>
          <p:cNvPicPr preferRelativeResize="0"/>
          <p:nvPr/>
        </p:nvPicPr>
        <p:blipFill rotWithShape="1">
          <a:blip r:embed="rId22">
            <a:alphaModFix/>
          </a:blip>
          <a:srcRect/>
          <a:stretch/>
        </p:blipFill>
        <p:spPr>
          <a:xfrm>
            <a:off x="7941733" y="4713966"/>
            <a:ext cx="957300" cy="219600"/>
          </a:xfrm>
          <a:prstGeom prst="rect">
            <a:avLst/>
          </a:prstGeom>
          <a:noFill/>
          <a:ln>
            <a:noFill/>
          </a:ln>
        </p:spPr>
      </p:pic>
      <p:sp>
        <p:nvSpPr>
          <p:cNvPr id="249" name="Shape 249"/>
          <p:cNvSpPr txBox="1"/>
          <p:nvPr/>
        </p:nvSpPr>
        <p:spPr>
          <a:xfrm>
            <a:off x="365125" y="5025750"/>
            <a:ext cx="2274900" cy="107700"/>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lt2"/>
              </a:buClr>
              <a:buSzPct val="25000"/>
              <a:buFont typeface="Arial"/>
              <a:buNone/>
            </a:pPr>
            <a:r>
              <a:rPr lang="en-US" sz="700" b="0" i="0" u="none" strike="noStrike" cap="none">
                <a:solidFill>
                  <a:schemeClr val="lt2"/>
                </a:solidFill>
                <a:latin typeface="Arial"/>
                <a:ea typeface="Arial"/>
                <a:cs typeface="Arial"/>
                <a:sym typeface="Arial"/>
              </a:rPr>
              <a:t>Proprietary – Covered under our Mutual NDA</a:t>
            </a: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sp>
        <p:nvSpPr>
          <p:cNvPr id="338" name="Shape 338"/>
          <p:cNvSpPr txBox="1">
            <a:spLocks noGrp="1"/>
          </p:cNvSpPr>
          <p:nvPr>
            <p:ph type="sldNum" idx="12"/>
          </p:nvPr>
        </p:nvSpPr>
        <p:spPr>
          <a:xfrm>
            <a:off x="524348" y="4651813"/>
            <a:ext cx="2133600" cy="274500"/>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b="0" i="0" u="none" strike="noStrike" cap="none">
                <a:solidFill>
                  <a:srgbClr val="888888"/>
                </a:solidFill>
                <a:latin typeface="Arial"/>
                <a:ea typeface="Arial"/>
                <a:cs typeface="Arial"/>
                <a:sym typeface="Arial"/>
              </a:rPr>
              <a:t>‹#›</a:t>
            </a:fld>
            <a:endParaRPr lang="en-US" sz="1000" b="0" i="0" u="none" strike="noStrike" cap="none">
              <a:solidFill>
                <a:srgbClr val="88888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4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5.png"/></Relationships>
</file>

<file path=ppt/slides/_rels/slide14.xml.rels><?xml version="1.0" encoding="UTF-8" standalone="yes"?>
<Relationships xmlns="http://schemas.openxmlformats.org/package/2006/relationships"><Relationship Id="rId11" Type="http://schemas.openxmlformats.org/officeDocument/2006/relationships/image" Target="../media/image66.png"/><Relationship Id="rId12" Type="http://schemas.openxmlformats.org/officeDocument/2006/relationships/image" Target="../media/image67.png"/><Relationship Id="rId13" Type="http://schemas.openxmlformats.org/officeDocument/2006/relationships/image" Target="../media/image68.png"/><Relationship Id="rId14" Type="http://schemas.openxmlformats.org/officeDocument/2006/relationships/image" Target="../media/image69.png"/><Relationship Id="rId15" Type="http://schemas.openxmlformats.org/officeDocument/2006/relationships/image" Target="../media/image70.png"/><Relationship Id="rId16" Type="http://schemas.openxmlformats.org/officeDocument/2006/relationships/image" Target="../media/image71.png"/><Relationship Id="rId17" Type="http://schemas.openxmlformats.org/officeDocument/2006/relationships/image" Target="../media/image72.png"/><Relationship Id="rId18" Type="http://schemas.openxmlformats.org/officeDocument/2006/relationships/image" Target="../media/image73.png"/><Relationship Id="rId19" Type="http://schemas.openxmlformats.org/officeDocument/2006/relationships/image" Target="../media/image74.png"/><Relationship Id="rId1" Type="http://schemas.openxmlformats.org/officeDocument/2006/relationships/slideLayout" Target="../slideLayouts/slideLayout41.xml"/><Relationship Id="rId2" Type="http://schemas.openxmlformats.org/officeDocument/2006/relationships/notesSlide" Target="../notesSlides/notesSlide14.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75.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76.png"/><Relationship Id="rId8" Type="http://schemas.openxmlformats.org/officeDocument/2006/relationships/image" Target="../media/image68.png"/><Relationship Id="rId9" Type="http://schemas.openxmlformats.org/officeDocument/2006/relationships/image" Target="../media/image77.png"/><Relationship Id="rId10" Type="http://schemas.openxmlformats.org/officeDocument/2006/relationships/image" Target="../media/image74.png"/><Relationship Id="rId1" Type="http://schemas.openxmlformats.org/officeDocument/2006/relationships/slideLayout" Target="../slideLayouts/slideLayout4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71.png"/><Relationship Id="rId8" Type="http://schemas.openxmlformats.org/officeDocument/2006/relationships/image" Target="../media/image70.png"/><Relationship Id="rId9" Type="http://schemas.openxmlformats.org/officeDocument/2006/relationships/image" Target="../media/image68.png"/><Relationship Id="rId10" Type="http://schemas.openxmlformats.org/officeDocument/2006/relationships/image" Target="../media/image77.png"/><Relationship Id="rId11" Type="http://schemas.openxmlformats.org/officeDocument/2006/relationships/image" Target="../media/image74.png"/><Relationship Id="rId1" Type="http://schemas.openxmlformats.org/officeDocument/2006/relationships/slideLayout" Target="../slideLayouts/slideLayout4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1" Type="http://schemas.openxmlformats.org/officeDocument/2006/relationships/image" Target="../media/image92.png"/><Relationship Id="rId12" Type="http://schemas.openxmlformats.org/officeDocument/2006/relationships/image" Target="../media/image93.png"/><Relationship Id="rId13" Type="http://schemas.openxmlformats.org/officeDocument/2006/relationships/image" Target="../media/image94.png"/><Relationship Id="rId14" Type="http://schemas.openxmlformats.org/officeDocument/2006/relationships/image" Target="../media/image95.png"/><Relationship Id="rId15" Type="http://schemas.openxmlformats.org/officeDocument/2006/relationships/image" Target="../media/image96.png"/><Relationship Id="rId16" Type="http://schemas.openxmlformats.org/officeDocument/2006/relationships/image" Target="../media/image97.png"/><Relationship Id="rId17" Type="http://schemas.openxmlformats.org/officeDocument/2006/relationships/image" Target="../media/image73.png"/><Relationship Id="rId1" Type="http://schemas.openxmlformats.org/officeDocument/2006/relationships/slideLayout" Target="../slideLayouts/slideLayout42.xml"/><Relationship Id="rId2" Type="http://schemas.openxmlformats.org/officeDocument/2006/relationships/notesSlide" Target="../notesSlides/notesSlide18.xml"/><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9" Type="http://schemas.openxmlformats.org/officeDocument/2006/relationships/image" Target="../media/image90.png"/><Relationship Id="rId10" Type="http://schemas.openxmlformats.org/officeDocument/2006/relationships/image" Target="../media/image91.jpg"/></Relationships>
</file>

<file path=ppt/slides/_rels/slide19.xml.rels><?xml version="1.0" encoding="UTF-8" standalone="yes"?>
<Relationships xmlns="http://schemas.openxmlformats.org/package/2006/relationships"><Relationship Id="rId11" Type="http://schemas.openxmlformats.org/officeDocument/2006/relationships/image" Target="../media/image105.png"/><Relationship Id="rId12" Type="http://schemas.openxmlformats.org/officeDocument/2006/relationships/image" Target="../media/image106.png"/><Relationship Id="rId13" Type="http://schemas.openxmlformats.org/officeDocument/2006/relationships/image" Target="../media/image107.png"/><Relationship Id="rId14" Type="http://schemas.openxmlformats.org/officeDocument/2006/relationships/image" Target="../media/image108.png"/><Relationship Id="rId1" Type="http://schemas.openxmlformats.org/officeDocument/2006/relationships/slideLayout" Target="../slideLayouts/slideLayout42.xml"/><Relationship Id="rId2" Type="http://schemas.openxmlformats.org/officeDocument/2006/relationships/notesSlide" Target="../notesSlides/notesSlide19.xml"/><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102.png"/><Relationship Id="rId8" Type="http://schemas.openxmlformats.org/officeDocument/2006/relationships/image" Target="../media/image103.png"/><Relationship Id="rId9" Type="http://schemas.openxmlformats.org/officeDocument/2006/relationships/image" Target="../media/image94.png"/><Relationship Id="rId10" Type="http://schemas.openxmlformats.org/officeDocument/2006/relationships/image" Target="../media/image104.png"/></Relationships>
</file>

<file path=ppt/slides/_rels/slide2.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3.png"/><Relationship Id="rId1" Type="http://schemas.openxmlformats.org/officeDocument/2006/relationships/slideLayout" Target="../slideLayouts/slideLayout7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jpg"/><Relationship Id="rId6" Type="http://schemas.openxmlformats.org/officeDocument/2006/relationships/image" Target="../media/image112.jpg"/><Relationship Id="rId7" Type="http://schemas.openxmlformats.org/officeDocument/2006/relationships/image" Target="../media/image113.png"/><Relationship Id="rId8" Type="http://schemas.openxmlformats.org/officeDocument/2006/relationships/image" Target="../media/image114.png"/><Relationship Id="rId9" Type="http://schemas.openxmlformats.org/officeDocument/2006/relationships/image" Target="../media/image115.png"/><Relationship Id="rId10" Type="http://schemas.openxmlformats.org/officeDocument/2006/relationships/image" Target="../media/image116.png"/><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117.png"/><Relationship Id="rId5" Type="http://schemas.openxmlformats.org/officeDocument/2006/relationships/image" Target="../media/image118.png"/><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1.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image" Target="../media/image122.png"/><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1" Type="http://schemas.openxmlformats.org/officeDocument/2006/relationships/slideLayout" Target="../slideLayouts/slideLayout5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2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image" Target="../media/image127.png"/><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image" Target="../media/image130.png"/><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1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hyperlink" Target="https://docs.pivotal.io/pivotalcf/devguide/services/user-provided.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91.jpg"/><Relationship Id="rId5" Type="http://schemas.openxmlformats.org/officeDocument/2006/relationships/image" Target="../media/image89.png"/><Relationship Id="rId6" Type="http://schemas.openxmlformats.org/officeDocument/2006/relationships/image" Target="../media/image139.jpg"/><Relationship Id="rId7" Type="http://schemas.openxmlformats.org/officeDocument/2006/relationships/image" Target="../media/image140.png"/><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41.png"/></Relationships>
</file>

<file path=ppt/slides/_rels/slide45.xml.rels><?xml version="1.0" encoding="UTF-8" standalone="yes"?>
<Relationships xmlns="http://schemas.openxmlformats.org/package/2006/relationships"><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9" Type="http://schemas.openxmlformats.org/officeDocument/2006/relationships/image" Target="../media/image35.png"/><Relationship Id="rId20" Type="http://schemas.openxmlformats.org/officeDocument/2006/relationships/image" Target="../media/image46.png"/><Relationship Id="rId21" Type="http://schemas.openxmlformats.org/officeDocument/2006/relationships/image" Target="../media/image47.png"/><Relationship Id="rId22" Type="http://schemas.openxmlformats.org/officeDocument/2006/relationships/image" Target="../media/image48.png"/><Relationship Id="rId23" Type="http://schemas.openxmlformats.org/officeDocument/2006/relationships/image" Target="../media/image49.png"/><Relationship Id="rId24" Type="http://schemas.openxmlformats.org/officeDocument/2006/relationships/image" Target="../media/image50.png"/><Relationship Id="rId25" Type="http://schemas.openxmlformats.org/officeDocument/2006/relationships/image" Target="../media/image51.png"/><Relationship Id="rId26" Type="http://schemas.openxmlformats.org/officeDocument/2006/relationships/image" Target="../media/image52.png"/><Relationship Id="rId27" Type="http://schemas.openxmlformats.org/officeDocument/2006/relationships/image" Target="../media/image53.png"/><Relationship Id="rId28" Type="http://schemas.openxmlformats.org/officeDocument/2006/relationships/image" Target="../media/image54.png"/><Relationship Id="rId10" Type="http://schemas.openxmlformats.org/officeDocument/2006/relationships/image" Target="../media/image36.png"/><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image" Target="../media/image41.png"/><Relationship Id="rId16" Type="http://schemas.openxmlformats.org/officeDocument/2006/relationships/image" Target="../media/image42.png"/><Relationship Id="rId17" Type="http://schemas.openxmlformats.org/officeDocument/2006/relationships/image" Target="../media/image43.jpg"/><Relationship Id="rId18" Type="http://schemas.openxmlformats.org/officeDocument/2006/relationships/image" Target="../media/image44.png"/><Relationship Id="rId19" Type="http://schemas.openxmlformats.org/officeDocument/2006/relationships/image" Target="../media/image45.png"/><Relationship Id="rId1" Type="http://schemas.openxmlformats.org/officeDocument/2006/relationships/slideLayout" Target="../slideLayouts/slideLayout38.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Shape 425" descr="SF_Bridge-01.jpeg"/>
          <p:cNvPicPr preferRelativeResize="0"/>
          <p:nvPr/>
        </p:nvPicPr>
        <p:blipFill rotWithShape="1">
          <a:blip r:embed="rId3">
            <a:alphaModFix/>
          </a:blip>
          <a:srcRect/>
          <a:stretch/>
        </p:blipFill>
        <p:spPr>
          <a:xfrm>
            <a:off x="0" y="2"/>
            <a:ext cx="9144000" cy="5143499"/>
          </a:xfrm>
          <a:prstGeom prst="rect">
            <a:avLst/>
          </a:prstGeom>
          <a:noFill/>
          <a:ln>
            <a:noFill/>
          </a:ln>
        </p:spPr>
      </p:pic>
      <p:sp>
        <p:nvSpPr>
          <p:cNvPr id="426" name="Shape 426"/>
          <p:cNvSpPr/>
          <p:nvPr/>
        </p:nvSpPr>
        <p:spPr>
          <a:xfrm>
            <a:off x="50" y="-14050"/>
            <a:ext cx="9144000" cy="5143500"/>
          </a:xfrm>
          <a:prstGeom prst="rect">
            <a:avLst/>
          </a:prstGeom>
          <a:solidFill>
            <a:srgbClr val="182730">
              <a:alpha val="76470"/>
            </a:srgbClr>
          </a:solidFill>
          <a:ln>
            <a:noFill/>
          </a:ln>
        </p:spPr>
        <p:txBody>
          <a:bodyPr wrap="square" lIns="91425" tIns="45700" rIns="91425" bIns="45700" anchor="ctr" anchorCtr="0">
            <a:noAutofit/>
          </a:bodyPr>
          <a:lstStyle/>
          <a:p>
            <a:pPr marL="0" marR="0" lvl="0" indent="0" algn="ctr" rtl="0">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427" name="Shape 427" descr="pivotal_white.png"/>
          <p:cNvPicPr preferRelativeResize="0"/>
          <p:nvPr/>
        </p:nvPicPr>
        <p:blipFill rotWithShape="1">
          <a:blip r:embed="rId4">
            <a:alphaModFix/>
          </a:blip>
          <a:srcRect/>
          <a:stretch/>
        </p:blipFill>
        <p:spPr>
          <a:xfrm>
            <a:off x="753114" y="978443"/>
            <a:ext cx="1368553" cy="336279"/>
          </a:xfrm>
          <a:prstGeom prst="rect">
            <a:avLst/>
          </a:prstGeom>
          <a:noFill/>
          <a:ln>
            <a:noFill/>
          </a:ln>
        </p:spPr>
      </p:pic>
      <p:sp>
        <p:nvSpPr>
          <p:cNvPr id="428" name="Shape 428"/>
          <p:cNvSpPr txBox="1"/>
          <p:nvPr/>
        </p:nvSpPr>
        <p:spPr>
          <a:xfrm>
            <a:off x="623454" y="2079124"/>
            <a:ext cx="7897200" cy="1385100"/>
          </a:xfrm>
          <a:prstGeom prst="rect">
            <a:avLst/>
          </a:prstGeom>
          <a:noFill/>
          <a:ln>
            <a:noFill/>
          </a:ln>
          <a:effectLst>
            <a:outerShdw blurRad="63500" sx="102000" sy="102000" algn="ctr" rotWithShape="0">
              <a:srgbClr val="000000">
                <a:alpha val="40000"/>
              </a:srgbClr>
            </a:outerShdw>
          </a:effectLst>
        </p:spPr>
        <p:txBody>
          <a:bodyPr wrap="square" lIns="91425" tIns="45700" rIns="91425" bIns="45700" anchor="t" anchorCtr="0">
            <a:noAutofit/>
          </a:bodyPr>
          <a:lstStyle/>
          <a:p>
            <a:pPr marL="0" marR="0" lvl="0" indent="0" algn="l" rtl="0">
              <a:spcBef>
                <a:spcPts val="0"/>
              </a:spcBef>
              <a:spcAft>
                <a:spcPts val="0"/>
              </a:spcAft>
              <a:buClr>
                <a:srgbClr val="FFFFFF"/>
              </a:buClr>
              <a:buSzPct val="25000"/>
              <a:buFont typeface="Arial"/>
              <a:buNone/>
            </a:pPr>
            <a:r>
              <a:rPr lang="en-US" sz="4200" b="1" i="0" u="none" strike="noStrike" cap="none">
                <a:solidFill>
                  <a:srgbClr val="FFFFFF"/>
                </a:solidFill>
                <a:latin typeface="Arial"/>
                <a:ea typeface="Arial"/>
                <a:cs typeface="Arial"/>
                <a:sym typeface="Arial"/>
              </a:rPr>
              <a:t>Pivotal Cloud Foundry</a:t>
            </a:r>
          </a:p>
          <a:p>
            <a:pPr marL="0" marR="0" lvl="0" indent="0" algn="l" rtl="0">
              <a:spcBef>
                <a:spcPts val="0"/>
              </a:spcBef>
              <a:spcAft>
                <a:spcPts val="0"/>
              </a:spcAft>
              <a:buClr>
                <a:srgbClr val="008881"/>
              </a:buClr>
              <a:buSzPct val="25000"/>
              <a:buFont typeface="Arial"/>
              <a:buNone/>
            </a:pPr>
            <a:r>
              <a:rPr lang="en-US" sz="4200" b="1" i="0" u="none" strike="noStrike" cap="none">
                <a:solidFill>
                  <a:srgbClr val="008881"/>
                </a:solidFill>
                <a:latin typeface="Arial"/>
                <a:ea typeface="Arial"/>
                <a:cs typeface="Arial"/>
                <a:sym typeface="Arial"/>
              </a:rPr>
              <a:t>The Cloud Native Platform</a:t>
            </a:r>
          </a:p>
        </p:txBody>
      </p:sp>
      <p:sp>
        <p:nvSpPr>
          <p:cNvPr id="429" name="Shape 429"/>
          <p:cNvSpPr txBox="1"/>
          <p:nvPr/>
        </p:nvSpPr>
        <p:spPr>
          <a:xfrm>
            <a:off x="623450" y="3628821"/>
            <a:ext cx="7897200" cy="9447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SzPct val="25000"/>
              <a:buNone/>
            </a:pPr>
            <a:r>
              <a:rPr lang="en-US" sz="1600" dirty="0" smtClean="0">
                <a:solidFill>
                  <a:srgbClr val="FFFFFF"/>
                </a:solidFill>
              </a:rPr>
              <a:t>Vince Russo</a:t>
            </a:r>
            <a:endParaRPr lang="en-US" sz="1600" dirty="0">
              <a:solidFill>
                <a:srgbClr val="FFFFFF"/>
              </a:solidFill>
            </a:endParaRPr>
          </a:p>
          <a:p>
            <a:pPr marL="0" marR="0" lvl="0" indent="0" algn="l" rtl="0">
              <a:spcBef>
                <a:spcPts val="0"/>
              </a:spcBef>
              <a:spcAft>
                <a:spcPts val="0"/>
              </a:spcAft>
              <a:buSzPct val="25000"/>
              <a:buNone/>
            </a:pPr>
            <a:r>
              <a:rPr lang="en-US" sz="1600" dirty="0">
                <a:solidFill>
                  <a:srgbClr val="FFFFFF"/>
                </a:solidFill>
              </a:rPr>
              <a:t>Platform Architect </a:t>
            </a:r>
            <a:r>
              <a:rPr lang="en-US" sz="1600" dirty="0" smtClean="0">
                <a:solidFill>
                  <a:srgbClr val="FFFFFF"/>
                </a:solidFill>
              </a:rPr>
              <a:t>- </a:t>
            </a:r>
            <a:r>
              <a:rPr lang="en-US" sz="1600" dirty="0">
                <a:solidFill>
                  <a:srgbClr val="FFFFFF"/>
                </a:solidFill>
              </a:rPr>
              <a:t>Southeast</a:t>
            </a:r>
          </a:p>
          <a:p>
            <a:pPr marL="0" marR="0" lvl="0" indent="0" algn="l" rtl="0">
              <a:spcBef>
                <a:spcPts val="0"/>
              </a:spcBef>
              <a:spcAft>
                <a:spcPts val="0"/>
              </a:spcAft>
              <a:buSzPct val="25000"/>
              <a:buNone/>
            </a:pPr>
            <a:r>
              <a:rPr lang="en-US" sz="1600" dirty="0">
                <a:solidFill>
                  <a:srgbClr val="FFFFFF"/>
                </a:solidFill>
              </a:rPr>
              <a:t>Pivotal, </a:t>
            </a:r>
            <a:r>
              <a:rPr lang="en-US" sz="1600" dirty="0" err="1">
                <a:solidFill>
                  <a:srgbClr val="FFFFFF"/>
                </a:solidFill>
              </a:rPr>
              <a:t>Inc</a:t>
            </a:r>
            <a:endParaRPr lang="en-US" sz="1600" dirty="0">
              <a:solidFill>
                <a:srgbClr val="FFFFFF"/>
              </a:solidFill>
            </a:endParaRPr>
          </a:p>
          <a:p>
            <a:pPr marL="0" marR="0" lvl="0" indent="0" algn="l" rtl="0">
              <a:spcBef>
                <a:spcPts val="0"/>
              </a:spcBef>
              <a:spcAft>
                <a:spcPts val="0"/>
              </a:spcAft>
              <a:buSzPct val="25000"/>
              <a:buNone/>
            </a:pPr>
            <a:r>
              <a:rPr lang="en-US" sz="1600" dirty="0" err="1" smtClean="0">
                <a:solidFill>
                  <a:srgbClr val="FFFFFF"/>
                </a:solidFill>
              </a:rPr>
              <a:t>vrussoiii@pivotal.io</a:t>
            </a:r>
            <a:endParaRPr lang="en-US" sz="1600" dirty="0">
              <a:solidFill>
                <a:srgbClr val="FFFFFF"/>
              </a:solidFill>
            </a:endParaRPr>
          </a:p>
          <a:p>
            <a:pPr marL="0" marR="0" lvl="0" indent="0" algn="l" rtl="0">
              <a:spcBef>
                <a:spcPts val="0"/>
              </a:spcBef>
              <a:spcAft>
                <a:spcPts val="0"/>
              </a:spcAft>
              <a:buNone/>
            </a:pPr>
            <a:endParaRPr sz="1600" dirty="0">
              <a:solidFill>
                <a:srgbClr val="FFFFFF"/>
              </a:solidFill>
            </a:endParaRPr>
          </a:p>
          <a:p>
            <a:pPr marL="0" marR="0" lvl="0" indent="0" algn="l" rtl="0">
              <a:spcBef>
                <a:spcPts val="0"/>
              </a:spcBef>
              <a:spcAft>
                <a:spcPts val="0"/>
              </a:spcAft>
              <a:buNone/>
            </a:pPr>
            <a:endParaRPr sz="1600" dirty="0">
              <a:solidFill>
                <a:srgbClr val="FFFFFF"/>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1000"/>
                                        <p:tgtEl>
                                          <p:spTgt spid="42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27"/>
                                        </p:tgtEl>
                                        <p:attrNameLst>
                                          <p:attrName>style.visibility</p:attrName>
                                        </p:attrNameLst>
                                      </p:cBhvr>
                                      <p:to>
                                        <p:strVal val="visible"/>
                                      </p:to>
                                    </p:set>
                                    <p:animEffect transition="in" filter="fade">
                                      <p:cBhvr>
                                        <p:cTn id="11" dur="1000"/>
                                        <p:tgtEl>
                                          <p:spTgt spid="427"/>
                                        </p:tgtEl>
                                      </p:cBhvr>
                                    </p:animEffect>
                                  </p:childTnLst>
                                </p:cTn>
                              </p:par>
                              <p:par>
                                <p:cTn id="12" presetID="10" presetClass="entr" presetSubtype="0" fill="hold" nodeType="withEffect">
                                  <p:stCondLst>
                                    <p:cond delay="0"/>
                                  </p:stCondLst>
                                  <p:childTnLst>
                                    <p:set>
                                      <p:cBhvr>
                                        <p:cTn id="13" dur="1" fill="hold">
                                          <p:stCondLst>
                                            <p:cond delay="0"/>
                                          </p:stCondLst>
                                        </p:cTn>
                                        <p:tgtEl>
                                          <p:spTgt spid="428"/>
                                        </p:tgtEl>
                                        <p:attrNameLst>
                                          <p:attrName>style.visibility</p:attrName>
                                        </p:attrNameLst>
                                      </p:cBhvr>
                                      <p:to>
                                        <p:strVal val="visible"/>
                                      </p:to>
                                    </p:set>
                                    <p:animEffect transition="in" filter="fade">
                                      <p:cBhvr>
                                        <p:cTn id="14" dur="1000"/>
                                        <p:tgtEl>
                                          <p:spTgt spid="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Shape 695"/>
          <p:cNvSpPr txBox="1">
            <a:spLocks noGrp="1"/>
          </p:cNvSpPr>
          <p:nvPr>
            <p:ph type="title"/>
          </p:nvPr>
        </p:nvSpPr>
        <p:spPr>
          <a:xfrm>
            <a:off x="113722" y="256511"/>
            <a:ext cx="8796928" cy="474445"/>
          </a:xfrm>
          <a:prstGeom prst="rect">
            <a:avLst/>
          </a:prstGeom>
          <a:noFill/>
          <a:ln>
            <a:noFill/>
          </a:ln>
        </p:spPr>
        <p:txBody>
          <a:bodyPr wrap="square" lIns="0" tIns="0" rIns="0" bIns="0" anchor="ctr" anchorCtr="0">
            <a:noAutofit/>
          </a:bodyPr>
          <a:lstStyle/>
          <a:p>
            <a:pPr marL="0" marR="0" lvl="0" indent="0" algn="l" rtl="0">
              <a:lnSpc>
                <a:spcPct val="90000"/>
              </a:lnSpc>
              <a:spcBef>
                <a:spcPts val="0"/>
              </a:spcBef>
              <a:buClr>
                <a:srgbClr val="008774"/>
              </a:buClr>
              <a:buSzPct val="25000"/>
              <a:buFont typeface="Arial"/>
              <a:buNone/>
            </a:pPr>
            <a:r>
              <a:rPr lang="en-US" sz="2800" b="1" i="0" u="none" strike="noStrike" cap="none">
                <a:solidFill>
                  <a:srgbClr val="008774"/>
                </a:solidFill>
                <a:latin typeface="Arial"/>
                <a:ea typeface="Arial"/>
                <a:cs typeface="Arial"/>
                <a:sym typeface="Arial"/>
              </a:rPr>
              <a:t>The developer dream haiku</a:t>
            </a:r>
            <a:br>
              <a:rPr lang="en-US" sz="2800" b="1" i="0" u="none" strike="noStrike" cap="none">
                <a:solidFill>
                  <a:srgbClr val="008774"/>
                </a:solidFill>
                <a:latin typeface="Arial"/>
                <a:ea typeface="Arial"/>
                <a:cs typeface="Arial"/>
                <a:sym typeface="Arial"/>
              </a:rPr>
            </a:br>
            <a:endParaRPr lang="en-US" sz="2800" b="1" i="0" u="none" strike="noStrike" cap="none">
              <a:solidFill>
                <a:srgbClr val="008774"/>
              </a:solidFill>
              <a:latin typeface="Arial"/>
              <a:ea typeface="Arial"/>
              <a:cs typeface="Arial"/>
              <a:sym typeface="Arial"/>
            </a:endParaRPr>
          </a:p>
        </p:txBody>
      </p:sp>
      <p:sp>
        <p:nvSpPr>
          <p:cNvPr id="696" name="Shape 696"/>
          <p:cNvSpPr/>
          <p:nvPr/>
        </p:nvSpPr>
        <p:spPr>
          <a:xfrm>
            <a:off x="2509217" y="2434201"/>
            <a:ext cx="4144750"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400" b="0" i="0" u="none" strike="noStrike" cap="none">
                <a:solidFill>
                  <a:srgbClr val="4C4C4C"/>
                </a:solidFill>
                <a:latin typeface="Arial"/>
                <a:ea typeface="Arial"/>
                <a:cs typeface="Arial"/>
                <a:sym typeface="Arial"/>
              </a:rPr>
              <a:t> Run it in the Cloud for me,</a:t>
            </a:r>
          </a:p>
        </p:txBody>
      </p:sp>
      <p:sp>
        <p:nvSpPr>
          <p:cNvPr id="697" name="Shape 697"/>
          <p:cNvSpPr/>
          <p:nvPr/>
        </p:nvSpPr>
        <p:spPr>
          <a:xfrm>
            <a:off x="4269740" y="3240695"/>
            <a:ext cx="3122302"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400">
                <a:solidFill>
                  <a:srgbClr val="4C4C4C"/>
                </a:solidFill>
                <a:latin typeface="Arial"/>
                <a:ea typeface="Arial"/>
                <a:cs typeface="Arial"/>
                <a:sym typeface="Arial"/>
              </a:rPr>
              <a:t> I do not care how   </a:t>
            </a:r>
          </a:p>
        </p:txBody>
      </p:sp>
      <p:sp>
        <p:nvSpPr>
          <p:cNvPr id="698" name="Shape 698"/>
          <p:cNvSpPr/>
          <p:nvPr/>
        </p:nvSpPr>
        <p:spPr>
          <a:xfrm>
            <a:off x="1736682" y="1601302"/>
            <a:ext cx="3830438"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400">
                <a:solidFill>
                  <a:srgbClr val="4C4C4C"/>
                </a:solidFill>
                <a:latin typeface="Arial"/>
                <a:ea typeface="Arial"/>
                <a:cs typeface="Arial"/>
                <a:sym typeface="Arial"/>
              </a:rPr>
              <a:t>Here is my source code,</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8"/>
                                        </p:tgtEl>
                                        <p:attrNameLst>
                                          <p:attrName>style.visibility</p:attrName>
                                        </p:attrNameLst>
                                      </p:cBhvr>
                                      <p:to>
                                        <p:strVal val="visible"/>
                                      </p:to>
                                    </p:set>
                                    <p:animEffect transition="in" filter="fade">
                                      <p:cBhvr>
                                        <p:cTn id="7" dur="1000"/>
                                        <p:tgtEl>
                                          <p:spTgt spid="69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96"/>
                                        </p:tgtEl>
                                        <p:attrNameLst>
                                          <p:attrName>style.visibility</p:attrName>
                                        </p:attrNameLst>
                                      </p:cBhvr>
                                      <p:to>
                                        <p:strVal val="visible"/>
                                      </p:to>
                                    </p:set>
                                    <p:animEffect transition="in" filter="fade">
                                      <p:cBhvr>
                                        <p:cTn id="11" dur="1000"/>
                                        <p:tgtEl>
                                          <p:spTgt spid="69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97"/>
                                        </p:tgtEl>
                                        <p:attrNameLst>
                                          <p:attrName>style.visibility</p:attrName>
                                        </p:attrNameLst>
                                      </p:cBhvr>
                                      <p:to>
                                        <p:strVal val="visible"/>
                                      </p:to>
                                    </p:set>
                                    <p:animEffect transition="in" filter="fade">
                                      <p:cBhvr>
                                        <p:cTn id="15"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Shape 703"/>
          <p:cNvSpPr txBox="1">
            <a:spLocks noGrp="1"/>
          </p:cNvSpPr>
          <p:nvPr>
            <p:ph type="title"/>
          </p:nvPr>
        </p:nvSpPr>
        <p:spPr>
          <a:xfrm>
            <a:off x="457200" y="19050"/>
            <a:ext cx="8229600" cy="857250"/>
          </a:xfrm>
          <a:prstGeom prst="rect">
            <a:avLst/>
          </a:prstGeom>
          <a:noFill/>
          <a:ln>
            <a:noFill/>
          </a:ln>
        </p:spPr>
        <p:txBody>
          <a:bodyPr wrap="square" lIns="91425" tIns="45700" rIns="91425" bIns="45700"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US" sz="3200" b="0" i="0" u="none" strike="noStrike" cap="none">
                <a:solidFill>
                  <a:schemeClr val="dk2"/>
                </a:solidFill>
                <a:latin typeface="Arial"/>
                <a:ea typeface="Arial"/>
                <a:cs typeface="Arial"/>
                <a:sym typeface="Arial"/>
              </a:rPr>
              <a:t>Deploying Apps Shouldn’t Be Painful (.NET)</a:t>
            </a:r>
          </a:p>
        </p:txBody>
      </p:sp>
      <p:sp>
        <p:nvSpPr>
          <p:cNvPr id="704" name="Shape 704"/>
          <p:cNvSpPr txBox="1">
            <a:spLocks noGrp="1"/>
          </p:cNvSpPr>
          <p:nvPr>
            <p:ph type="body" idx="1"/>
          </p:nvPr>
        </p:nvSpPr>
        <p:spPr>
          <a:xfrm>
            <a:off x="457200" y="876309"/>
            <a:ext cx="4241800" cy="3717925"/>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Clr>
                <a:schemeClr val="accent1"/>
              </a:buClr>
              <a:buSzPct val="25000"/>
              <a:buFont typeface="Arial"/>
              <a:buNone/>
            </a:pPr>
            <a:r>
              <a:rPr lang="en-US" sz="3600" b="1" i="0" u="none" strike="noStrike" cap="none">
                <a:solidFill>
                  <a:schemeClr val="dk1"/>
                </a:solidFill>
                <a:latin typeface="Arial"/>
                <a:ea typeface="Arial"/>
                <a:cs typeface="Arial"/>
                <a:sym typeface="Arial"/>
              </a:rPr>
              <a:t>Traditional</a:t>
            </a:r>
          </a:p>
          <a:p>
            <a:pPr marL="0" marR="0" lvl="0" indent="0" algn="ctr" rtl="0">
              <a:spcBef>
                <a:spcPts val="0"/>
              </a:spcBef>
              <a:spcAft>
                <a:spcPts val="0"/>
              </a:spcAft>
              <a:buClr>
                <a:schemeClr val="dk2"/>
              </a:buClr>
              <a:buSzPct val="25000"/>
              <a:buFont typeface="Arial"/>
              <a:buNone/>
            </a:pPr>
            <a:r>
              <a:rPr lang="en-US" sz="1600" b="0" i="0" u="none" strike="noStrike" cap="none">
                <a:solidFill>
                  <a:schemeClr val="dk1"/>
                </a:solidFill>
                <a:latin typeface="Arial"/>
                <a:ea typeface="Arial"/>
                <a:cs typeface="Arial"/>
                <a:sym typeface="Arial"/>
              </a:rPr>
              <a:t>Provision a VM, IP, DNS</a:t>
            </a:r>
          </a:p>
          <a:p>
            <a:pPr marL="0" marR="0" lvl="0" indent="0" algn="ctr" rtl="0">
              <a:spcBef>
                <a:spcPts val="0"/>
              </a:spcBef>
              <a:spcAft>
                <a:spcPts val="0"/>
              </a:spcAft>
              <a:buClr>
                <a:schemeClr val="dk2"/>
              </a:buClr>
              <a:buSzPct val="25000"/>
              <a:buFont typeface="Arial"/>
              <a:buNone/>
            </a:pPr>
            <a:r>
              <a:rPr lang="en-US" sz="1600" b="0" i="0" u="none" strike="noStrike" cap="none">
                <a:solidFill>
                  <a:schemeClr val="dk1"/>
                </a:solidFill>
                <a:latin typeface="Arial"/>
                <a:ea typeface="Arial"/>
                <a:cs typeface="Arial"/>
                <a:sym typeface="Arial"/>
              </a:rPr>
              <a:t>Install IIS</a:t>
            </a:r>
          </a:p>
          <a:p>
            <a:pPr marL="0" marR="0" lvl="0" indent="0" algn="ctr" rtl="0">
              <a:spcBef>
                <a:spcPts val="0"/>
              </a:spcBef>
              <a:spcAft>
                <a:spcPts val="0"/>
              </a:spcAft>
              <a:buClr>
                <a:schemeClr val="dk2"/>
              </a:buClr>
              <a:buSzPct val="25000"/>
              <a:buFont typeface="Arial"/>
              <a:buNone/>
            </a:pPr>
            <a:r>
              <a:rPr lang="en-US" sz="1600" b="0" i="0" u="none" strike="noStrike" cap="none">
                <a:solidFill>
                  <a:schemeClr val="dk1"/>
                </a:solidFill>
                <a:latin typeface="Arial"/>
                <a:ea typeface="Arial"/>
                <a:cs typeface="Arial"/>
                <a:sym typeface="Arial"/>
              </a:rPr>
              <a:t>Install .NET FWK</a:t>
            </a:r>
          </a:p>
          <a:p>
            <a:pPr marL="0" marR="0" lvl="0" indent="0" algn="ctr" rtl="0">
              <a:spcBef>
                <a:spcPts val="600"/>
              </a:spcBef>
              <a:spcAft>
                <a:spcPts val="0"/>
              </a:spcAft>
              <a:buClr>
                <a:schemeClr val="accent1"/>
              </a:buClr>
              <a:buSzPct val="25000"/>
              <a:buFont typeface="Arial"/>
              <a:buNone/>
            </a:pPr>
            <a:r>
              <a:rPr lang="en-US" sz="1600" b="0" i="0" u="none" strike="noStrike" cap="none">
                <a:solidFill>
                  <a:schemeClr val="dk1"/>
                </a:solidFill>
                <a:latin typeface="Arial"/>
                <a:ea typeface="Arial"/>
                <a:cs typeface="Arial"/>
                <a:sym typeface="Arial"/>
              </a:rPr>
              <a:t>Deploy Application</a:t>
            </a:r>
          </a:p>
          <a:p>
            <a:pPr marL="0" marR="0" lvl="0" indent="0" algn="ctr" rtl="0">
              <a:spcBef>
                <a:spcPts val="600"/>
              </a:spcBef>
              <a:spcAft>
                <a:spcPts val="0"/>
              </a:spcAft>
              <a:buClr>
                <a:schemeClr val="accent1"/>
              </a:buClr>
              <a:buSzPct val="25000"/>
              <a:buFont typeface="Arial"/>
              <a:buNone/>
            </a:pPr>
            <a:r>
              <a:rPr lang="en-US" sz="1600" b="0" i="0" u="none" strike="noStrike" cap="none">
                <a:solidFill>
                  <a:schemeClr val="dk1"/>
                </a:solidFill>
                <a:latin typeface="Arial"/>
                <a:ea typeface="Arial"/>
                <a:cs typeface="Arial"/>
                <a:sym typeface="Arial"/>
              </a:rPr>
              <a:t>Configure Load Balancer</a:t>
            </a:r>
          </a:p>
          <a:p>
            <a:pPr marL="0" marR="0" lvl="0" indent="0" algn="ctr" rtl="0">
              <a:spcBef>
                <a:spcPts val="600"/>
              </a:spcBef>
              <a:spcAft>
                <a:spcPts val="0"/>
              </a:spcAft>
              <a:buClr>
                <a:schemeClr val="accent1"/>
              </a:buClr>
              <a:buSzPct val="25000"/>
              <a:buFont typeface="Arial"/>
              <a:buNone/>
            </a:pPr>
            <a:r>
              <a:rPr lang="en-US" sz="1600" b="0" i="0" u="none" strike="noStrike" cap="none">
                <a:solidFill>
                  <a:schemeClr val="dk1"/>
                </a:solidFill>
                <a:latin typeface="Arial"/>
                <a:ea typeface="Arial"/>
                <a:cs typeface="Arial"/>
                <a:sym typeface="Arial"/>
              </a:rPr>
              <a:t>Configure SSL Termination</a:t>
            </a:r>
          </a:p>
          <a:p>
            <a:pPr marL="0" marR="0" lvl="0" indent="0" algn="ctr" rtl="0">
              <a:spcBef>
                <a:spcPts val="600"/>
              </a:spcBef>
              <a:spcAft>
                <a:spcPts val="0"/>
              </a:spcAft>
              <a:buClr>
                <a:schemeClr val="accent1"/>
              </a:buClr>
              <a:buSzPct val="25000"/>
              <a:buFont typeface="Arial"/>
              <a:buNone/>
            </a:pPr>
            <a:r>
              <a:rPr lang="en-US" sz="1600" b="0" i="0" u="none" strike="noStrike" cap="none">
                <a:solidFill>
                  <a:schemeClr val="dk1"/>
                </a:solidFill>
                <a:latin typeface="Arial"/>
                <a:ea typeface="Arial"/>
                <a:cs typeface="Arial"/>
                <a:sym typeface="Arial"/>
              </a:rPr>
              <a:t>Configure Firewall </a:t>
            </a:r>
          </a:p>
          <a:p>
            <a:pPr marL="0" marR="0" lvl="0" indent="0" algn="ctr" rtl="0">
              <a:spcBef>
                <a:spcPts val="600"/>
              </a:spcBef>
              <a:spcAft>
                <a:spcPts val="0"/>
              </a:spcAft>
              <a:buClr>
                <a:schemeClr val="accent1"/>
              </a:buClr>
              <a:buSzPct val="25000"/>
              <a:buFont typeface="Arial"/>
              <a:buNone/>
            </a:pPr>
            <a:r>
              <a:rPr lang="en-US" sz="1600" b="0" i="0" u="none" strike="noStrike" cap="none">
                <a:solidFill>
                  <a:schemeClr val="dk1"/>
                </a:solidFill>
                <a:latin typeface="Arial"/>
                <a:ea typeface="Arial"/>
                <a:cs typeface="Arial"/>
                <a:sym typeface="Arial"/>
              </a:rPr>
              <a:t>Configure Monitoring</a:t>
            </a:r>
          </a:p>
          <a:p>
            <a:pPr marL="0" marR="0" lvl="0" indent="0" algn="ctr" rtl="0">
              <a:spcBef>
                <a:spcPts val="600"/>
              </a:spcBef>
              <a:spcAft>
                <a:spcPts val="0"/>
              </a:spcAft>
              <a:buClr>
                <a:schemeClr val="accent1"/>
              </a:buClr>
              <a:buSzPct val="25000"/>
              <a:buFont typeface="Arial"/>
              <a:buNone/>
            </a:pPr>
            <a:r>
              <a:rPr lang="en-US" sz="1600" b="0" i="0" u="none" strike="noStrike" cap="none">
                <a:solidFill>
                  <a:schemeClr val="dk1"/>
                </a:solidFill>
                <a:latin typeface="Arial"/>
                <a:ea typeface="Arial"/>
                <a:cs typeface="Arial"/>
                <a:sym typeface="Arial"/>
              </a:rPr>
              <a:t>Configure Logging</a:t>
            </a:r>
          </a:p>
        </p:txBody>
      </p:sp>
      <p:sp>
        <p:nvSpPr>
          <p:cNvPr id="705" name="Shape 705"/>
          <p:cNvSpPr txBox="1">
            <a:spLocks noGrp="1"/>
          </p:cNvSpPr>
          <p:nvPr>
            <p:ph type="body" idx="2"/>
          </p:nvPr>
        </p:nvSpPr>
        <p:spPr>
          <a:xfrm>
            <a:off x="4648202" y="876309"/>
            <a:ext cx="4038599" cy="3717925"/>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Clr>
                <a:schemeClr val="accent1"/>
              </a:buClr>
              <a:buSzPct val="25000"/>
              <a:buFont typeface="Arial"/>
              <a:buNone/>
            </a:pPr>
            <a:r>
              <a:rPr lang="en-US" sz="3600" b="1" i="0" u="none" strike="noStrike" cap="none">
                <a:solidFill>
                  <a:schemeClr val="dk1"/>
                </a:solidFill>
                <a:latin typeface="Arial"/>
                <a:ea typeface="Arial"/>
                <a:cs typeface="Arial"/>
                <a:sym typeface="Arial"/>
              </a:rPr>
              <a:t>Pivotal Cloud Foundry</a:t>
            </a:r>
          </a:p>
          <a:p>
            <a:pPr marL="0" marR="0" lvl="0" indent="0" algn="ctr" rtl="0">
              <a:spcBef>
                <a:spcPts val="600"/>
              </a:spcBef>
              <a:spcAft>
                <a:spcPts val="0"/>
              </a:spcAft>
              <a:buClr>
                <a:schemeClr val="accent1"/>
              </a:buClr>
              <a:buSzPct val="25000"/>
              <a:buFont typeface="Arial"/>
              <a:buNone/>
            </a:pPr>
            <a:endParaRPr sz="2400" b="1" i="0" u="none" strike="noStrike" cap="none">
              <a:solidFill>
                <a:schemeClr val="dk1"/>
              </a:solidFill>
              <a:latin typeface="Arial"/>
              <a:ea typeface="Arial"/>
              <a:cs typeface="Arial"/>
              <a:sym typeface="Arial"/>
            </a:endParaRPr>
          </a:p>
          <a:p>
            <a:pPr marL="0" marR="0" lvl="0" indent="0" algn="ctr" rtl="0">
              <a:spcBef>
                <a:spcPts val="600"/>
              </a:spcBef>
              <a:spcAft>
                <a:spcPts val="0"/>
              </a:spcAft>
              <a:buClr>
                <a:schemeClr val="accent1"/>
              </a:buClr>
              <a:buSzPct val="25000"/>
              <a:buFont typeface="Arial"/>
              <a:buNone/>
            </a:pPr>
            <a:r>
              <a:rPr lang="en-US" sz="1600" b="1" i="0" u="none" strike="noStrike" cap="none">
                <a:solidFill>
                  <a:schemeClr val="dk1"/>
                </a:solidFill>
                <a:latin typeface="Courier New"/>
                <a:ea typeface="Courier New"/>
                <a:cs typeface="Courier New"/>
                <a:sym typeface="Courier New"/>
              </a:rPr>
              <a:t>cf push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grpSp>
        <p:nvGrpSpPr>
          <p:cNvPr id="710" name="Shape 710"/>
          <p:cNvGrpSpPr/>
          <p:nvPr/>
        </p:nvGrpSpPr>
        <p:grpSpPr>
          <a:xfrm>
            <a:off x="-1" y="6"/>
            <a:ext cx="5435706" cy="5199267"/>
            <a:chOff x="0" y="6"/>
            <a:chExt cx="5435706" cy="5199267"/>
          </a:xfrm>
        </p:grpSpPr>
        <p:pic>
          <p:nvPicPr>
            <p:cNvPr id="711" name="Shape 711"/>
            <p:cNvPicPr preferRelativeResize="0"/>
            <p:nvPr/>
          </p:nvPicPr>
          <p:blipFill rotWithShape="1">
            <a:blip r:embed="rId3">
              <a:alphaModFix/>
            </a:blip>
            <a:srcRect/>
            <a:stretch/>
          </p:blipFill>
          <p:spPr>
            <a:xfrm>
              <a:off x="1506" y="6"/>
              <a:ext cx="5434200" cy="4368000"/>
            </a:xfrm>
            <a:prstGeom prst="rect">
              <a:avLst/>
            </a:prstGeom>
            <a:noFill/>
            <a:ln>
              <a:noFill/>
            </a:ln>
          </p:spPr>
        </p:pic>
        <p:pic>
          <p:nvPicPr>
            <p:cNvPr id="712" name="Shape 712"/>
            <p:cNvPicPr preferRelativeResize="0"/>
            <p:nvPr/>
          </p:nvPicPr>
          <p:blipFill rotWithShape="1">
            <a:blip r:embed="rId4">
              <a:alphaModFix/>
            </a:blip>
            <a:srcRect t="35654"/>
            <a:stretch/>
          </p:blipFill>
          <p:spPr>
            <a:xfrm>
              <a:off x="0" y="4142373"/>
              <a:ext cx="5429700" cy="1056900"/>
            </a:xfrm>
            <a:prstGeom prst="rect">
              <a:avLst/>
            </a:prstGeom>
            <a:noFill/>
            <a:ln>
              <a:noFill/>
            </a:ln>
          </p:spPr>
        </p:pic>
        <p:sp>
          <p:nvSpPr>
            <p:cNvPr id="713" name="Shape 713"/>
            <p:cNvSpPr/>
            <p:nvPr/>
          </p:nvSpPr>
          <p:spPr>
            <a:xfrm>
              <a:off x="1421025" y="4620053"/>
              <a:ext cx="727799" cy="618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dk1"/>
                </a:buClr>
                <a:buFont typeface="Calibri"/>
                <a:buNone/>
              </a:pPr>
              <a:endParaRPr sz="1800">
                <a:solidFill>
                  <a:schemeClr val="lt1"/>
                </a:solidFill>
                <a:latin typeface="Arial"/>
                <a:ea typeface="Arial"/>
                <a:cs typeface="Arial"/>
                <a:sym typeface="Arial"/>
              </a:endParaRPr>
            </a:p>
          </p:txBody>
        </p:sp>
        <p:sp>
          <p:nvSpPr>
            <p:cNvPr id="714" name="Shape 714"/>
            <p:cNvSpPr/>
            <p:nvPr/>
          </p:nvSpPr>
          <p:spPr>
            <a:xfrm>
              <a:off x="1757918" y="445125"/>
              <a:ext cx="727800" cy="618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dk1"/>
                </a:buClr>
                <a:buFont typeface="Calibri"/>
                <a:buNone/>
              </a:pPr>
              <a:endParaRPr sz="1800">
                <a:solidFill>
                  <a:schemeClr val="lt1"/>
                </a:solidFill>
                <a:latin typeface="Arial"/>
                <a:ea typeface="Arial"/>
                <a:cs typeface="Arial"/>
                <a:sym typeface="Arial"/>
              </a:endParaRPr>
            </a:p>
          </p:txBody>
        </p:sp>
      </p:grpSp>
      <p:sp>
        <p:nvSpPr>
          <p:cNvPr id="715" name="Shape 715"/>
          <p:cNvSpPr/>
          <p:nvPr/>
        </p:nvSpPr>
        <p:spPr>
          <a:xfrm>
            <a:off x="0" y="1598502"/>
            <a:ext cx="5200500" cy="134999"/>
          </a:xfrm>
          <a:prstGeom prst="rect">
            <a:avLst/>
          </a:prstGeom>
          <a:noFill/>
          <a:ln w="38100" cap="flat" cmpd="sng">
            <a:solidFill>
              <a:srgbClr val="FF0000"/>
            </a:solidFill>
            <a:prstDash val="solid"/>
            <a:round/>
            <a:headEnd type="none" w="med" len="med"/>
            <a:tailEnd type="none" w="med" len="med"/>
          </a:ln>
        </p:spPr>
        <p:txBody>
          <a:bodyPr wrap="square" lIns="34275" tIns="17125" rIns="34275" bIns="17125"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Helvetica Neue"/>
              <a:ea typeface="Helvetica Neue"/>
              <a:cs typeface="Helvetica Neue"/>
              <a:sym typeface="Helvetica Neue"/>
            </a:endParaRPr>
          </a:p>
        </p:txBody>
      </p:sp>
      <p:sp>
        <p:nvSpPr>
          <p:cNvPr id="716" name="Shape 716"/>
          <p:cNvSpPr/>
          <p:nvPr/>
        </p:nvSpPr>
        <p:spPr>
          <a:xfrm>
            <a:off x="18436" y="1961632"/>
            <a:ext cx="5182200" cy="210000"/>
          </a:xfrm>
          <a:prstGeom prst="rect">
            <a:avLst/>
          </a:prstGeom>
          <a:noFill/>
          <a:ln w="38100" cap="flat" cmpd="sng">
            <a:solidFill>
              <a:srgbClr val="FF0000"/>
            </a:solidFill>
            <a:prstDash val="solid"/>
            <a:round/>
            <a:headEnd type="none" w="med" len="med"/>
            <a:tailEnd type="none" w="med" len="med"/>
          </a:ln>
        </p:spPr>
        <p:txBody>
          <a:bodyPr wrap="square" lIns="34275" tIns="17125" rIns="34275" bIns="17125"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Helvetica Neue"/>
              <a:ea typeface="Helvetica Neue"/>
              <a:cs typeface="Helvetica Neue"/>
              <a:sym typeface="Helvetica Neue"/>
            </a:endParaRPr>
          </a:p>
        </p:txBody>
      </p:sp>
      <p:sp>
        <p:nvSpPr>
          <p:cNvPr id="717" name="Shape 717"/>
          <p:cNvSpPr/>
          <p:nvPr/>
        </p:nvSpPr>
        <p:spPr>
          <a:xfrm>
            <a:off x="18436" y="2400750"/>
            <a:ext cx="5182200" cy="162900"/>
          </a:xfrm>
          <a:prstGeom prst="rect">
            <a:avLst/>
          </a:prstGeom>
          <a:noFill/>
          <a:ln w="38100" cap="flat" cmpd="sng">
            <a:solidFill>
              <a:srgbClr val="FF0000"/>
            </a:solidFill>
            <a:prstDash val="solid"/>
            <a:round/>
            <a:headEnd type="none" w="med" len="med"/>
            <a:tailEnd type="none" w="med" len="med"/>
          </a:ln>
        </p:spPr>
        <p:txBody>
          <a:bodyPr wrap="square" lIns="34275" tIns="17125" rIns="34275" bIns="17125"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Helvetica Neue"/>
              <a:ea typeface="Helvetica Neue"/>
              <a:cs typeface="Helvetica Neue"/>
              <a:sym typeface="Helvetica Neue"/>
            </a:endParaRPr>
          </a:p>
        </p:txBody>
      </p:sp>
      <p:sp>
        <p:nvSpPr>
          <p:cNvPr id="718" name="Shape 718"/>
          <p:cNvSpPr/>
          <p:nvPr/>
        </p:nvSpPr>
        <p:spPr>
          <a:xfrm>
            <a:off x="18436" y="2624633"/>
            <a:ext cx="5182200" cy="378900"/>
          </a:xfrm>
          <a:prstGeom prst="rect">
            <a:avLst/>
          </a:prstGeom>
          <a:noFill/>
          <a:ln w="38100" cap="flat" cmpd="sng">
            <a:solidFill>
              <a:srgbClr val="FF0000"/>
            </a:solidFill>
            <a:prstDash val="solid"/>
            <a:round/>
            <a:headEnd type="none" w="med" len="med"/>
            <a:tailEnd type="none" w="med" len="med"/>
          </a:ln>
        </p:spPr>
        <p:txBody>
          <a:bodyPr wrap="square" lIns="34275" tIns="17125" rIns="34275" bIns="17125"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Helvetica Neue"/>
              <a:ea typeface="Helvetica Neue"/>
              <a:cs typeface="Helvetica Neue"/>
              <a:sym typeface="Helvetica Neue"/>
            </a:endParaRPr>
          </a:p>
        </p:txBody>
      </p:sp>
      <p:sp>
        <p:nvSpPr>
          <p:cNvPr id="719" name="Shape 719"/>
          <p:cNvSpPr/>
          <p:nvPr/>
        </p:nvSpPr>
        <p:spPr>
          <a:xfrm>
            <a:off x="0" y="3112925"/>
            <a:ext cx="2533800" cy="392400"/>
          </a:xfrm>
          <a:prstGeom prst="rect">
            <a:avLst/>
          </a:prstGeom>
          <a:noFill/>
          <a:ln w="38100" cap="flat" cmpd="sng">
            <a:solidFill>
              <a:srgbClr val="FF0000"/>
            </a:solidFill>
            <a:prstDash val="solid"/>
            <a:round/>
            <a:headEnd type="none" w="med" len="med"/>
            <a:tailEnd type="none" w="med" len="med"/>
          </a:ln>
        </p:spPr>
        <p:txBody>
          <a:bodyPr wrap="square" lIns="34275" tIns="17125" rIns="34275" bIns="17125"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Helvetica Neue"/>
              <a:ea typeface="Helvetica Neue"/>
              <a:cs typeface="Helvetica Neue"/>
              <a:sym typeface="Helvetica Neue"/>
            </a:endParaRPr>
          </a:p>
        </p:txBody>
      </p:sp>
      <p:sp>
        <p:nvSpPr>
          <p:cNvPr id="720" name="Shape 720"/>
          <p:cNvSpPr/>
          <p:nvPr/>
        </p:nvSpPr>
        <p:spPr>
          <a:xfrm>
            <a:off x="1515" y="4172789"/>
            <a:ext cx="5313300" cy="178500"/>
          </a:xfrm>
          <a:prstGeom prst="rect">
            <a:avLst/>
          </a:prstGeom>
          <a:noFill/>
          <a:ln w="38100" cap="flat" cmpd="sng">
            <a:solidFill>
              <a:srgbClr val="FF0000"/>
            </a:solidFill>
            <a:prstDash val="solid"/>
            <a:round/>
            <a:headEnd type="none" w="med" len="med"/>
            <a:tailEnd type="none" w="med" len="med"/>
          </a:ln>
        </p:spPr>
        <p:txBody>
          <a:bodyPr wrap="square" lIns="34275" tIns="17125" rIns="34275" bIns="17125"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Helvetica Neue"/>
              <a:ea typeface="Helvetica Neue"/>
              <a:cs typeface="Helvetica Neue"/>
              <a:sym typeface="Helvetica Neue"/>
            </a:endParaRPr>
          </a:p>
        </p:txBody>
      </p:sp>
      <p:sp>
        <p:nvSpPr>
          <p:cNvPr id="721" name="Shape 721"/>
          <p:cNvSpPr/>
          <p:nvPr/>
        </p:nvSpPr>
        <p:spPr>
          <a:xfrm>
            <a:off x="1515" y="3747932"/>
            <a:ext cx="5313300" cy="309600"/>
          </a:xfrm>
          <a:prstGeom prst="rect">
            <a:avLst/>
          </a:prstGeom>
          <a:noFill/>
          <a:ln w="38100" cap="flat" cmpd="sng">
            <a:solidFill>
              <a:srgbClr val="FF0000"/>
            </a:solidFill>
            <a:prstDash val="solid"/>
            <a:round/>
            <a:headEnd type="none" w="med" len="med"/>
            <a:tailEnd type="none" w="med" len="med"/>
          </a:ln>
        </p:spPr>
        <p:txBody>
          <a:bodyPr wrap="square" lIns="34275" tIns="17125" rIns="34275" bIns="17125"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Helvetica Neue"/>
              <a:ea typeface="Helvetica Neue"/>
              <a:cs typeface="Helvetica Neue"/>
              <a:sym typeface="Helvetica Neue"/>
            </a:endParaRPr>
          </a:p>
        </p:txBody>
      </p:sp>
      <p:sp>
        <p:nvSpPr>
          <p:cNvPr id="722" name="Shape 722"/>
          <p:cNvSpPr/>
          <p:nvPr/>
        </p:nvSpPr>
        <p:spPr>
          <a:xfrm>
            <a:off x="1506" y="874608"/>
            <a:ext cx="5200500" cy="439800"/>
          </a:xfrm>
          <a:prstGeom prst="rect">
            <a:avLst/>
          </a:prstGeom>
          <a:noFill/>
          <a:ln w="38100" cap="flat" cmpd="sng">
            <a:solidFill>
              <a:srgbClr val="FF0000"/>
            </a:solidFill>
            <a:prstDash val="solid"/>
            <a:round/>
            <a:headEnd type="none" w="med" len="med"/>
            <a:tailEnd type="none" w="med" len="med"/>
          </a:ln>
        </p:spPr>
        <p:txBody>
          <a:bodyPr wrap="square" lIns="34275" tIns="17125" rIns="34275" bIns="17125"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Helvetica Neue"/>
              <a:ea typeface="Helvetica Neue"/>
              <a:cs typeface="Helvetica Neue"/>
              <a:sym typeface="Helvetica Neue"/>
            </a:endParaRPr>
          </a:p>
        </p:txBody>
      </p:sp>
      <p:sp>
        <p:nvSpPr>
          <p:cNvPr id="723" name="Shape 723"/>
          <p:cNvSpPr/>
          <p:nvPr/>
        </p:nvSpPr>
        <p:spPr>
          <a:xfrm>
            <a:off x="0" y="1382600"/>
            <a:ext cx="5200500" cy="135000"/>
          </a:xfrm>
          <a:prstGeom prst="rect">
            <a:avLst/>
          </a:prstGeom>
          <a:noFill/>
          <a:ln w="38100" cap="flat" cmpd="sng">
            <a:solidFill>
              <a:srgbClr val="FF0000"/>
            </a:solidFill>
            <a:prstDash val="solid"/>
            <a:round/>
            <a:headEnd type="none" w="med" len="med"/>
            <a:tailEnd type="none" w="med" len="med"/>
          </a:ln>
        </p:spPr>
        <p:txBody>
          <a:bodyPr wrap="square" lIns="34275" tIns="17125" rIns="34275" bIns="17125"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Helvetica Neue"/>
              <a:ea typeface="Helvetica Neue"/>
              <a:cs typeface="Helvetica Neue"/>
              <a:sym typeface="Helvetica Neue"/>
            </a:endParaRPr>
          </a:p>
        </p:txBody>
      </p:sp>
      <p:sp>
        <p:nvSpPr>
          <p:cNvPr id="724" name="Shape 724"/>
          <p:cNvSpPr/>
          <p:nvPr/>
        </p:nvSpPr>
        <p:spPr>
          <a:xfrm>
            <a:off x="0" y="362511"/>
            <a:ext cx="5200500" cy="189899"/>
          </a:xfrm>
          <a:prstGeom prst="rect">
            <a:avLst/>
          </a:prstGeom>
          <a:noFill/>
          <a:ln w="38100" cap="flat" cmpd="sng">
            <a:solidFill>
              <a:srgbClr val="FF0000"/>
            </a:solidFill>
            <a:prstDash val="solid"/>
            <a:round/>
            <a:headEnd type="none" w="med" len="med"/>
            <a:tailEnd type="none" w="med" len="med"/>
          </a:ln>
        </p:spPr>
        <p:txBody>
          <a:bodyPr wrap="square" lIns="34275" tIns="17125" rIns="34275" bIns="17125"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Helvetica Neue"/>
              <a:ea typeface="Helvetica Neue"/>
              <a:cs typeface="Helvetica Neue"/>
              <a:sym typeface="Helvetica Neue"/>
            </a:endParaRPr>
          </a:p>
        </p:txBody>
      </p:sp>
      <p:sp>
        <p:nvSpPr>
          <p:cNvPr id="725" name="Shape 725"/>
          <p:cNvSpPr txBox="1"/>
          <p:nvPr/>
        </p:nvSpPr>
        <p:spPr>
          <a:xfrm>
            <a:off x="6227148" y="1092137"/>
            <a:ext cx="1545000" cy="253800"/>
          </a:xfrm>
          <a:prstGeom prst="rect">
            <a:avLst/>
          </a:prstGeom>
          <a:noFill/>
          <a:ln>
            <a:noFill/>
          </a:ln>
        </p:spPr>
        <p:txBody>
          <a:bodyPr wrap="square" lIns="19050" tIns="19050" rIns="19050" bIns="19050" anchor="ctr" anchorCtr="0">
            <a:noAutofit/>
          </a:bodyPr>
          <a:lstStyle/>
          <a:p>
            <a:pPr marL="0" marR="0" lvl="0" indent="0" algn="l" rtl="0">
              <a:spcBef>
                <a:spcPts val="0"/>
              </a:spcBef>
              <a:buClr>
                <a:srgbClr val="000000"/>
              </a:buClr>
              <a:buSzPct val="25000"/>
              <a:buFont typeface="Arial"/>
              <a:buNone/>
            </a:pPr>
            <a:r>
              <a:rPr lang="en-US" sz="1400" b="0" i="0" u="none" strike="noStrike" cap="none">
                <a:solidFill>
                  <a:srgbClr val="000000"/>
                </a:solidFill>
                <a:latin typeface="Arial"/>
                <a:ea typeface="Arial"/>
                <a:cs typeface="Arial"/>
                <a:sym typeface="Arial"/>
              </a:rPr>
              <a:t>Firewall &amp; Routes</a:t>
            </a:r>
          </a:p>
        </p:txBody>
      </p:sp>
      <p:sp>
        <p:nvSpPr>
          <p:cNvPr id="726" name="Shape 726"/>
          <p:cNvSpPr txBox="1"/>
          <p:nvPr/>
        </p:nvSpPr>
        <p:spPr>
          <a:xfrm>
            <a:off x="6227148" y="1395510"/>
            <a:ext cx="1515000" cy="253799"/>
          </a:xfrm>
          <a:prstGeom prst="rect">
            <a:avLst/>
          </a:prstGeom>
          <a:noFill/>
          <a:ln>
            <a:noFill/>
          </a:ln>
        </p:spPr>
        <p:txBody>
          <a:bodyPr wrap="square" lIns="19050" tIns="19050" rIns="19050" bIns="19050" anchor="ctr" anchorCtr="0">
            <a:noAutofit/>
          </a:bodyPr>
          <a:lstStyle/>
          <a:p>
            <a:pPr marL="0" marR="0" lvl="0" indent="0" algn="l" rtl="0">
              <a:spcBef>
                <a:spcPts val="0"/>
              </a:spcBef>
              <a:buClr>
                <a:srgbClr val="000000"/>
              </a:buClr>
              <a:buSzPct val="25000"/>
              <a:buFont typeface="Arial"/>
              <a:buNone/>
            </a:pPr>
            <a:r>
              <a:rPr lang="en-US" sz="1400" b="0" i="0" u="none" strike="noStrike" cap="none">
                <a:solidFill>
                  <a:srgbClr val="000000"/>
                </a:solidFill>
                <a:latin typeface="Arial"/>
                <a:ea typeface="Arial"/>
                <a:cs typeface="Arial"/>
                <a:sym typeface="Arial"/>
              </a:rPr>
              <a:t>Service Bindings</a:t>
            </a:r>
          </a:p>
        </p:txBody>
      </p:sp>
      <p:sp>
        <p:nvSpPr>
          <p:cNvPr id="727" name="Shape 727"/>
          <p:cNvSpPr txBox="1"/>
          <p:nvPr/>
        </p:nvSpPr>
        <p:spPr>
          <a:xfrm>
            <a:off x="6227148" y="1729702"/>
            <a:ext cx="1242000" cy="253800"/>
          </a:xfrm>
          <a:prstGeom prst="rect">
            <a:avLst/>
          </a:prstGeom>
          <a:noFill/>
          <a:ln>
            <a:noFill/>
          </a:ln>
        </p:spPr>
        <p:txBody>
          <a:bodyPr wrap="square" lIns="19050" tIns="19050" rIns="19050" bIns="19050" anchor="ctr" anchorCtr="0">
            <a:noAutofit/>
          </a:bodyPr>
          <a:lstStyle/>
          <a:p>
            <a:pPr marL="0" marR="0" lvl="0" indent="0" algn="l" rtl="0">
              <a:spcBef>
                <a:spcPts val="0"/>
              </a:spcBef>
              <a:buClr>
                <a:srgbClr val="000000"/>
              </a:buClr>
              <a:buSzPct val="25000"/>
              <a:buFont typeface="Arial"/>
              <a:buNone/>
            </a:pPr>
            <a:r>
              <a:rPr lang="en-US" sz="1400" b="0" i="0" u="none" strike="noStrike" cap="none">
                <a:solidFill>
                  <a:srgbClr val="000000"/>
                </a:solidFill>
                <a:latin typeface="Arial"/>
                <a:ea typeface="Arial"/>
                <a:cs typeface="Arial"/>
                <a:sym typeface="Arial"/>
              </a:rPr>
              <a:t>App Lifecycle</a:t>
            </a:r>
          </a:p>
        </p:txBody>
      </p:sp>
      <p:sp>
        <p:nvSpPr>
          <p:cNvPr id="728" name="Shape 728"/>
          <p:cNvSpPr txBox="1"/>
          <p:nvPr/>
        </p:nvSpPr>
        <p:spPr>
          <a:xfrm>
            <a:off x="6227148" y="2044700"/>
            <a:ext cx="2550600" cy="253800"/>
          </a:xfrm>
          <a:prstGeom prst="rect">
            <a:avLst/>
          </a:prstGeom>
          <a:noFill/>
          <a:ln>
            <a:noFill/>
          </a:ln>
        </p:spPr>
        <p:txBody>
          <a:bodyPr wrap="square" lIns="19050" tIns="19050" rIns="19050" bIns="19050" anchor="ctr" anchorCtr="0">
            <a:noAutofit/>
          </a:bodyPr>
          <a:lstStyle/>
          <a:p>
            <a:pPr marL="0" marR="0" lvl="0" indent="0" algn="l" rtl="0">
              <a:spcBef>
                <a:spcPts val="0"/>
              </a:spcBef>
              <a:buClr>
                <a:srgbClr val="000000"/>
              </a:buClr>
              <a:buSzPct val="25000"/>
              <a:buFont typeface="Arial"/>
              <a:buNone/>
            </a:pPr>
            <a:r>
              <a:rPr lang="en-US" sz="1400" b="0" i="0" u="none" strike="noStrike" cap="none">
                <a:solidFill>
                  <a:srgbClr val="000000"/>
                </a:solidFill>
                <a:latin typeface="Arial"/>
                <a:ea typeface="Arial"/>
                <a:cs typeface="Arial"/>
                <a:sym typeface="Arial"/>
              </a:rPr>
              <a:t>Runtime Installation &amp; Config</a:t>
            </a:r>
          </a:p>
        </p:txBody>
      </p:sp>
      <p:sp>
        <p:nvSpPr>
          <p:cNvPr id="729" name="Shape 729"/>
          <p:cNvSpPr txBox="1"/>
          <p:nvPr/>
        </p:nvSpPr>
        <p:spPr>
          <a:xfrm>
            <a:off x="6227148" y="2331441"/>
            <a:ext cx="2853000" cy="253800"/>
          </a:xfrm>
          <a:prstGeom prst="rect">
            <a:avLst/>
          </a:prstGeom>
          <a:noFill/>
          <a:ln>
            <a:noFill/>
          </a:ln>
        </p:spPr>
        <p:txBody>
          <a:bodyPr wrap="square" lIns="19050" tIns="19050" rIns="19050" bIns="19050" anchor="ctr" anchorCtr="0">
            <a:noAutofit/>
          </a:bodyPr>
          <a:lstStyle/>
          <a:p>
            <a:pPr marL="0" marR="0" lvl="0" indent="0" algn="l" rtl="0">
              <a:spcBef>
                <a:spcPts val="0"/>
              </a:spcBef>
              <a:buClr>
                <a:srgbClr val="000000"/>
              </a:buClr>
              <a:buSzPct val="25000"/>
              <a:buFont typeface="Arial"/>
              <a:buNone/>
            </a:pPr>
            <a:r>
              <a:rPr lang="en-US" sz="1400" b="0" i="0" u="none" strike="noStrike" cap="none">
                <a:solidFill>
                  <a:srgbClr val="000000"/>
                </a:solidFill>
                <a:latin typeface="Arial"/>
                <a:ea typeface="Arial"/>
                <a:cs typeface="Arial"/>
                <a:sym typeface="Arial"/>
              </a:rPr>
              <a:t>Middleware Installation &amp; Config</a:t>
            </a:r>
          </a:p>
        </p:txBody>
      </p:sp>
      <p:sp>
        <p:nvSpPr>
          <p:cNvPr id="730" name="Shape 730"/>
          <p:cNvSpPr txBox="1"/>
          <p:nvPr/>
        </p:nvSpPr>
        <p:spPr>
          <a:xfrm>
            <a:off x="6227148" y="2753482"/>
            <a:ext cx="2820900" cy="253800"/>
          </a:xfrm>
          <a:prstGeom prst="rect">
            <a:avLst/>
          </a:prstGeom>
          <a:noFill/>
          <a:ln>
            <a:noFill/>
          </a:ln>
        </p:spPr>
        <p:txBody>
          <a:bodyPr wrap="square" lIns="19050" tIns="19050" rIns="19050" bIns="19050" anchor="ctr" anchorCtr="0">
            <a:noAutofit/>
          </a:bodyPr>
          <a:lstStyle/>
          <a:p>
            <a:pPr marL="0" marR="0" lvl="0" indent="0" algn="l" rtl="0">
              <a:spcBef>
                <a:spcPts val="0"/>
              </a:spcBef>
              <a:buClr>
                <a:srgbClr val="000000"/>
              </a:buClr>
              <a:buSzPct val="25000"/>
              <a:buFont typeface="Arial"/>
              <a:buNone/>
            </a:pPr>
            <a:r>
              <a:rPr lang="en-US" sz="1400" b="0" i="0" u="none" strike="noStrike" cap="none">
                <a:solidFill>
                  <a:srgbClr val="000000"/>
                </a:solidFill>
                <a:latin typeface="Arial"/>
                <a:ea typeface="Arial"/>
                <a:cs typeface="Arial"/>
                <a:sym typeface="Arial"/>
              </a:rPr>
              <a:t>Application Installation &amp; Config</a:t>
            </a:r>
          </a:p>
        </p:txBody>
      </p:sp>
      <p:sp>
        <p:nvSpPr>
          <p:cNvPr id="731" name="Shape 731"/>
          <p:cNvSpPr txBox="1"/>
          <p:nvPr/>
        </p:nvSpPr>
        <p:spPr>
          <a:xfrm>
            <a:off x="6227148" y="3158454"/>
            <a:ext cx="1242000" cy="253799"/>
          </a:xfrm>
          <a:prstGeom prst="rect">
            <a:avLst/>
          </a:prstGeom>
          <a:noFill/>
          <a:ln>
            <a:noFill/>
          </a:ln>
        </p:spPr>
        <p:txBody>
          <a:bodyPr wrap="square" lIns="19050" tIns="19050" rIns="19050" bIns="19050" anchor="ctr" anchorCtr="0">
            <a:noAutofit/>
          </a:bodyPr>
          <a:lstStyle/>
          <a:p>
            <a:pPr marL="0" marR="0" lvl="0" indent="0" algn="l" rtl="0">
              <a:spcBef>
                <a:spcPts val="0"/>
              </a:spcBef>
              <a:buClr>
                <a:srgbClr val="000000"/>
              </a:buClr>
              <a:buSzPct val="25000"/>
              <a:buFont typeface="Arial"/>
              <a:buNone/>
            </a:pPr>
            <a:r>
              <a:rPr lang="en-US" sz="1400" b="0" i="0" u="none" strike="noStrike" cap="none">
                <a:solidFill>
                  <a:srgbClr val="000000"/>
                </a:solidFill>
                <a:latin typeface="Arial"/>
                <a:ea typeface="Arial"/>
                <a:cs typeface="Arial"/>
                <a:sym typeface="Arial"/>
              </a:rPr>
              <a:t>App Lifecycle</a:t>
            </a:r>
          </a:p>
        </p:txBody>
      </p:sp>
      <p:sp>
        <p:nvSpPr>
          <p:cNvPr id="732" name="Shape 732"/>
          <p:cNvSpPr txBox="1"/>
          <p:nvPr/>
        </p:nvSpPr>
        <p:spPr>
          <a:xfrm>
            <a:off x="6227148" y="4015416"/>
            <a:ext cx="2404500" cy="253800"/>
          </a:xfrm>
          <a:prstGeom prst="rect">
            <a:avLst/>
          </a:prstGeom>
          <a:noFill/>
          <a:ln>
            <a:noFill/>
          </a:ln>
        </p:spPr>
        <p:txBody>
          <a:bodyPr wrap="square" lIns="19050" tIns="19050" rIns="19050" bIns="19050" anchor="ctr" anchorCtr="0">
            <a:noAutofit/>
          </a:bodyPr>
          <a:lstStyle/>
          <a:p>
            <a:pPr marL="0" marR="0" lvl="0" indent="0" algn="l" rtl="0">
              <a:spcBef>
                <a:spcPts val="0"/>
              </a:spcBef>
              <a:buClr>
                <a:srgbClr val="000000"/>
              </a:buClr>
              <a:buSzPct val="25000"/>
              <a:buFont typeface="Arial"/>
              <a:buNone/>
            </a:pPr>
            <a:r>
              <a:rPr lang="en-US" sz="1400" b="0" i="0" u="none" strike="noStrike" cap="none">
                <a:solidFill>
                  <a:srgbClr val="000000"/>
                </a:solidFill>
                <a:latin typeface="Arial"/>
                <a:ea typeface="Arial"/>
                <a:cs typeface="Arial"/>
                <a:sym typeface="Arial"/>
              </a:rPr>
              <a:t>Logging, Health, Telemetry</a:t>
            </a:r>
          </a:p>
        </p:txBody>
      </p:sp>
      <p:cxnSp>
        <p:nvCxnSpPr>
          <p:cNvPr id="733" name="Shape 733"/>
          <p:cNvCxnSpPr/>
          <p:nvPr/>
        </p:nvCxnSpPr>
        <p:spPr>
          <a:xfrm rot="10800000">
            <a:off x="5321164" y="3902675"/>
            <a:ext cx="836400" cy="239700"/>
          </a:xfrm>
          <a:prstGeom prst="straightConnector1">
            <a:avLst/>
          </a:prstGeom>
          <a:noFill/>
          <a:ln w="57150" cap="flat" cmpd="sng">
            <a:solidFill>
              <a:srgbClr val="008774"/>
            </a:solidFill>
            <a:prstDash val="solid"/>
            <a:miter lim="8000"/>
            <a:headEnd type="none" w="med" len="med"/>
            <a:tailEnd type="stealth" w="lg" len="lg"/>
          </a:ln>
        </p:spPr>
      </p:cxnSp>
      <p:cxnSp>
        <p:nvCxnSpPr>
          <p:cNvPr id="734" name="Shape 734"/>
          <p:cNvCxnSpPr/>
          <p:nvPr/>
        </p:nvCxnSpPr>
        <p:spPr>
          <a:xfrm flipH="1">
            <a:off x="5321164" y="4172782"/>
            <a:ext cx="836400" cy="96600"/>
          </a:xfrm>
          <a:prstGeom prst="straightConnector1">
            <a:avLst/>
          </a:prstGeom>
          <a:noFill/>
          <a:ln w="57150" cap="flat" cmpd="sng">
            <a:solidFill>
              <a:srgbClr val="008774"/>
            </a:solidFill>
            <a:prstDash val="solid"/>
            <a:miter lim="8000"/>
            <a:headEnd type="none" w="med" len="med"/>
            <a:tailEnd type="stealth" w="lg" len="lg"/>
          </a:ln>
        </p:spPr>
      </p:cxnSp>
      <p:cxnSp>
        <p:nvCxnSpPr>
          <p:cNvPr id="735" name="Shape 735"/>
          <p:cNvCxnSpPr/>
          <p:nvPr/>
        </p:nvCxnSpPr>
        <p:spPr>
          <a:xfrm flipH="1">
            <a:off x="2533564" y="3285410"/>
            <a:ext cx="3624000" cy="48300"/>
          </a:xfrm>
          <a:prstGeom prst="straightConnector1">
            <a:avLst/>
          </a:prstGeom>
          <a:noFill/>
          <a:ln w="57150" cap="flat" cmpd="sng">
            <a:solidFill>
              <a:srgbClr val="008774"/>
            </a:solidFill>
            <a:prstDash val="solid"/>
            <a:miter lim="8000"/>
            <a:headEnd type="none" w="med" len="med"/>
            <a:tailEnd type="stealth" w="lg" len="lg"/>
          </a:ln>
        </p:spPr>
      </p:cxnSp>
      <p:cxnSp>
        <p:nvCxnSpPr>
          <p:cNvPr id="736" name="Shape 736"/>
          <p:cNvCxnSpPr/>
          <p:nvPr/>
        </p:nvCxnSpPr>
        <p:spPr>
          <a:xfrm rot="10800000">
            <a:off x="5245266" y="2825840"/>
            <a:ext cx="912300" cy="54600"/>
          </a:xfrm>
          <a:prstGeom prst="straightConnector1">
            <a:avLst/>
          </a:prstGeom>
          <a:noFill/>
          <a:ln w="57150" cap="flat" cmpd="sng">
            <a:solidFill>
              <a:srgbClr val="008774"/>
            </a:solidFill>
            <a:prstDash val="solid"/>
            <a:miter lim="8000"/>
            <a:headEnd type="none" w="med" len="med"/>
            <a:tailEnd type="stealth" w="lg" len="lg"/>
          </a:ln>
        </p:spPr>
      </p:cxnSp>
      <p:cxnSp>
        <p:nvCxnSpPr>
          <p:cNvPr id="737" name="Shape 737"/>
          <p:cNvCxnSpPr/>
          <p:nvPr/>
        </p:nvCxnSpPr>
        <p:spPr>
          <a:xfrm rot="10800000">
            <a:off x="5245264" y="2501900"/>
            <a:ext cx="912300" cy="0"/>
          </a:xfrm>
          <a:prstGeom prst="straightConnector1">
            <a:avLst/>
          </a:prstGeom>
          <a:noFill/>
          <a:ln w="57150" cap="flat" cmpd="sng">
            <a:solidFill>
              <a:srgbClr val="008774"/>
            </a:solidFill>
            <a:prstDash val="solid"/>
            <a:miter lim="8000"/>
            <a:headEnd type="none" w="med" len="med"/>
            <a:tailEnd type="stealth" w="lg" len="lg"/>
          </a:ln>
        </p:spPr>
      </p:cxnSp>
      <p:cxnSp>
        <p:nvCxnSpPr>
          <p:cNvPr id="738" name="Shape 738"/>
          <p:cNvCxnSpPr/>
          <p:nvPr/>
        </p:nvCxnSpPr>
        <p:spPr>
          <a:xfrm rot="10800000">
            <a:off x="5245266" y="2048658"/>
            <a:ext cx="912300" cy="123000"/>
          </a:xfrm>
          <a:prstGeom prst="straightConnector1">
            <a:avLst/>
          </a:prstGeom>
          <a:noFill/>
          <a:ln w="57150" cap="flat" cmpd="sng">
            <a:solidFill>
              <a:srgbClr val="008774"/>
            </a:solidFill>
            <a:prstDash val="solid"/>
            <a:miter lim="8000"/>
            <a:headEnd type="none" w="med" len="med"/>
            <a:tailEnd type="stealth" w="lg" len="lg"/>
          </a:ln>
        </p:spPr>
      </p:cxnSp>
      <p:cxnSp>
        <p:nvCxnSpPr>
          <p:cNvPr id="739" name="Shape 739"/>
          <p:cNvCxnSpPr>
            <a:endCxn id="715" idx="3"/>
          </p:cNvCxnSpPr>
          <p:nvPr/>
        </p:nvCxnSpPr>
        <p:spPr>
          <a:xfrm rot="10800000">
            <a:off x="5200500" y="1666001"/>
            <a:ext cx="957000" cy="190500"/>
          </a:xfrm>
          <a:prstGeom prst="straightConnector1">
            <a:avLst/>
          </a:prstGeom>
          <a:noFill/>
          <a:ln w="57150" cap="flat" cmpd="sng">
            <a:solidFill>
              <a:srgbClr val="008774"/>
            </a:solidFill>
            <a:prstDash val="solid"/>
            <a:miter lim="8000"/>
            <a:headEnd type="none" w="med" len="med"/>
            <a:tailEnd type="stealth" w="lg" len="lg"/>
          </a:ln>
        </p:spPr>
      </p:cxnSp>
      <p:cxnSp>
        <p:nvCxnSpPr>
          <p:cNvPr id="740" name="Shape 740"/>
          <p:cNvCxnSpPr>
            <a:endCxn id="723" idx="3"/>
          </p:cNvCxnSpPr>
          <p:nvPr/>
        </p:nvCxnSpPr>
        <p:spPr>
          <a:xfrm rot="10800000">
            <a:off x="5200500" y="1450100"/>
            <a:ext cx="957000" cy="406500"/>
          </a:xfrm>
          <a:prstGeom prst="straightConnector1">
            <a:avLst/>
          </a:prstGeom>
          <a:noFill/>
          <a:ln w="57150" cap="flat" cmpd="sng">
            <a:solidFill>
              <a:srgbClr val="008774"/>
            </a:solidFill>
            <a:prstDash val="solid"/>
            <a:miter lim="8000"/>
            <a:headEnd type="none" w="med" len="med"/>
            <a:tailEnd type="stealth" w="lg" len="lg"/>
          </a:ln>
        </p:spPr>
      </p:cxnSp>
      <p:cxnSp>
        <p:nvCxnSpPr>
          <p:cNvPr id="741" name="Shape 741"/>
          <p:cNvCxnSpPr>
            <a:endCxn id="722" idx="3"/>
          </p:cNvCxnSpPr>
          <p:nvPr/>
        </p:nvCxnSpPr>
        <p:spPr>
          <a:xfrm rot="10800000">
            <a:off x="5202006" y="1094508"/>
            <a:ext cx="955500" cy="427800"/>
          </a:xfrm>
          <a:prstGeom prst="straightConnector1">
            <a:avLst/>
          </a:prstGeom>
          <a:noFill/>
          <a:ln w="57150" cap="flat" cmpd="sng">
            <a:solidFill>
              <a:srgbClr val="008774"/>
            </a:solidFill>
            <a:prstDash val="solid"/>
            <a:miter lim="8000"/>
            <a:headEnd type="none" w="med" len="med"/>
            <a:tailEnd type="stealth" w="lg" len="lg"/>
          </a:ln>
        </p:spPr>
      </p:cxnSp>
      <p:cxnSp>
        <p:nvCxnSpPr>
          <p:cNvPr id="742" name="Shape 742"/>
          <p:cNvCxnSpPr>
            <a:endCxn id="724" idx="3"/>
          </p:cNvCxnSpPr>
          <p:nvPr/>
        </p:nvCxnSpPr>
        <p:spPr>
          <a:xfrm rot="10800000">
            <a:off x="5200500" y="457461"/>
            <a:ext cx="957000" cy="761700"/>
          </a:xfrm>
          <a:prstGeom prst="straightConnector1">
            <a:avLst/>
          </a:prstGeom>
          <a:noFill/>
          <a:ln w="57150" cap="flat" cmpd="sng">
            <a:solidFill>
              <a:srgbClr val="008774"/>
            </a:solidFill>
            <a:prstDash val="solid"/>
            <a:miter lim="8000"/>
            <a:headEnd type="none" w="med" len="med"/>
            <a:tailEnd type="stealth" w="lg" len="lg"/>
          </a:ln>
        </p:spPr>
      </p:cxnSp>
      <p:sp>
        <p:nvSpPr>
          <p:cNvPr id="743" name="Shape 743"/>
          <p:cNvSpPr txBox="1">
            <a:spLocks noGrp="1"/>
          </p:cNvSpPr>
          <p:nvPr>
            <p:ph type="title"/>
          </p:nvPr>
        </p:nvSpPr>
        <p:spPr>
          <a:xfrm>
            <a:off x="113721" y="149918"/>
            <a:ext cx="8796900" cy="474300"/>
          </a:xfrm>
          <a:prstGeom prst="rect">
            <a:avLst/>
          </a:prstGeom>
          <a:noFill/>
          <a:ln>
            <a:noFill/>
          </a:ln>
        </p:spPr>
        <p:txBody>
          <a:bodyPr wrap="square" lIns="91425" tIns="45700" rIns="91425" bIns="45700" anchor="t" anchorCtr="0">
            <a:noAutofit/>
          </a:bodyPr>
          <a:lstStyle/>
          <a:p>
            <a:pPr marL="0" marR="0" lvl="0" indent="0" algn="r" rtl="0">
              <a:spcBef>
                <a:spcPts val="0"/>
              </a:spcBef>
              <a:buClr>
                <a:srgbClr val="008774"/>
              </a:buClr>
              <a:buSzPct val="25000"/>
              <a:buFont typeface="Arial"/>
              <a:buNone/>
            </a:pPr>
            <a:r>
              <a:rPr lang="en-US" sz="2800" b="1" i="0" u="none" strike="noStrike" cap="none">
                <a:solidFill>
                  <a:srgbClr val="008774"/>
                </a:solidFill>
                <a:latin typeface="Arial"/>
                <a:ea typeface="Arial"/>
                <a:cs typeface="Arial"/>
                <a:sym typeface="Arial"/>
              </a:rPr>
              <a:t>Enabling DevOps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Shape 749"/>
          <p:cNvPicPr preferRelativeResize="0"/>
          <p:nvPr/>
        </p:nvPicPr>
        <p:blipFill rotWithShape="1">
          <a:blip r:embed="rId3">
            <a:alphaModFix/>
          </a:blip>
          <a:srcRect/>
          <a:stretch/>
        </p:blipFill>
        <p:spPr>
          <a:xfrm>
            <a:off x="610400" y="1204901"/>
            <a:ext cx="2190750" cy="2733675"/>
          </a:xfrm>
          <a:prstGeom prst="rect">
            <a:avLst/>
          </a:prstGeom>
          <a:noFill/>
          <a:ln>
            <a:noFill/>
          </a:ln>
        </p:spPr>
      </p:pic>
      <p:sp>
        <p:nvSpPr>
          <p:cNvPr id="750" name="Shape 750"/>
          <p:cNvSpPr/>
          <p:nvPr/>
        </p:nvSpPr>
        <p:spPr>
          <a:xfrm>
            <a:off x="3153600" y="1454100"/>
            <a:ext cx="5685600" cy="2235300"/>
          </a:xfrm>
          <a:prstGeom prst="rect">
            <a:avLst/>
          </a:prstGeom>
          <a:noFill/>
          <a:ln>
            <a:noFill/>
          </a:ln>
        </p:spPr>
        <p:txBody>
          <a:bodyPr wrap="square" lIns="91425" tIns="45700" rIns="91425" bIns="45700" anchor="ctr" anchorCtr="0">
            <a:noAutofit/>
          </a:bodyPr>
          <a:lstStyle/>
          <a:p>
            <a:pPr marL="0" marR="0" lvl="0" indent="0" algn="ctr" rtl="0">
              <a:spcBef>
                <a:spcPts val="0"/>
              </a:spcBef>
              <a:spcAft>
                <a:spcPts val="0"/>
              </a:spcAft>
              <a:buClr>
                <a:srgbClr val="666666"/>
              </a:buClr>
              <a:buSzPct val="25000"/>
              <a:buFont typeface="Arial"/>
              <a:buNone/>
            </a:pPr>
            <a:r>
              <a:rPr lang="en-US" sz="4800">
                <a:solidFill>
                  <a:srgbClr val="666666"/>
                </a:solidFill>
                <a:latin typeface="Arial"/>
                <a:ea typeface="Arial"/>
                <a:cs typeface="Arial"/>
                <a:sym typeface="Arial"/>
              </a:rPr>
              <a:t>Anatomy of the Platform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p:nvPr/>
        </p:nvSpPr>
        <p:spPr>
          <a:xfrm>
            <a:off x="1549329" y="678558"/>
            <a:ext cx="3510300" cy="425700"/>
          </a:xfrm>
          <a:prstGeom prst="rect">
            <a:avLst/>
          </a:prstGeom>
          <a:noFill/>
          <a:ln>
            <a:noFill/>
          </a:ln>
        </p:spPr>
        <p:txBody>
          <a:bodyPr wrap="square" lIns="91425" tIns="45700" rIns="91425" bIns="45700" anchor="ctr" anchorCtr="0">
            <a:noAutofit/>
          </a:bodyPr>
          <a:lstStyle/>
          <a:p>
            <a:pPr marL="0" marR="0" lvl="0" indent="0" algn="ctr" rtl="0">
              <a:spcBef>
                <a:spcPts val="0"/>
              </a:spcBef>
              <a:buClr>
                <a:srgbClr val="017A66"/>
              </a:buClr>
              <a:buSzPct val="25000"/>
              <a:buFont typeface="Calibri"/>
              <a:buNone/>
            </a:pPr>
            <a:r>
              <a:rPr lang="en-US" sz="2000" i="0" u="none" strike="noStrike" cap="none">
                <a:solidFill>
                  <a:srgbClr val="017A66"/>
                </a:solidFill>
                <a:latin typeface="Calibri"/>
                <a:ea typeface="Calibri"/>
                <a:cs typeface="Calibri"/>
                <a:sym typeface="Calibri"/>
              </a:rPr>
              <a:t>Cloud Native Framework</a:t>
            </a:r>
          </a:p>
        </p:txBody>
      </p:sp>
      <p:grpSp>
        <p:nvGrpSpPr>
          <p:cNvPr id="756" name="Shape 756"/>
          <p:cNvGrpSpPr/>
          <p:nvPr/>
        </p:nvGrpSpPr>
        <p:grpSpPr>
          <a:xfrm>
            <a:off x="2189621" y="1870350"/>
            <a:ext cx="1656212" cy="278400"/>
            <a:chOff x="1961003" y="1870350"/>
            <a:chExt cx="1656212" cy="278400"/>
          </a:xfrm>
        </p:grpSpPr>
        <p:cxnSp>
          <p:nvCxnSpPr>
            <p:cNvPr id="757" name="Shape 757"/>
            <p:cNvCxnSpPr/>
            <p:nvPr/>
          </p:nvCxnSpPr>
          <p:spPr>
            <a:xfrm>
              <a:off x="1961003" y="1870350"/>
              <a:ext cx="0" cy="278400"/>
            </a:xfrm>
            <a:prstGeom prst="straightConnector1">
              <a:avLst/>
            </a:prstGeom>
            <a:noFill/>
            <a:ln w="25400" cap="flat" cmpd="sng">
              <a:solidFill>
                <a:srgbClr val="139789"/>
              </a:solidFill>
              <a:prstDash val="solid"/>
              <a:round/>
              <a:headEnd type="stealth" w="lg" len="lg"/>
              <a:tailEnd type="stealth" w="lg" len="lg"/>
            </a:ln>
          </p:spPr>
        </p:cxnSp>
        <p:sp>
          <p:nvSpPr>
            <p:cNvPr id="758" name="Shape 758"/>
            <p:cNvSpPr txBox="1"/>
            <p:nvPr/>
          </p:nvSpPr>
          <p:spPr>
            <a:xfrm>
              <a:off x="2021515" y="1883466"/>
              <a:ext cx="1595700" cy="2463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4C4C4C"/>
                </a:buClr>
                <a:buSzPct val="25000"/>
                <a:buFont typeface="Arial"/>
                <a:buNone/>
              </a:pPr>
              <a:r>
                <a:rPr lang="en-US" sz="1000" b="0" i="0" u="none" strike="noStrike" cap="none">
                  <a:solidFill>
                    <a:srgbClr val="4C4C4C"/>
                  </a:solidFill>
                  <a:latin typeface="Arial"/>
                  <a:ea typeface="Arial"/>
                  <a:cs typeface="Arial"/>
                  <a:sym typeface="Arial"/>
                </a:rPr>
                <a:t>Contract: </a:t>
              </a:r>
              <a:r>
                <a:rPr lang="en-US" sz="1000" b="1" i="0" u="none" strike="noStrike" cap="none">
                  <a:solidFill>
                    <a:srgbClr val="4C4C4C"/>
                  </a:solidFill>
                  <a:latin typeface="Arial"/>
                  <a:ea typeface="Arial"/>
                  <a:cs typeface="Arial"/>
                  <a:sym typeface="Arial"/>
                </a:rPr>
                <a:t>12 Factor App</a:t>
              </a:r>
            </a:p>
          </p:txBody>
        </p:sp>
      </p:grpSp>
      <p:grpSp>
        <p:nvGrpSpPr>
          <p:cNvPr id="759" name="Shape 759"/>
          <p:cNvGrpSpPr/>
          <p:nvPr/>
        </p:nvGrpSpPr>
        <p:grpSpPr>
          <a:xfrm>
            <a:off x="2189604" y="2866081"/>
            <a:ext cx="1692208" cy="278400"/>
            <a:chOff x="1961007" y="2832930"/>
            <a:chExt cx="1692208" cy="278400"/>
          </a:xfrm>
        </p:grpSpPr>
        <p:cxnSp>
          <p:nvCxnSpPr>
            <p:cNvPr id="760" name="Shape 760"/>
            <p:cNvCxnSpPr/>
            <p:nvPr/>
          </p:nvCxnSpPr>
          <p:spPr>
            <a:xfrm>
              <a:off x="1961007" y="2832930"/>
              <a:ext cx="0" cy="278400"/>
            </a:xfrm>
            <a:prstGeom prst="straightConnector1">
              <a:avLst/>
            </a:prstGeom>
            <a:noFill/>
            <a:ln w="25400" cap="flat" cmpd="sng">
              <a:solidFill>
                <a:srgbClr val="139789"/>
              </a:solidFill>
              <a:prstDash val="solid"/>
              <a:round/>
              <a:headEnd type="stealth" w="lg" len="lg"/>
              <a:tailEnd type="stealth" w="lg" len="lg"/>
            </a:ln>
          </p:spPr>
        </p:cxnSp>
        <p:sp>
          <p:nvSpPr>
            <p:cNvPr id="761" name="Shape 761"/>
            <p:cNvSpPr txBox="1"/>
            <p:nvPr/>
          </p:nvSpPr>
          <p:spPr>
            <a:xfrm>
              <a:off x="2021515" y="2853353"/>
              <a:ext cx="1631700" cy="2463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4C4C4C"/>
                </a:buClr>
                <a:buSzPct val="25000"/>
                <a:buFont typeface="Arial"/>
                <a:buNone/>
              </a:pPr>
              <a:r>
                <a:rPr lang="en-US" sz="1000" b="0" i="0" u="none" strike="noStrike" cap="none">
                  <a:solidFill>
                    <a:srgbClr val="4C4C4C"/>
                  </a:solidFill>
                  <a:latin typeface="Arial"/>
                  <a:ea typeface="Arial"/>
                  <a:cs typeface="Arial"/>
                  <a:sym typeface="Arial"/>
                </a:rPr>
                <a:t>Contract: </a:t>
              </a:r>
              <a:r>
                <a:rPr lang="en-US" sz="1000" b="1" i="0" u="none" strike="noStrike" cap="none">
                  <a:solidFill>
                    <a:srgbClr val="4C4C4C"/>
                  </a:solidFill>
                  <a:latin typeface="Arial"/>
                  <a:ea typeface="Arial"/>
                  <a:cs typeface="Arial"/>
                  <a:sym typeface="Arial"/>
                </a:rPr>
                <a:t>BOSH Release</a:t>
              </a:r>
            </a:p>
          </p:txBody>
        </p:sp>
      </p:grpSp>
      <p:grpSp>
        <p:nvGrpSpPr>
          <p:cNvPr id="762" name="Shape 762"/>
          <p:cNvGrpSpPr/>
          <p:nvPr/>
        </p:nvGrpSpPr>
        <p:grpSpPr>
          <a:xfrm>
            <a:off x="2189607" y="3787567"/>
            <a:ext cx="2290408" cy="278400"/>
            <a:chOff x="1961007" y="3787567"/>
            <a:chExt cx="2290408" cy="278400"/>
          </a:xfrm>
        </p:grpSpPr>
        <p:cxnSp>
          <p:nvCxnSpPr>
            <p:cNvPr id="763" name="Shape 763"/>
            <p:cNvCxnSpPr/>
            <p:nvPr/>
          </p:nvCxnSpPr>
          <p:spPr>
            <a:xfrm>
              <a:off x="1961007" y="3787567"/>
              <a:ext cx="0" cy="278400"/>
            </a:xfrm>
            <a:prstGeom prst="straightConnector1">
              <a:avLst/>
            </a:prstGeom>
            <a:noFill/>
            <a:ln w="25400" cap="flat" cmpd="sng">
              <a:solidFill>
                <a:srgbClr val="139789"/>
              </a:solidFill>
              <a:prstDash val="solid"/>
              <a:round/>
              <a:headEnd type="stealth" w="lg" len="lg"/>
              <a:tailEnd type="stealth" w="lg" len="lg"/>
            </a:ln>
          </p:spPr>
        </p:cxnSp>
        <p:sp>
          <p:nvSpPr>
            <p:cNvPr id="764" name="Shape 764"/>
            <p:cNvSpPr txBox="1"/>
            <p:nvPr/>
          </p:nvSpPr>
          <p:spPr>
            <a:xfrm>
              <a:off x="2021515" y="3809100"/>
              <a:ext cx="2229900" cy="2463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4C4C4C"/>
                </a:buClr>
                <a:buSzPct val="25000"/>
                <a:buFont typeface="Arial"/>
                <a:buNone/>
              </a:pPr>
              <a:r>
                <a:rPr lang="en-US" sz="1000" b="0" i="0" u="none" strike="noStrike" cap="none">
                  <a:solidFill>
                    <a:srgbClr val="4C4C4C"/>
                  </a:solidFill>
                  <a:latin typeface="Arial"/>
                  <a:ea typeface="Arial"/>
                  <a:cs typeface="Arial"/>
                  <a:sym typeface="Arial"/>
                </a:rPr>
                <a:t>Contract: </a:t>
              </a:r>
              <a:r>
                <a:rPr lang="en-US" sz="1000" b="1" i="0" u="none" strike="noStrike" cap="none">
                  <a:solidFill>
                    <a:srgbClr val="4C4C4C"/>
                  </a:solidFill>
                  <a:latin typeface="Arial"/>
                  <a:ea typeface="Arial"/>
                  <a:cs typeface="Arial"/>
                  <a:sym typeface="Arial"/>
                </a:rPr>
                <a:t>Cloud Provider Interface</a:t>
              </a:r>
            </a:p>
          </p:txBody>
        </p:sp>
      </p:grpSp>
      <p:sp>
        <p:nvSpPr>
          <p:cNvPr id="765" name="Shape 765"/>
          <p:cNvSpPr/>
          <p:nvPr/>
        </p:nvSpPr>
        <p:spPr>
          <a:xfrm>
            <a:off x="250236" y="678558"/>
            <a:ext cx="1456500" cy="425700"/>
          </a:xfrm>
          <a:prstGeom prst="rect">
            <a:avLst/>
          </a:prstGeom>
          <a:noFill/>
          <a:ln>
            <a:noFill/>
          </a:ln>
        </p:spPr>
        <p:txBody>
          <a:bodyPr wrap="square" lIns="91425" tIns="45700" rIns="91425" bIns="45700" anchor="ctr" anchorCtr="0">
            <a:noAutofit/>
          </a:bodyPr>
          <a:lstStyle/>
          <a:p>
            <a:pPr marL="0" marR="0" lvl="0" indent="0" algn="ctr" rtl="0">
              <a:spcBef>
                <a:spcPts val="0"/>
              </a:spcBef>
              <a:buClr>
                <a:srgbClr val="2D73B9"/>
              </a:buClr>
              <a:buSzPct val="25000"/>
              <a:buFont typeface="Calibri"/>
              <a:buNone/>
            </a:pPr>
            <a:r>
              <a:rPr lang="en-US" sz="2000" i="0" u="none" strike="noStrike" cap="none">
                <a:solidFill>
                  <a:srgbClr val="2D73B9"/>
                </a:solidFill>
                <a:latin typeface="Calibri"/>
                <a:ea typeface="Calibri"/>
                <a:cs typeface="Calibri"/>
                <a:sym typeface="Calibri"/>
              </a:rPr>
              <a:t>Culture</a:t>
            </a:r>
          </a:p>
        </p:txBody>
      </p:sp>
      <p:sp>
        <p:nvSpPr>
          <p:cNvPr id="766" name="Shape 766"/>
          <p:cNvSpPr/>
          <p:nvPr/>
        </p:nvSpPr>
        <p:spPr>
          <a:xfrm>
            <a:off x="4843187" y="678558"/>
            <a:ext cx="2291100" cy="425700"/>
          </a:xfrm>
          <a:prstGeom prst="rect">
            <a:avLst/>
          </a:prstGeom>
          <a:noFill/>
          <a:ln>
            <a:noFill/>
          </a:ln>
        </p:spPr>
        <p:txBody>
          <a:bodyPr wrap="square" lIns="91425" tIns="45700" rIns="91425" bIns="45700" anchor="ctr" anchorCtr="0">
            <a:noAutofit/>
          </a:bodyPr>
          <a:lstStyle/>
          <a:p>
            <a:pPr marL="0" marR="0" lvl="0" indent="0" algn="ctr" rtl="0">
              <a:spcBef>
                <a:spcPts val="0"/>
              </a:spcBef>
              <a:buClr>
                <a:srgbClr val="4C4C4C"/>
              </a:buClr>
              <a:buSzPct val="25000"/>
              <a:buFont typeface="Calibri"/>
              <a:buNone/>
            </a:pPr>
            <a:r>
              <a:rPr lang="en-US" sz="2000">
                <a:solidFill>
                  <a:srgbClr val="4C4C4C"/>
                </a:solidFill>
                <a:latin typeface="Calibri"/>
                <a:ea typeface="Calibri"/>
                <a:cs typeface="Calibri"/>
                <a:sym typeface="Calibri"/>
              </a:rPr>
              <a:t>Integrated Stack</a:t>
            </a:r>
          </a:p>
        </p:txBody>
      </p:sp>
      <p:cxnSp>
        <p:nvCxnSpPr>
          <p:cNvPr id="767" name="Shape 767"/>
          <p:cNvCxnSpPr/>
          <p:nvPr/>
        </p:nvCxnSpPr>
        <p:spPr>
          <a:xfrm>
            <a:off x="4983576" y="738204"/>
            <a:ext cx="0" cy="4128900"/>
          </a:xfrm>
          <a:prstGeom prst="straightConnector1">
            <a:avLst/>
          </a:prstGeom>
          <a:noFill/>
          <a:ln w="12700" cap="flat" cmpd="sng">
            <a:solidFill>
              <a:schemeClr val="dk2"/>
            </a:solidFill>
            <a:prstDash val="dot"/>
            <a:bevel/>
            <a:headEnd type="none" w="med" len="med"/>
            <a:tailEnd type="none" w="med" len="med"/>
          </a:ln>
        </p:spPr>
      </p:cxnSp>
      <p:cxnSp>
        <p:nvCxnSpPr>
          <p:cNvPr id="768" name="Shape 768"/>
          <p:cNvCxnSpPr/>
          <p:nvPr/>
        </p:nvCxnSpPr>
        <p:spPr>
          <a:xfrm>
            <a:off x="1625528" y="738204"/>
            <a:ext cx="0" cy="4128900"/>
          </a:xfrm>
          <a:prstGeom prst="straightConnector1">
            <a:avLst/>
          </a:prstGeom>
          <a:noFill/>
          <a:ln w="12700" cap="flat" cmpd="sng">
            <a:solidFill>
              <a:schemeClr val="dk2"/>
            </a:solidFill>
            <a:prstDash val="dot"/>
            <a:bevel/>
            <a:headEnd type="none" w="med" len="med"/>
            <a:tailEnd type="none" w="med" len="med"/>
          </a:ln>
        </p:spPr>
      </p:cxnSp>
      <p:grpSp>
        <p:nvGrpSpPr>
          <p:cNvPr id="769" name="Shape 769"/>
          <p:cNvGrpSpPr/>
          <p:nvPr/>
        </p:nvGrpSpPr>
        <p:grpSpPr>
          <a:xfrm>
            <a:off x="949781" y="3144943"/>
            <a:ext cx="4772701" cy="792876"/>
            <a:chOff x="721175" y="3144934"/>
            <a:chExt cx="4772701" cy="792876"/>
          </a:xfrm>
        </p:grpSpPr>
        <p:sp>
          <p:nvSpPr>
            <p:cNvPr id="770" name="Shape 770"/>
            <p:cNvSpPr txBox="1"/>
            <p:nvPr/>
          </p:nvSpPr>
          <p:spPr>
            <a:xfrm>
              <a:off x="4924476" y="3631492"/>
              <a:ext cx="569400" cy="2169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787878"/>
                </a:buClr>
                <a:buSzPct val="25000"/>
                <a:buFont typeface="Calibri"/>
                <a:buNone/>
              </a:pPr>
              <a:r>
                <a:rPr lang="en-US" sz="900">
                  <a:solidFill>
                    <a:srgbClr val="787878"/>
                  </a:solidFill>
                  <a:latin typeface="Calibri"/>
                  <a:ea typeface="Calibri"/>
                  <a:cs typeface="Calibri"/>
                  <a:sym typeface="Calibri"/>
                </a:rPr>
                <a:t>BOSH</a:t>
              </a:r>
            </a:p>
          </p:txBody>
        </p:sp>
        <p:pic>
          <p:nvPicPr>
            <p:cNvPr id="771" name="Shape 771"/>
            <p:cNvPicPr preferRelativeResize="0"/>
            <p:nvPr/>
          </p:nvPicPr>
          <p:blipFill rotWithShape="1">
            <a:blip r:embed="rId3">
              <a:alphaModFix/>
            </a:blip>
            <a:srcRect/>
            <a:stretch/>
          </p:blipFill>
          <p:spPr>
            <a:xfrm>
              <a:off x="4782476" y="3211102"/>
              <a:ext cx="711300" cy="458399"/>
            </a:xfrm>
            <a:prstGeom prst="rect">
              <a:avLst/>
            </a:prstGeom>
            <a:noFill/>
            <a:ln>
              <a:noFill/>
            </a:ln>
          </p:spPr>
        </p:pic>
        <p:sp>
          <p:nvSpPr>
            <p:cNvPr id="772" name="Shape 772"/>
            <p:cNvSpPr/>
            <p:nvPr/>
          </p:nvSpPr>
          <p:spPr>
            <a:xfrm>
              <a:off x="1558759" y="3144934"/>
              <a:ext cx="3030900" cy="652200"/>
            </a:xfrm>
            <a:prstGeom prst="rect">
              <a:avLst/>
            </a:prstGeom>
            <a:solidFill>
              <a:schemeClr val="accent1"/>
            </a:solidFill>
            <a:ln>
              <a:noFill/>
            </a:ln>
          </p:spPr>
          <p:txBody>
            <a:bodyPr wrap="square" lIns="91425" tIns="45700" rIns="91425" bIns="45700" anchor="ctr" anchorCtr="0">
              <a:noAutofit/>
            </a:bodyPr>
            <a:lstStyle/>
            <a:p>
              <a:pPr marL="0" marR="0" lvl="0" indent="0" algn="l" rtl="0">
                <a:spcBef>
                  <a:spcPts val="0"/>
                </a:spcBef>
                <a:buClr>
                  <a:srgbClr val="FFFFFF"/>
                </a:buClr>
                <a:buSzPct val="25000"/>
                <a:buFont typeface="Arial"/>
                <a:buNone/>
              </a:pPr>
              <a:r>
                <a:rPr lang="en-US" sz="1400" b="0" i="0" u="none" strike="noStrike" cap="none">
                  <a:solidFill>
                    <a:srgbClr val="FFFFFF"/>
                  </a:solidFill>
                  <a:latin typeface="Arial"/>
                  <a:ea typeface="Arial"/>
                  <a:cs typeface="Arial"/>
                  <a:sym typeface="Arial"/>
                </a:rPr>
                <a:t>Infrastructure Automation</a:t>
              </a:r>
            </a:p>
          </p:txBody>
        </p:sp>
        <p:sp>
          <p:nvSpPr>
            <p:cNvPr id="773" name="Shape 773"/>
            <p:cNvSpPr txBox="1"/>
            <p:nvPr/>
          </p:nvSpPr>
          <p:spPr>
            <a:xfrm>
              <a:off x="721175" y="3720910"/>
              <a:ext cx="498900" cy="216900"/>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404040"/>
                </a:buClr>
                <a:buSzPct val="25000"/>
                <a:buFont typeface="Arial"/>
                <a:buNone/>
              </a:pPr>
              <a:r>
                <a:rPr lang="en-US" sz="900" b="0" i="0" u="none" strike="noStrike" cap="none">
                  <a:solidFill>
                    <a:srgbClr val="404040"/>
                  </a:solidFill>
                  <a:latin typeface="Arial"/>
                  <a:ea typeface="Arial"/>
                  <a:cs typeface="Arial"/>
                  <a:sym typeface="Arial"/>
                </a:rPr>
                <a:t>IT Ops</a:t>
              </a:r>
            </a:p>
          </p:txBody>
        </p:sp>
        <p:pic>
          <p:nvPicPr>
            <p:cNvPr id="774" name="Shape 774"/>
            <p:cNvPicPr preferRelativeResize="0"/>
            <p:nvPr/>
          </p:nvPicPr>
          <p:blipFill rotWithShape="1">
            <a:blip r:embed="rId4">
              <a:alphaModFix/>
            </a:blip>
            <a:srcRect/>
            <a:stretch/>
          </p:blipFill>
          <p:spPr>
            <a:xfrm>
              <a:off x="869075" y="3195734"/>
              <a:ext cx="203100" cy="543600"/>
            </a:xfrm>
            <a:prstGeom prst="rect">
              <a:avLst/>
            </a:prstGeom>
            <a:noFill/>
            <a:ln>
              <a:noFill/>
            </a:ln>
          </p:spPr>
        </p:pic>
      </p:grpSp>
      <p:sp>
        <p:nvSpPr>
          <p:cNvPr id="775" name="Shape 775"/>
          <p:cNvSpPr txBox="1">
            <a:spLocks noGrp="1"/>
          </p:cNvSpPr>
          <p:nvPr>
            <p:ph type="title"/>
          </p:nvPr>
        </p:nvSpPr>
        <p:spPr>
          <a:xfrm>
            <a:off x="484712" y="114243"/>
            <a:ext cx="8410500" cy="4605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buClr>
                <a:srgbClr val="01786E"/>
              </a:buClr>
              <a:buSzPct val="25000"/>
              <a:buFont typeface="Calibri"/>
              <a:buNone/>
            </a:pPr>
            <a:r>
              <a:rPr lang="en-US" sz="3200" b="0" i="0" u="none" strike="noStrike" cap="none">
                <a:solidFill>
                  <a:srgbClr val="00A79C"/>
                </a:solidFill>
                <a:latin typeface="Calibri"/>
                <a:ea typeface="Calibri"/>
                <a:cs typeface="Calibri"/>
                <a:sym typeface="Calibri"/>
              </a:rPr>
              <a:t>Anatomy of a Cloud Native Platform</a:t>
            </a:r>
          </a:p>
        </p:txBody>
      </p:sp>
      <p:grpSp>
        <p:nvGrpSpPr>
          <p:cNvPr id="776" name="Shape 776"/>
          <p:cNvGrpSpPr/>
          <p:nvPr/>
        </p:nvGrpSpPr>
        <p:grpSpPr>
          <a:xfrm>
            <a:off x="450750" y="2206224"/>
            <a:ext cx="5410230" cy="779801"/>
            <a:chOff x="222150" y="2206222"/>
            <a:chExt cx="5410230" cy="779801"/>
          </a:xfrm>
        </p:grpSpPr>
        <p:sp>
          <p:nvSpPr>
            <p:cNvPr id="777" name="Shape 777"/>
            <p:cNvSpPr txBox="1"/>
            <p:nvPr/>
          </p:nvSpPr>
          <p:spPr>
            <a:xfrm>
              <a:off x="222150" y="2769116"/>
              <a:ext cx="490800" cy="216900"/>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404040"/>
                </a:buClr>
                <a:buSzPct val="25000"/>
                <a:buFont typeface="Arial"/>
                <a:buNone/>
              </a:pPr>
              <a:r>
                <a:rPr lang="en-US" sz="900" b="0" i="0" u="none" strike="noStrike" cap="none">
                  <a:solidFill>
                    <a:srgbClr val="404040"/>
                  </a:solidFill>
                  <a:latin typeface="Arial"/>
                  <a:ea typeface="Arial"/>
                  <a:cs typeface="Arial"/>
                  <a:sym typeface="Arial"/>
                </a:rPr>
                <a:t>Dev</a:t>
              </a:r>
            </a:p>
          </p:txBody>
        </p:sp>
        <p:sp>
          <p:nvSpPr>
            <p:cNvPr id="778" name="Shape 778"/>
            <p:cNvSpPr txBox="1"/>
            <p:nvPr/>
          </p:nvSpPr>
          <p:spPr>
            <a:xfrm>
              <a:off x="721175" y="2769123"/>
              <a:ext cx="498900" cy="216900"/>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404040"/>
                </a:buClr>
                <a:buSzPct val="25000"/>
                <a:buFont typeface="Arial"/>
                <a:buNone/>
              </a:pPr>
              <a:r>
                <a:rPr lang="en-US" sz="900" b="0" i="0" u="none" strike="noStrike" cap="none">
                  <a:solidFill>
                    <a:srgbClr val="404040"/>
                  </a:solidFill>
                  <a:latin typeface="Arial"/>
                  <a:ea typeface="Arial"/>
                  <a:cs typeface="Arial"/>
                  <a:sym typeface="Arial"/>
                </a:rPr>
                <a:t>IT Ops</a:t>
              </a:r>
            </a:p>
          </p:txBody>
        </p:sp>
        <p:pic>
          <p:nvPicPr>
            <p:cNvPr id="779" name="Shape 779"/>
            <p:cNvPicPr preferRelativeResize="0"/>
            <p:nvPr/>
          </p:nvPicPr>
          <p:blipFill rotWithShape="1">
            <a:blip r:embed="rId5">
              <a:alphaModFix/>
            </a:blip>
            <a:srcRect/>
            <a:stretch/>
          </p:blipFill>
          <p:spPr>
            <a:xfrm>
              <a:off x="310387" y="2215681"/>
              <a:ext cx="206699" cy="553500"/>
            </a:xfrm>
            <a:prstGeom prst="rect">
              <a:avLst/>
            </a:prstGeom>
            <a:noFill/>
            <a:ln>
              <a:noFill/>
            </a:ln>
          </p:spPr>
        </p:pic>
        <p:pic>
          <p:nvPicPr>
            <p:cNvPr id="780" name="Shape 780"/>
            <p:cNvPicPr preferRelativeResize="0"/>
            <p:nvPr/>
          </p:nvPicPr>
          <p:blipFill rotWithShape="1">
            <a:blip r:embed="rId4">
              <a:alphaModFix/>
            </a:blip>
            <a:srcRect/>
            <a:stretch/>
          </p:blipFill>
          <p:spPr>
            <a:xfrm>
              <a:off x="869075" y="2218748"/>
              <a:ext cx="203100" cy="543600"/>
            </a:xfrm>
            <a:prstGeom prst="rect">
              <a:avLst/>
            </a:prstGeom>
            <a:noFill/>
            <a:ln>
              <a:noFill/>
            </a:ln>
          </p:spPr>
        </p:pic>
        <p:sp>
          <p:nvSpPr>
            <p:cNvPr id="781" name="Shape 781"/>
            <p:cNvSpPr txBox="1"/>
            <p:nvPr/>
          </p:nvSpPr>
          <p:spPr>
            <a:xfrm>
              <a:off x="4735980" y="2603422"/>
              <a:ext cx="896400" cy="216900"/>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404040"/>
                </a:buClr>
                <a:buSzPct val="25000"/>
                <a:buFont typeface="Arial"/>
                <a:buNone/>
              </a:pPr>
              <a:r>
                <a:rPr lang="en-US" sz="900" b="0" i="0" u="none" strike="noStrike" cap="none">
                  <a:solidFill>
                    <a:srgbClr val="404040"/>
                  </a:solidFill>
                  <a:latin typeface="Arial"/>
                  <a:ea typeface="Arial"/>
                  <a:cs typeface="Arial"/>
                  <a:sym typeface="Arial"/>
                </a:rPr>
                <a:t>Cloud Foundry</a:t>
              </a:r>
            </a:p>
          </p:txBody>
        </p:sp>
        <p:sp>
          <p:nvSpPr>
            <p:cNvPr id="782" name="Shape 782"/>
            <p:cNvSpPr/>
            <p:nvPr/>
          </p:nvSpPr>
          <p:spPr>
            <a:xfrm>
              <a:off x="1558759" y="2206222"/>
              <a:ext cx="3030900" cy="652200"/>
            </a:xfrm>
            <a:prstGeom prst="rect">
              <a:avLst/>
            </a:prstGeom>
            <a:solidFill>
              <a:srgbClr val="595959"/>
            </a:solidFill>
            <a:ln>
              <a:noFill/>
            </a:ln>
          </p:spPr>
          <p:txBody>
            <a:bodyPr wrap="square" lIns="91425" tIns="45700" rIns="91425" bIns="45700" anchor="ctr" anchorCtr="0">
              <a:noAutofit/>
            </a:bodyPr>
            <a:lstStyle/>
            <a:p>
              <a:pPr marL="0" marR="0" lvl="0" indent="0" algn="l" rtl="0">
                <a:spcBef>
                  <a:spcPts val="0"/>
                </a:spcBef>
                <a:buClr>
                  <a:srgbClr val="FFFFFF"/>
                </a:buClr>
                <a:buSzPct val="25000"/>
                <a:buFont typeface="Arial"/>
                <a:buNone/>
              </a:pPr>
              <a:r>
                <a:rPr lang="en-US" sz="1400" b="0" i="0" u="none" strike="noStrike" cap="none">
                  <a:solidFill>
                    <a:srgbClr val="FFFFFF"/>
                  </a:solidFill>
                  <a:latin typeface="Arial"/>
                  <a:ea typeface="Arial"/>
                  <a:cs typeface="Arial"/>
                  <a:sym typeface="Arial"/>
                </a:rPr>
                <a:t>Container Runtime</a:t>
              </a:r>
            </a:p>
          </p:txBody>
        </p:sp>
        <p:grpSp>
          <p:nvGrpSpPr>
            <p:cNvPr id="783" name="Shape 783"/>
            <p:cNvGrpSpPr/>
            <p:nvPr/>
          </p:nvGrpSpPr>
          <p:grpSpPr>
            <a:xfrm>
              <a:off x="3249278" y="2356624"/>
              <a:ext cx="1270409" cy="327900"/>
              <a:chOff x="3249278" y="2356624"/>
              <a:chExt cx="1270409" cy="327900"/>
            </a:xfrm>
          </p:grpSpPr>
          <p:pic>
            <p:nvPicPr>
              <p:cNvPr id="784" name="Shape 784"/>
              <p:cNvPicPr preferRelativeResize="0"/>
              <p:nvPr/>
            </p:nvPicPr>
            <p:blipFill rotWithShape="1">
              <a:blip r:embed="rId6">
                <a:alphaModFix/>
              </a:blip>
              <a:srcRect/>
              <a:stretch/>
            </p:blipFill>
            <p:spPr>
              <a:xfrm>
                <a:off x="3619169" y="2356624"/>
                <a:ext cx="327900" cy="327900"/>
              </a:xfrm>
              <a:prstGeom prst="rect">
                <a:avLst/>
              </a:prstGeom>
              <a:noFill/>
              <a:ln>
                <a:noFill/>
              </a:ln>
            </p:spPr>
          </p:pic>
          <p:pic>
            <p:nvPicPr>
              <p:cNvPr id="785" name="Shape 785"/>
              <p:cNvPicPr preferRelativeResize="0"/>
              <p:nvPr/>
            </p:nvPicPr>
            <p:blipFill rotWithShape="1">
              <a:blip r:embed="rId7">
                <a:alphaModFix/>
              </a:blip>
              <a:srcRect/>
              <a:stretch/>
            </p:blipFill>
            <p:spPr>
              <a:xfrm>
                <a:off x="3249278" y="2380408"/>
                <a:ext cx="254700" cy="295500"/>
              </a:xfrm>
              <a:prstGeom prst="rect">
                <a:avLst/>
              </a:prstGeom>
              <a:noFill/>
              <a:ln>
                <a:noFill/>
              </a:ln>
            </p:spPr>
          </p:pic>
          <p:pic>
            <p:nvPicPr>
              <p:cNvPr id="786" name="Shape 786"/>
              <p:cNvPicPr preferRelativeResize="0"/>
              <p:nvPr/>
            </p:nvPicPr>
            <p:blipFill rotWithShape="1">
              <a:blip r:embed="rId8">
                <a:alphaModFix/>
              </a:blip>
              <a:srcRect/>
              <a:stretch/>
            </p:blipFill>
            <p:spPr>
              <a:xfrm>
                <a:off x="4001887" y="2366086"/>
                <a:ext cx="517800" cy="291900"/>
              </a:xfrm>
              <a:prstGeom prst="rect">
                <a:avLst/>
              </a:prstGeom>
              <a:noFill/>
              <a:ln>
                <a:noFill/>
              </a:ln>
            </p:spPr>
          </p:pic>
        </p:grpSp>
      </p:grpSp>
      <p:grpSp>
        <p:nvGrpSpPr>
          <p:cNvPr id="787" name="Shape 787"/>
          <p:cNvGrpSpPr/>
          <p:nvPr/>
        </p:nvGrpSpPr>
        <p:grpSpPr>
          <a:xfrm>
            <a:off x="949793" y="4109898"/>
            <a:ext cx="6726987" cy="742075"/>
            <a:chOff x="721175" y="4109889"/>
            <a:chExt cx="6726987" cy="742075"/>
          </a:xfrm>
        </p:grpSpPr>
        <p:grpSp>
          <p:nvGrpSpPr>
            <p:cNvPr id="788" name="Shape 788"/>
            <p:cNvGrpSpPr/>
            <p:nvPr/>
          </p:nvGrpSpPr>
          <p:grpSpPr>
            <a:xfrm>
              <a:off x="721175" y="4109889"/>
              <a:ext cx="6726987" cy="742075"/>
              <a:chOff x="721175" y="4109889"/>
              <a:chExt cx="6726987" cy="742075"/>
            </a:xfrm>
          </p:grpSpPr>
          <p:pic>
            <p:nvPicPr>
              <p:cNvPr id="789" name="Shape 789"/>
              <p:cNvPicPr preferRelativeResize="0"/>
              <p:nvPr/>
            </p:nvPicPr>
            <p:blipFill rotWithShape="1">
              <a:blip r:embed="rId9">
                <a:alphaModFix/>
              </a:blip>
              <a:srcRect/>
              <a:stretch/>
            </p:blipFill>
            <p:spPr>
              <a:xfrm>
                <a:off x="4892062" y="4359569"/>
                <a:ext cx="613800" cy="245400"/>
              </a:xfrm>
              <a:prstGeom prst="rect">
                <a:avLst/>
              </a:prstGeom>
              <a:noFill/>
              <a:ln>
                <a:noFill/>
              </a:ln>
            </p:spPr>
          </p:pic>
          <p:pic>
            <p:nvPicPr>
              <p:cNvPr id="790" name="Shape 790"/>
              <p:cNvPicPr preferRelativeResize="0"/>
              <p:nvPr/>
            </p:nvPicPr>
            <p:blipFill rotWithShape="1">
              <a:blip r:embed="rId10">
                <a:alphaModFix/>
              </a:blip>
              <a:srcRect/>
              <a:stretch/>
            </p:blipFill>
            <p:spPr>
              <a:xfrm>
                <a:off x="6285344" y="4320037"/>
                <a:ext cx="580800" cy="384300"/>
              </a:xfrm>
              <a:prstGeom prst="rect">
                <a:avLst/>
              </a:prstGeom>
              <a:noFill/>
              <a:ln>
                <a:noFill/>
              </a:ln>
            </p:spPr>
          </p:pic>
          <p:pic>
            <p:nvPicPr>
              <p:cNvPr id="791" name="Shape 791"/>
              <p:cNvPicPr preferRelativeResize="0"/>
              <p:nvPr/>
            </p:nvPicPr>
            <p:blipFill rotWithShape="1">
              <a:blip r:embed="rId11">
                <a:alphaModFix/>
              </a:blip>
              <a:srcRect/>
              <a:stretch/>
            </p:blipFill>
            <p:spPr>
              <a:xfrm>
                <a:off x="7089662" y="4332942"/>
                <a:ext cx="358500" cy="358500"/>
              </a:xfrm>
              <a:prstGeom prst="rect">
                <a:avLst/>
              </a:prstGeom>
              <a:noFill/>
              <a:ln>
                <a:noFill/>
              </a:ln>
            </p:spPr>
          </p:pic>
          <p:sp>
            <p:nvSpPr>
              <p:cNvPr id="792" name="Shape 792"/>
              <p:cNvSpPr/>
              <p:nvPr/>
            </p:nvSpPr>
            <p:spPr>
              <a:xfrm>
                <a:off x="1558759" y="4123425"/>
                <a:ext cx="3030900" cy="652200"/>
              </a:xfrm>
              <a:prstGeom prst="rect">
                <a:avLst/>
              </a:prstGeom>
              <a:solidFill>
                <a:schemeClr val="accent1"/>
              </a:solidFill>
              <a:ln>
                <a:noFill/>
              </a:ln>
            </p:spPr>
            <p:txBody>
              <a:bodyPr wrap="square" lIns="91425" tIns="45700" rIns="91425" bIns="45700" anchor="ctr" anchorCtr="0">
                <a:noAutofit/>
              </a:bodyPr>
              <a:lstStyle/>
              <a:p>
                <a:pPr marL="0" marR="0" lvl="0" indent="0" algn="l" rtl="0">
                  <a:spcBef>
                    <a:spcPts val="0"/>
                  </a:spcBef>
                  <a:buClr>
                    <a:srgbClr val="FFFFFF"/>
                  </a:buClr>
                  <a:buSzPct val="25000"/>
                  <a:buFont typeface="Arial"/>
                  <a:buNone/>
                </a:pPr>
                <a:r>
                  <a:rPr lang="en-US" sz="1400" b="0" i="0" u="none" strike="noStrike" cap="none">
                    <a:solidFill>
                      <a:srgbClr val="FFFFFF"/>
                    </a:solidFill>
                    <a:latin typeface="Arial"/>
                    <a:ea typeface="Arial"/>
                    <a:cs typeface="Arial"/>
                    <a:sym typeface="Arial"/>
                  </a:rPr>
                  <a:t>Infrastructure</a:t>
                </a:r>
              </a:p>
            </p:txBody>
          </p:sp>
          <p:sp>
            <p:nvSpPr>
              <p:cNvPr id="793" name="Shape 793"/>
              <p:cNvSpPr txBox="1"/>
              <p:nvPr/>
            </p:nvSpPr>
            <p:spPr>
              <a:xfrm>
                <a:off x="721175" y="4635064"/>
                <a:ext cx="498900" cy="216900"/>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404040"/>
                  </a:buClr>
                  <a:buSzPct val="25000"/>
                  <a:buFont typeface="Arial"/>
                  <a:buNone/>
                </a:pPr>
                <a:r>
                  <a:rPr lang="en-US" sz="900" b="0" i="0" u="none" strike="noStrike" cap="none">
                    <a:solidFill>
                      <a:srgbClr val="404040"/>
                    </a:solidFill>
                    <a:latin typeface="Arial"/>
                    <a:ea typeface="Arial"/>
                    <a:cs typeface="Arial"/>
                    <a:sym typeface="Arial"/>
                  </a:rPr>
                  <a:t>IT Ops</a:t>
                </a:r>
              </a:p>
            </p:txBody>
          </p:sp>
          <p:pic>
            <p:nvPicPr>
              <p:cNvPr id="794" name="Shape 794"/>
              <p:cNvPicPr preferRelativeResize="0"/>
              <p:nvPr/>
            </p:nvPicPr>
            <p:blipFill rotWithShape="1">
              <a:blip r:embed="rId4">
                <a:alphaModFix/>
              </a:blip>
              <a:srcRect/>
              <a:stretch/>
            </p:blipFill>
            <p:spPr>
              <a:xfrm>
                <a:off x="869075" y="4109889"/>
                <a:ext cx="203100" cy="543600"/>
              </a:xfrm>
              <a:prstGeom prst="rect">
                <a:avLst/>
              </a:prstGeom>
              <a:noFill/>
              <a:ln>
                <a:noFill/>
              </a:ln>
            </p:spPr>
          </p:pic>
        </p:grpSp>
        <p:pic>
          <p:nvPicPr>
            <p:cNvPr id="795" name="Shape 795"/>
            <p:cNvPicPr preferRelativeResize="0"/>
            <p:nvPr/>
          </p:nvPicPr>
          <p:blipFill rotWithShape="1">
            <a:blip r:embed="rId12">
              <a:alphaModFix/>
            </a:blip>
            <a:srcRect/>
            <a:stretch/>
          </p:blipFill>
          <p:spPr>
            <a:xfrm>
              <a:off x="5644412" y="4303246"/>
              <a:ext cx="558000" cy="417900"/>
            </a:xfrm>
            <a:prstGeom prst="rect">
              <a:avLst/>
            </a:prstGeom>
            <a:noFill/>
            <a:ln>
              <a:noFill/>
            </a:ln>
          </p:spPr>
        </p:pic>
      </p:grpSp>
      <p:grpSp>
        <p:nvGrpSpPr>
          <p:cNvPr id="796" name="Shape 796"/>
          <p:cNvGrpSpPr/>
          <p:nvPr/>
        </p:nvGrpSpPr>
        <p:grpSpPr>
          <a:xfrm>
            <a:off x="450768" y="1214959"/>
            <a:ext cx="7661317" cy="784541"/>
            <a:chOff x="222150" y="1214950"/>
            <a:chExt cx="7661317" cy="784541"/>
          </a:xfrm>
        </p:grpSpPr>
        <p:grpSp>
          <p:nvGrpSpPr>
            <p:cNvPr id="797" name="Shape 797"/>
            <p:cNvGrpSpPr/>
            <p:nvPr/>
          </p:nvGrpSpPr>
          <p:grpSpPr>
            <a:xfrm>
              <a:off x="222150" y="1214950"/>
              <a:ext cx="6151742" cy="784541"/>
              <a:chOff x="222150" y="1214950"/>
              <a:chExt cx="6151742" cy="784541"/>
            </a:xfrm>
          </p:grpSpPr>
          <p:sp>
            <p:nvSpPr>
              <p:cNvPr id="798" name="Shape 798"/>
              <p:cNvSpPr txBox="1"/>
              <p:nvPr/>
            </p:nvSpPr>
            <p:spPr>
              <a:xfrm>
                <a:off x="222150" y="1782591"/>
                <a:ext cx="498900" cy="216900"/>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404040"/>
                  </a:buClr>
                  <a:buSzPct val="25000"/>
                  <a:buFont typeface="Arial"/>
                  <a:buNone/>
                </a:pPr>
                <a:r>
                  <a:rPr lang="en-US" sz="900" b="0" i="0" u="none" strike="noStrike" cap="none">
                    <a:solidFill>
                      <a:srgbClr val="404040"/>
                    </a:solidFill>
                    <a:latin typeface="Arial"/>
                    <a:ea typeface="Arial"/>
                    <a:cs typeface="Arial"/>
                    <a:sym typeface="Arial"/>
                  </a:rPr>
                  <a:t>Dev</a:t>
                </a:r>
              </a:p>
            </p:txBody>
          </p:sp>
          <p:pic>
            <p:nvPicPr>
              <p:cNvPr id="799" name="Shape 799"/>
              <p:cNvPicPr preferRelativeResize="0"/>
              <p:nvPr/>
            </p:nvPicPr>
            <p:blipFill rotWithShape="1">
              <a:blip r:embed="rId5">
                <a:alphaModFix/>
              </a:blip>
              <a:srcRect/>
              <a:stretch/>
            </p:blipFill>
            <p:spPr>
              <a:xfrm>
                <a:off x="310387" y="1235241"/>
                <a:ext cx="206699" cy="553500"/>
              </a:xfrm>
              <a:prstGeom prst="rect">
                <a:avLst/>
              </a:prstGeom>
              <a:noFill/>
              <a:ln>
                <a:noFill/>
              </a:ln>
            </p:spPr>
          </p:pic>
          <p:sp>
            <p:nvSpPr>
              <p:cNvPr id="800" name="Shape 800"/>
              <p:cNvSpPr txBox="1"/>
              <p:nvPr/>
            </p:nvSpPr>
            <p:spPr>
              <a:xfrm>
                <a:off x="5573492" y="1617960"/>
                <a:ext cx="800400" cy="2169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404040"/>
                  </a:buClr>
                  <a:buSzPct val="25000"/>
                  <a:buFont typeface="Arial"/>
                  <a:buNone/>
                </a:pPr>
                <a:r>
                  <a:rPr lang="en-US" sz="900" b="0" i="0" u="none" strike="noStrike" cap="none">
                    <a:solidFill>
                      <a:srgbClr val="404040"/>
                    </a:solidFill>
                    <a:latin typeface="Arial"/>
                    <a:ea typeface="Arial"/>
                    <a:cs typeface="Arial"/>
                    <a:sym typeface="Arial"/>
                  </a:rPr>
                  <a:t>Spring Cloud</a:t>
                </a:r>
              </a:p>
            </p:txBody>
          </p:sp>
          <p:sp>
            <p:nvSpPr>
              <p:cNvPr id="801" name="Shape 801"/>
              <p:cNvSpPr txBox="1"/>
              <p:nvPr/>
            </p:nvSpPr>
            <p:spPr>
              <a:xfrm>
                <a:off x="4741551" y="1678033"/>
                <a:ext cx="740100" cy="216900"/>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404040"/>
                  </a:buClr>
                  <a:buSzPct val="25000"/>
                  <a:buFont typeface="Arial"/>
                  <a:buNone/>
                </a:pPr>
                <a:r>
                  <a:rPr lang="en-US" sz="900" b="0" i="0" u="none" strike="noStrike" cap="none">
                    <a:solidFill>
                      <a:srgbClr val="404040"/>
                    </a:solidFill>
                    <a:latin typeface="Arial"/>
                    <a:ea typeface="Arial"/>
                    <a:cs typeface="Arial"/>
                    <a:sym typeface="Arial"/>
                  </a:rPr>
                  <a:t>Spring Boot</a:t>
                </a:r>
              </a:p>
            </p:txBody>
          </p:sp>
          <p:pic>
            <p:nvPicPr>
              <p:cNvPr id="802" name="Shape 802"/>
              <p:cNvPicPr preferRelativeResize="0"/>
              <p:nvPr/>
            </p:nvPicPr>
            <p:blipFill rotWithShape="1">
              <a:blip r:embed="rId13">
                <a:alphaModFix/>
              </a:blip>
              <a:srcRect/>
              <a:stretch/>
            </p:blipFill>
            <p:spPr>
              <a:xfrm>
                <a:off x="4857178" y="1222158"/>
                <a:ext cx="487200" cy="487199"/>
              </a:xfrm>
              <a:prstGeom prst="rect">
                <a:avLst/>
              </a:prstGeom>
              <a:noFill/>
              <a:ln>
                <a:noFill/>
              </a:ln>
            </p:spPr>
          </p:pic>
          <p:pic>
            <p:nvPicPr>
              <p:cNvPr id="803" name="Shape 803"/>
              <p:cNvPicPr preferRelativeResize="0"/>
              <p:nvPr/>
            </p:nvPicPr>
            <p:blipFill rotWithShape="1">
              <a:blip r:embed="rId14">
                <a:alphaModFix/>
              </a:blip>
              <a:srcRect/>
              <a:stretch/>
            </p:blipFill>
            <p:spPr>
              <a:xfrm>
                <a:off x="5620823" y="1214950"/>
                <a:ext cx="498900" cy="498900"/>
              </a:xfrm>
              <a:prstGeom prst="rect">
                <a:avLst/>
              </a:prstGeom>
              <a:noFill/>
              <a:ln>
                <a:noFill/>
              </a:ln>
            </p:spPr>
          </p:pic>
          <p:sp>
            <p:nvSpPr>
              <p:cNvPr id="804" name="Shape 804"/>
              <p:cNvSpPr/>
              <p:nvPr/>
            </p:nvSpPr>
            <p:spPr>
              <a:xfrm>
                <a:off x="1558759" y="1227729"/>
                <a:ext cx="3030900" cy="652200"/>
              </a:xfrm>
              <a:prstGeom prst="rect">
                <a:avLst/>
              </a:prstGeom>
              <a:solidFill>
                <a:schemeClr val="accent1"/>
              </a:solidFill>
              <a:ln>
                <a:noFill/>
              </a:ln>
            </p:spPr>
            <p:txBody>
              <a:bodyPr wrap="square" lIns="91425" tIns="45700" rIns="91425" bIns="45700" anchor="ctr" anchorCtr="0">
                <a:noAutofit/>
              </a:bodyPr>
              <a:lstStyle/>
              <a:p>
                <a:pPr marL="0" marR="0" lvl="0" indent="0" algn="l" rtl="0">
                  <a:spcBef>
                    <a:spcPts val="0"/>
                  </a:spcBef>
                  <a:buClr>
                    <a:srgbClr val="FFFFFF"/>
                  </a:buClr>
                  <a:buSzPct val="25000"/>
                  <a:buFont typeface="Arial"/>
                  <a:buNone/>
                </a:pPr>
                <a:r>
                  <a:rPr lang="en-US" sz="1400" b="0" i="0" u="none" strike="noStrike" cap="none">
                    <a:solidFill>
                      <a:srgbClr val="FFFFFF"/>
                    </a:solidFill>
                    <a:latin typeface="Arial"/>
                    <a:ea typeface="Arial"/>
                    <a:cs typeface="Arial"/>
                    <a:sym typeface="Arial"/>
                  </a:rPr>
                  <a:t>Application Framework</a:t>
                </a:r>
              </a:p>
            </p:txBody>
          </p:sp>
        </p:grpSp>
        <p:pic>
          <p:nvPicPr>
            <p:cNvPr id="805" name="Shape 805"/>
            <p:cNvPicPr preferRelativeResize="0"/>
            <p:nvPr/>
          </p:nvPicPr>
          <p:blipFill rotWithShape="1">
            <a:blip r:embed="rId15">
              <a:alphaModFix/>
            </a:blip>
            <a:srcRect/>
            <a:stretch/>
          </p:blipFill>
          <p:spPr>
            <a:xfrm>
              <a:off x="7156662" y="1255993"/>
              <a:ext cx="451500" cy="451500"/>
            </a:xfrm>
            <a:prstGeom prst="rect">
              <a:avLst/>
            </a:prstGeom>
            <a:noFill/>
            <a:ln>
              <a:noFill/>
            </a:ln>
          </p:spPr>
        </p:pic>
        <p:sp>
          <p:nvSpPr>
            <p:cNvPr id="806" name="Shape 806"/>
            <p:cNvSpPr txBox="1"/>
            <p:nvPr/>
          </p:nvSpPr>
          <p:spPr>
            <a:xfrm>
              <a:off x="7143367" y="1703519"/>
              <a:ext cx="740100" cy="2169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404040"/>
                </a:buClr>
                <a:buSzPct val="25000"/>
                <a:buFont typeface="Arial"/>
                <a:buNone/>
              </a:pPr>
              <a:r>
                <a:rPr lang="en-US" sz="900" b="0" i="0" u="none" strike="noStrike" cap="none">
                  <a:solidFill>
                    <a:srgbClr val="404040"/>
                  </a:solidFill>
                  <a:latin typeface="Arial"/>
                  <a:ea typeface="Arial"/>
                  <a:cs typeface="Arial"/>
                  <a:sym typeface="Arial"/>
                </a:rPr>
                <a:t>.NET</a:t>
              </a:r>
            </a:p>
          </p:txBody>
        </p:sp>
      </p:grpSp>
      <p:pic>
        <p:nvPicPr>
          <p:cNvPr id="807" name="Shape 807"/>
          <p:cNvPicPr preferRelativeResize="0"/>
          <p:nvPr/>
        </p:nvPicPr>
        <p:blipFill rotWithShape="1">
          <a:blip r:embed="rId16">
            <a:alphaModFix/>
          </a:blip>
          <a:srcRect/>
          <a:stretch/>
        </p:blipFill>
        <p:spPr>
          <a:xfrm>
            <a:off x="6623518" y="1298155"/>
            <a:ext cx="487199" cy="321953"/>
          </a:xfrm>
          <a:prstGeom prst="rect">
            <a:avLst/>
          </a:prstGeom>
          <a:noFill/>
          <a:ln>
            <a:noFill/>
          </a:ln>
        </p:spPr>
      </p:pic>
      <p:sp>
        <p:nvSpPr>
          <p:cNvPr id="808" name="Shape 808"/>
          <p:cNvSpPr txBox="1"/>
          <p:nvPr/>
        </p:nvSpPr>
        <p:spPr>
          <a:xfrm>
            <a:off x="6384201" y="1670700"/>
            <a:ext cx="1012800" cy="230700"/>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434343"/>
              </a:buClr>
              <a:buSzPct val="25000"/>
              <a:buFont typeface="Arial"/>
              <a:buNone/>
            </a:pPr>
            <a:r>
              <a:rPr lang="en-US" sz="900">
                <a:solidFill>
                  <a:srgbClr val="434343"/>
                </a:solidFill>
                <a:latin typeface="Arial"/>
                <a:ea typeface="Arial"/>
                <a:cs typeface="Arial"/>
                <a:sym typeface="Arial"/>
              </a:rPr>
              <a:t>Spring </a:t>
            </a:r>
            <a:r>
              <a:rPr lang="en-US" sz="900">
                <a:solidFill>
                  <a:srgbClr val="434343"/>
                </a:solidFill>
                <a:latin typeface="Calibri"/>
                <a:ea typeface="Calibri"/>
                <a:cs typeface="Calibri"/>
                <a:sym typeface="Calibri"/>
              </a:rPr>
              <a:t>Cloud Dataflow</a:t>
            </a:r>
          </a:p>
        </p:txBody>
      </p:sp>
      <p:pic>
        <p:nvPicPr>
          <p:cNvPr id="809" name="Shape 809"/>
          <p:cNvPicPr preferRelativeResize="0"/>
          <p:nvPr/>
        </p:nvPicPr>
        <p:blipFill rotWithShape="1">
          <a:blip r:embed="rId17">
            <a:alphaModFix/>
          </a:blip>
          <a:srcRect/>
          <a:stretch/>
        </p:blipFill>
        <p:spPr>
          <a:xfrm>
            <a:off x="7854024" y="4180487"/>
            <a:ext cx="801200" cy="600900"/>
          </a:xfrm>
          <a:prstGeom prst="rect">
            <a:avLst/>
          </a:prstGeom>
          <a:noFill/>
          <a:ln>
            <a:noFill/>
          </a:ln>
        </p:spPr>
      </p:pic>
      <p:pic>
        <p:nvPicPr>
          <p:cNvPr id="810" name="Shape 810"/>
          <p:cNvPicPr preferRelativeResize="0"/>
          <p:nvPr/>
        </p:nvPicPr>
        <p:blipFill rotWithShape="1">
          <a:blip r:embed="rId18">
            <a:alphaModFix/>
          </a:blip>
          <a:srcRect/>
          <a:stretch/>
        </p:blipFill>
        <p:spPr>
          <a:xfrm>
            <a:off x="5135825" y="2176212"/>
            <a:ext cx="487200" cy="487200"/>
          </a:xfrm>
          <a:prstGeom prst="rect">
            <a:avLst/>
          </a:prstGeom>
          <a:noFill/>
          <a:ln>
            <a:noFill/>
          </a:ln>
        </p:spPr>
      </p:pic>
      <p:pic>
        <p:nvPicPr>
          <p:cNvPr id="811" name="Shape 811"/>
          <p:cNvPicPr preferRelativeResize="0"/>
          <p:nvPr/>
        </p:nvPicPr>
        <p:blipFill rotWithShape="1">
          <a:blip r:embed="rId19">
            <a:alphaModFix/>
          </a:blip>
          <a:srcRect/>
          <a:stretch/>
        </p:blipFill>
        <p:spPr>
          <a:xfrm>
            <a:off x="7999141" y="1283715"/>
            <a:ext cx="539747" cy="52417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p:nvPr/>
        </p:nvSpPr>
        <p:spPr>
          <a:xfrm>
            <a:off x="950325" y="357625"/>
            <a:ext cx="7622100" cy="1066200"/>
          </a:xfrm>
          <a:prstGeom prst="roundRect">
            <a:avLst>
              <a:gd name="adj" fmla="val 16667"/>
            </a:avLst>
          </a:prstGeom>
          <a:noFill/>
          <a:ln w="19050" cap="flat" cmpd="sng">
            <a:solidFill>
              <a:srgbClr val="434343"/>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dk1"/>
              </a:buClr>
              <a:buFont typeface="Calibri"/>
              <a:buNone/>
            </a:pPr>
            <a:endParaRPr sz="1800">
              <a:solidFill>
                <a:schemeClr val="lt1"/>
              </a:solidFill>
              <a:latin typeface="Calibri"/>
              <a:ea typeface="Calibri"/>
              <a:cs typeface="Calibri"/>
              <a:sym typeface="Calibri"/>
            </a:endParaRPr>
          </a:p>
        </p:txBody>
      </p:sp>
      <p:sp>
        <p:nvSpPr>
          <p:cNvPr id="818" name="Shape 818"/>
          <p:cNvSpPr txBox="1"/>
          <p:nvPr/>
        </p:nvSpPr>
        <p:spPr>
          <a:xfrm>
            <a:off x="991700" y="1112269"/>
            <a:ext cx="402600" cy="230700"/>
          </a:xfrm>
          <a:prstGeom prst="rect">
            <a:avLst/>
          </a:prstGeom>
          <a:noFill/>
          <a:ln>
            <a:noFill/>
          </a:ln>
        </p:spPr>
        <p:txBody>
          <a:bodyPr wrap="square" lIns="91425" tIns="45700" rIns="91425" bIns="45700" anchor="t" anchorCtr="0">
            <a:noAutofit/>
          </a:bodyPr>
          <a:lstStyle/>
          <a:p>
            <a:pPr marL="0" marR="0" lvl="0" indent="0" algn="ctr" rtl="0">
              <a:spcBef>
                <a:spcPts val="0"/>
              </a:spcBef>
              <a:buClr>
                <a:schemeClr val="lt1"/>
              </a:buClr>
              <a:buSzPct val="25000"/>
              <a:buFont typeface="Arial"/>
              <a:buNone/>
            </a:pPr>
            <a:r>
              <a:rPr lang="en-US" sz="900">
                <a:solidFill>
                  <a:schemeClr val="lt1"/>
                </a:solidFill>
                <a:latin typeface="Arial"/>
                <a:ea typeface="Arial"/>
                <a:cs typeface="Arial"/>
                <a:sym typeface="Arial"/>
              </a:rPr>
              <a:t>Dev</a:t>
            </a:r>
          </a:p>
        </p:txBody>
      </p:sp>
      <p:pic>
        <p:nvPicPr>
          <p:cNvPr id="819" name="Shape 819"/>
          <p:cNvPicPr preferRelativeResize="0"/>
          <p:nvPr/>
        </p:nvPicPr>
        <p:blipFill rotWithShape="1">
          <a:blip r:embed="rId3">
            <a:alphaModFix/>
          </a:blip>
          <a:srcRect/>
          <a:stretch/>
        </p:blipFill>
        <p:spPr>
          <a:xfrm>
            <a:off x="1092103" y="564916"/>
            <a:ext cx="206700" cy="553500"/>
          </a:xfrm>
          <a:prstGeom prst="rect">
            <a:avLst/>
          </a:prstGeom>
          <a:noFill/>
          <a:ln>
            <a:noFill/>
          </a:ln>
        </p:spPr>
      </p:pic>
      <p:sp>
        <p:nvSpPr>
          <p:cNvPr id="820" name="Shape 820"/>
          <p:cNvSpPr/>
          <p:nvPr/>
        </p:nvSpPr>
        <p:spPr>
          <a:xfrm>
            <a:off x="2035675" y="557404"/>
            <a:ext cx="3030900" cy="652200"/>
          </a:xfrm>
          <a:prstGeom prst="rect">
            <a:avLst/>
          </a:prstGeom>
          <a:solidFill>
            <a:schemeClr val="accent1"/>
          </a:solidFill>
          <a:ln>
            <a:noFill/>
          </a:ln>
        </p:spPr>
        <p:txBody>
          <a:bodyPr wrap="square" lIns="91425" tIns="45700" rIns="91425" bIns="45700" anchor="ctr" anchorCtr="0">
            <a:noAutofit/>
          </a:bodyPr>
          <a:lstStyle/>
          <a:p>
            <a:pPr marL="0" marR="0" lvl="0" indent="0" algn="ctr" rtl="0">
              <a:spcBef>
                <a:spcPts val="0"/>
              </a:spcBef>
              <a:buClr>
                <a:schemeClr val="lt1"/>
              </a:buClr>
              <a:buSzPct val="25000"/>
              <a:buFont typeface="Arial"/>
              <a:buNone/>
            </a:pPr>
            <a:r>
              <a:rPr lang="en-US" sz="1400">
                <a:solidFill>
                  <a:schemeClr val="lt1"/>
                </a:solidFill>
                <a:latin typeface="Arial"/>
                <a:ea typeface="Arial"/>
                <a:cs typeface="Arial"/>
                <a:sym typeface="Arial"/>
              </a:rPr>
              <a:t>Application Framework</a:t>
            </a:r>
          </a:p>
        </p:txBody>
      </p:sp>
      <p:grpSp>
        <p:nvGrpSpPr>
          <p:cNvPr id="821" name="Shape 821"/>
          <p:cNvGrpSpPr/>
          <p:nvPr/>
        </p:nvGrpSpPr>
        <p:grpSpPr>
          <a:xfrm>
            <a:off x="470628" y="1531463"/>
            <a:ext cx="4271125" cy="3239188"/>
            <a:chOff x="470625" y="1607662"/>
            <a:chExt cx="4271125" cy="3239188"/>
          </a:xfrm>
        </p:grpSpPr>
        <p:grpSp>
          <p:nvGrpSpPr>
            <p:cNvPr id="822" name="Shape 822"/>
            <p:cNvGrpSpPr/>
            <p:nvPr/>
          </p:nvGrpSpPr>
          <p:grpSpPr>
            <a:xfrm>
              <a:off x="470625" y="1607662"/>
              <a:ext cx="3067575" cy="1455197"/>
              <a:chOff x="470625" y="2595951"/>
              <a:chExt cx="3067575" cy="1455197"/>
            </a:xfrm>
          </p:grpSpPr>
          <p:sp>
            <p:nvSpPr>
              <p:cNvPr id="823" name="Shape 823"/>
              <p:cNvSpPr/>
              <p:nvPr/>
            </p:nvSpPr>
            <p:spPr>
              <a:xfrm>
                <a:off x="470631" y="2855127"/>
                <a:ext cx="2226900" cy="492299"/>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434343"/>
                  </a:buClr>
                  <a:buSzPct val="25000"/>
                  <a:buFont typeface="Arial"/>
                  <a:buNone/>
                </a:pPr>
                <a:r>
                  <a:rPr lang="en-US" sz="2600" b="1">
                    <a:solidFill>
                      <a:srgbClr val="434343"/>
                    </a:solidFill>
                    <a:latin typeface="Arial"/>
                    <a:ea typeface="Arial"/>
                    <a:cs typeface="Arial"/>
                    <a:sym typeface="Arial"/>
                  </a:rPr>
                  <a:t>Spring Boot</a:t>
                </a:r>
              </a:p>
            </p:txBody>
          </p:sp>
          <p:pic>
            <p:nvPicPr>
              <p:cNvPr id="824" name="Shape 824"/>
              <p:cNvPicPr preferRelativeResize="0"/>
              <p:nvPr/>
            </p:nvPicPr>
            <p:blipFill rotWithShape="1">
              <a:blip r:embed="rId4">
                <a:alphaModFix/>
              </a:blip>
              <a:srcRect/>
              <a:stretch/>
            </p:blipFill>
            <p:spPr>
              <a:xfrm>
                <a:off x="2623200" y="2595951"/>
                <a:ext cx="915000" cy="914999"/>
              </a:xfrm>
              <a:prstGeom prst="rect">
                <a:avLst/>
              </a:prstGeom>
              <a:noFill/>
              <a:ln>
                <a:noFill/>
              </a:ln>
            </p:spPr>
          </p:pic>
          <p:sp>
            <p:nvSpPr>
              <p:cNvPr id="825" name="Shape 825"/>
              <p:cNvSpPr/>
              <p:nvPr/>
            </p:nvSpPr>
            <p:spPr>
              <a:xfrm>
                <a:off x="470625" y="3681848"/>
                <a:ext cx="2961300" cy="3693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434343"/>
                  </a:buClr>
                  <a:buSzPct val="25000"/>
                  <a:buFont typeface="Arial"/>
                  <a:buNone/>
                </a:pPr>
                <a:r>
                  <a:rPr lang="en-US" sz="1800">
                    <a:solidFill>
                      <a:srgbClr val="434343"/>
                    </a:solidFill>
                    <a:latin typeface="Arial"/>
                    <a:ea typeface="Arial"/>
                    <a:cs typeface="Arial"/>
                    <a:sym typeface="Arial"/>
                  </a:rPr>
                  <a:t>From 0 to app in &lt; 5 min</a:t>
                </a:r>
              </a:p>
            </p:txBody>
          </p:sp>
        </p:grpSp>
        <p:sp>
          <p:nvSpPr>
            <p:cNvPr id="826" name="Shape 826"/>
            <p:cNvSpPr/>
            <p:nvPr/>
          </p:nvSpPr>
          <p:spPr>
            <a:xfrm>
              <a:off x="487750" y="3092450"/>
              <a:ext cx="4254000" cy="17544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a:solidFill>
                    <a:schemeClr val="dk1"/>
                  </a:solidFill>
                  <a:latin typeface="Calibri"/>
                  <a:ea typeface="Calibri"/>
                  <a:cs typeface="Calibri"/>
                  <a:sym typeface="Calibri"/>
                </a:rPr>
                <a:t>Spring Boot:</a:t>
              </a:r>
            </a:p>
            <a:p>
              <a:pPr marL="285750" marR="0" lvl="0" indent="-209550" algn="l" rtl="0">
                <a:spcBef>
                  <a:spcPts val="0"/>
                </a:spcBef>
                <a:spcAft>
                  <a:spcPts val="0"/>
                </a:spcAft>
                <a:buClr>
                  <a:schemeClr val="dk1"/>
                </a:buClr>
                <a:buSzPct val="100000"/>
                <a:buFont typeface="Calibri"/>
                <a:buChar char="•"/>
              </a:pPr>
              <a:r>
                <a:rPr lang="en-US" sz="1200">
                  <a:solidFill>
                    <a:schemeClr val="dk1"/>
                  </a:solidFill>
                  <a:latin typeface="Calibri"/>
                  <a:ea typeface="Calibri"/>
                  <a:cs typeface="Calibri"/>
                  <a:sym typeface="Calibri"/>
                </a:rPr>
                <a:t>Is designed to get you up and running as quickly as possible, with minimal upfront configuration of Spring. </a:t>
              </a:r>
            </a:p>
            <a:p>
              <a:pPr marL="285750" marR="0" lvl="0" indent="-209550" algn="l" rtl="0">
                <a:spcBef>
                  <a:spcPts val="0"/>
                </a:spcBef>
                <a:spcAft>
                  <a:spcPts val="0"/>
                </a:spcAft>
                <a:buClr>
                  <a:schemeClr val="dk1"/>
                </a:buClr>
                <a:buSzPct val="100000"/>
                <a:buFont typeface="Calibri"/>
                <a:buChar char="•"/>
              </a:pPr>
              <a:r>
                <a:rPr lang="en-US" sz="1200">
                  <a:solidFill>
                    <a:schemeClr val="dk1"/>
                  </a:solidFill>
                  <a:latin typeface="Calibri"/>
                  <a:ea typeface="Calibri"/>
                  <a:cs typeface="Calibri"/>
                  <a:sym typeface="Calibri"/>
                </a:rPr>
                <a:t>Takes an opinionated view of building production ready applications.</a:t>
              </a:r>
            </a:p>
            <a:p>
              <a:pPr marL="285750" marR="0" lvl="0" indent="-209550" algn="l" rtl="0">
                <a:spcBef>
                  <a:spcPts val="0"/>
                </a:spcBef>
                <a:buClr>
                  <a:schemeClr val="dk1"/>
                </a:buClr>
                <a:buSzPct val="150000"/>
                <a:buFont typeface="Calibri"/>
                <a:buChar char="•"/>
              </a:pPr>
              <a:r>
                <a:rPr lang="en-US" sz="1200">
                  <a:solidFill>
                    <a:schemeClr val="dk1"/>
                  </a:solidFill>
                  <a:latin typeface="Calibri"/>
                  <a:ea typeface="Calibri"/>
                  <a:cs typeface="Calibri"/>
                  <a:sym typeface="Calibri"/>
                </a:rPr>
                <a:t>Build microservices with REST, WebSocket, Messaging, Reactive, Data, Integration, and Batch capabilities via a simple and consistent development experience</a:t>
              </a:r>
              <a:r>
                <a:rPr lang="en-US" sz="1800">
                  <a:solidFill>
                    <a:schemeClr val="dk1"/>
                  </a:solidFill>
                  <a:latin typeface="Calibri"/>
                  <a:ea typeface="Calibri"/>
                  <a:cs typeface="Calibri"/>
                  <a:sym typeface="Calibri"/>
                </a:rPr>
                <a:t>.</a:t>
              </a:r>
            </a:p>
          </p:txBody>
        </p:sp>
      </p:grpSp>
      <p:sp>
        <p:nvSpPr>
          <p:cNvPr id="827" name="Shape 827"/>
          <p:cNvSpPr txBox="1"/>
          <p:nvPr/>
        </p:nvSpPr>
        <p:spPr>
          <a:xfrm>
            <a:off x="-830384" y="3409462"/>
            <a:ext cx="184800" cy="3693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pic>
        <p:nvPicPr>
          <p:cNvPr id="828" name="Shape 828"/>
          <p:cNvPicPr preferRelativeResize="0"/>
          <p:nvPr/>
        </p:nvPicPr>
        <p:blipFill rotWithShape="1">
          <a:blip r:embed="rId5">
            <a:alphaModFix/>
          </a:blip>
          <a:srcRect/>
          <a:stretch/>
        </p:blipFill>
        <p:spPr>
          <a:xfrm>
            <a:off x="5932769" y="615571"/>
            <a:ext cx="487199" cy="321954"/>
          </a:xfrm>
          <a:prstGeom prst="rect">
            <a:avLst/>
          </a:prstGeom>
          <a:noFill/>
          <a:ln>
            <a:noFill/>
          </a:ln>
        </p:spPr>
      </p:pic>
      <p:sp>
        <p:nvSpPr>
          <p:cNvPr id="829" name="Shape 829"/>
          <p:cNvSpPr txBox="1"/>
          <p:nvPr/>
        </p:nvSpPr>
        <p:spPr>
          <a:xfrm>
            <a:off x="5693452" y="988125"/>
            <a:ext cx="1012800" cy="230700"/>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434343"/>
              </a:buClr>
              <a:buSzPct val="25000"/>
              <a:buFont typeface="Arial"/>
              <a:buNone/>
            </a:pPr>
            <a:r>
              <a:rPr lang="en-US" sz="900">
                <a:solidFill>
                  <a:srgbClr val="434343"/>
                </a:solidFill>
                <a:latin typeface="Arial"/>
                <a:ea typeface="Arial"/>
                <a:cs typeface="Arial"/>
                <a:sym typeface="Arial"/>
              </a:rPr>
              <a:t>Spring </a:t>
            </a:r>
            <a:r>
              <a:rPr lang="en-US" sz="900">
                <a:solidFill>
                  <a:srgbClr val="434343"/>
                </a:solidFill>
                <a:latin typeface="Calibri"/>
                <a:ea typeface="Calibri"/>
                <a:cs typeface="Calibri"/>
                <a:sym typeface="Calibri"/>
              </a:rPr>
              <a:t>Cloud Dataflow</a:t>
            </a:r>
          </a:p>
        </p:txBody>
      </p:sp>
      <p:grpSp>
        <p:nvGrpSpPr>
          <p:cNvPr id="830" name="Shape 830"/>
          <p:cNvGrpSpPr/>
          <p:nvPr/>
        </p:nvGrpSpPr>
        <p:grpSpPr>
          <a:xfrm>
            <a:off x="7409950" y="558519"/>
            <a:ext cx="740100" cy="664427"/>
            <a:chOff x="6263092" y="1237205"/>
            <a:chExt cx="740100" cy="664427"/>
          </a:xfrm>
        </p:grpSpPr>
        <p:pic>
          <p:nvPicPr>
            <p:cNvPr id="831" name="Shape 831"/>
            <p:cNvPicPr preferRelativeResize="0"/>
            <p:nvPr/>
          </p:nvPicPr>
          <p:blipFill rotWithShape="1">
            <a:blip r:embed="rId6">
              <a:alphaModFix/>
            </a:blip>
            <a:srcRect/>
            <a:stretch/>
          </p:blipFill>
          <p:spPr>
            <a:xfrm>
              <a:off x="6276387" y="1237205"/>
              <a:ext cx="451499" cy="451500"/>
            </a:xfrm>
            <a:prstGeom prst="rect">
              <a:avLst/>
            </a:prstGeom>
            <a:noFill/>
            <a:ln>
              <a:noFill/>
            </a:ln>
          </p:spPr>
        </p:pic>
        <p:sp>
          <p:nvSpPr>
            <p:cNvPr id="832" name="Shape 832"/>
            <p:cNvSpPr txBox="1"/>
            <p:nvPr/>
          </p:nvSpPr>
          <p:spPr>
            <a:xfrm>
              <a:off x="6263092" y="1684732"/>
              <a:ext cx="740100" cy="2169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404040"/>
                </a:buClr>
                <a:buSzPct val="25000"/>
                <a:buFont typeface="Arial"/>
                <a:buNone/>
              </a:pPr>
              <a:r>
                <a:rPr lang="en-US" sz="900" b="0" i="0" u="none" strike="noStrike" cap="none">
                  <a:solidFill>
                    <a:srgbClr val="404040"/>
                  </a:solidFill>
                  <a:latin typeface="Arial"/>
                  <a:ea typeface="Arial"/>
                  <a:cs typeface="Arial"/>
                  <a:sym typeface="Arial"/>
                </a:rPr>
                <a:t>.NET</a:t>
              </a:r>
            </a:p>
          </p:txBody>
        </p:sp>
      </p:grpSp>
      <p:pic>
        <p:nvPicPr>
          <p:cNvPr id="833" name="Shape 833"/>
          <p:cNvPicPr preferRelativeResize="0"/>
          <p:nvPr/>
        </p:nvPicPr>
        <p:blipFill rotWithShape="1">
          <a:blip r:embed="rId7">
            <a:alphaModFix/>
          </a:blip>
          <a:srcRect/>
          <a:stretch/>
        </p:blipFill>
        <p:spPr>
          <a:xfrm>
            <a:off x="7217500" y="1790658"/>
            <a:ext cx="1012800" cy="669275"/>
          </a:xfrm>
          <a:prstGeom prst="rect">
            <a:avLst/>
          </a:prstGeom>
          <a:noFill/>
          <a:ln>
            <a:noFill/>
          </a:ln>
        </p:spPr>
      </p:pic>
      <p:grpSp>
        <p:nvGrpSpPr>
          <p:cNvPr id="834" name="Shape 834"/>
          <p:cNvGrpSpPr/>
          <p:nvPr/>
        </p:nvGrpSpPr>
        <p:grpSpPr>
          <a:xfrm>
            <a:off x="4461297" y="1638259"/>
            <a:ext cx="4407927" cy="3208603"/>
            <a:chOff x="89622" y="1638250"/>
            <a:chExt cx="4407927" cy="3208603"/>
          </a:xfrm>
        </p:grpSpPr>
        <p:grpSp>
          <p:nvGrpSpPr>
            <p:cNvPr id="835" name="Shape 835"/>
            <p:cNvGrpSpPr/>
            <p:nvPr/>
          </p:nvGrpSpPr>
          <p:grpSpPr>
            <a:xfrm>
              <a:off x="89622" y="1638250"/>
              <a:ext cx="4022003" cy="1422650"/>
              <a:chOff x="89622" y="2626538"/>
              <a:chExt cx="4022003" cy="1422650"/>
            </a:xfrm>
          </p:grpSpPr>
          <p:sp>
            <p:nvSpPr>
              <p:cNvPr id="836" name="Shape 836"/>
              <p:cNvSpPr/>
              <p:nvPr/>
            </p:nvSpPr>
            <p:spPr>
              <a:xfrm>
                <a:off x="89622" y="2626538"/>
                <a:ext cx="3030900" cy="492300"/>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434343"/>
                  </a:buClr>
                  <a:buSzPct val="25000"/>
                  <a:buFont typeface="Arial"/>
                  <a:buNone/>
                </a:pPr>
                <a:r>
                  <a:rPr lang="en-US" sz="2600" b="1">
                    <a:solidFill>
                      <a:srgbClr val="434343"/>
                    </a:solidFill>
                    <a:latin typeface="Arial"/>
                    <a:ea typeface="Arial"/>
                    <a:cs typeface="Arial"/>
                    <a:sym typeface="Arial"/>
                  </a:rPr>
                  <a:t>Spring </a:t>
                </a:r>
                <a:r>
                  <a:rPr lang="en-US" sz="2600" b="1">
                    <a:solidFill>
                      <a:srgbClr val="434343"/>
                    </a:solidFill>
                    <a:latin typeface="Calibri"/>
                    <a:ea typeface="Calibri"/>
                    <a:cs typeface="Calibri"/>
                    <a:sym typeface="Calibri"/>
                  </a:rPr>
                  <a:t>Cloud Data Flow </a:t>
                </a:r>
              </a:p>
            </p:txBody>
          </p:sp>
          <p:sp>
            <p:nvSpPr>
              <p:cNvPr id="837" name="Shape 837"/>
              <p:cNvSpPr/>
              <p:nvPr/>
            </p:nvSpPr>
            <p:spPr>
              <a:xfrm>
                <a:off x="506225" y="3679888"/>
                <a:ext cx="3605400" cy="3693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434343"/>
                  </a:buClr>
                  <a:buSzPct val="25000"/>
                  <a:buFont typeface="Calibri"/>
                  <a:buNone/>
                </a:pPr>
                <a:r>
                  <a:rPr lang="en-US" sz="1800">
                    <a:solidFill>
                      <a:srgbClr val="434343"/>
                    </a:solidFill>
                    <a:latin typeface="Calibri"/>
                    <a:ea typeface="Calibri"/>
                    <a:cs typeface="Calibri"/>
                    <a:sym typeface="Calibri"/>
                  </a:rPr>
                  <a:t>Event-Driven Data Microservices</a:t>
                </a:r>
              </a:p>
            </p:txBody>
          </p:sp>
        </p:grpSp>
        <p:sp>
          <p:nvSpPr>
            <p:cNvPr id="838" name="Shape 838"/>
            <p:cNvSpPr/>
            <p:nvPr/>
          </p:nvSpPr>
          <p:spPr>
            <a:xfrm>
              <a:off x="487749" y="3092453"/>
              <a:ext cx="4009800" cy="17544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a:solidFill>
                    <a:schemeClr val="dk1"/>
                  </a:solidFill>
                  <a:latin typeface="Calibri"/>
                  <a:ea typeface="Calibri"/>
                  <a:cs typeface="Calibri"/>
                  <a:sym typeface="Calibri"/>
                </a:rPr>
                <a:t>Spring Cloud Dataflow provides:</a:t>
              </a:r>
            </a:p>
            <a:p>
              <a:pPr marL="285750" marR="0" lvl="0" indent="-285750" algn="l" rtl="0">
                <a:spcBef>
                  <a:spcPts val="0"/>
                </a:spcBef>
                <a:spcAft>
                  <a:spcPts val="0"/>
                </a:spcAft>
                <a:buClr>
                  <a:srgbClr val="434343"/>
                </a:buClr>
                <a:buSzPct val="100000"/>
                <a:buFont typeface="Arial"/>
                <a:buChar char="•"/>
              </a:pPr>
              <a:r>
                <a:rPr lang="en-US" sz="1200">
                  <a:solidFill>
                    <a:schemeClr val="dk1"/>
                  </a:solidFill>
                  <a:latin typeface="Calibri"/>
                  <a:ea typeface="Calibri"/>
                  <a:cs typeface="Calibri"/>
                  <a:sym typeface="Calibri"/>
                </a:rPr>
                <a:t>Leverages Spring and Spring Boot</a:t>
              </a:r>
            </a:p>
            <a:p>
              <a:pPr marL="285750" marR="0" lvl="0" indent="-285750" algn="l" rtl="0">
                <a:spcBef>
                  <a:spcPts val="0"/>
                </a:spcBef>
                <a:spcAft>
                  <a:spcPts val="0"/>
                </a:spcAft>
                <a:buClr>
                  <a:srgbClr val="434343"/>
                </a:buClr>
                <a:buSzPct val="100000"/>
                <a:buFont typeface="Arial"/>
                <a:buChar char="•"/>
              </a:pPr>
              <a:r>
                <a:rPr lang="en-US" sz="1200">
                  <a:solidFill>
                    <a:schemeClr val="dk1"/>
                  </a:solidFill>
                  <a:latin typeface="Calibri"/>
                  <a:ea typeface="Calibri"/>
                  <a:cs typeface="Calibri"/>
                  <a:sym typeface="Calibri"/>
                </a:rPr>
                <a:t>Orchestrable Data Microservices</a:t>
              </a:r>
            </a:p>
            <a:p>
              <a:pPr marL="914400" marR="0" lvl="1" indent="-30480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Create flexible, robust and elastic and scalable data processing pipelines on demand</a:t>
              </a:r>
            </a:p>
            <a:p>
              <a:pPr marL="914400" marR="0" lvl="1" indent="-304800" algn="l" rtl="0">
                <a:spcBef>
                  <a:spcPts val="0"/>
                </a:spcBef>
                <a:buSzPct val="25000"/>
                <a:buNone/>
              </a:pPr>
              <a:r>
                <a:rPr lang="en-US" sz="1200" b="0" i="0" u="none" strike="noStrike" cap="none">
                  <a:solidFill>
                    <a:schemeClr val="dk1"/>
                  </a:solidFill>
                  <a:latin typeface="Calibri"/>
                  <a:ea typeface="Calibri"/>
                  <a:cs typeface="Calibri"/>
                  <a:sym typeface="Calibri"/>
                </a:rPr>
                <a:t>Ingest, transform and load data into concurrent and analytical data stores.</a:t>
              </a:r>
            </a:p>
          </p:txBody>
        </p:sp>
      </p:grpSp>
      <p:sp>
        <p:nvSpPr>
          <p:cNvPr id="839" name="Shape 839"/>
          <p:cNvSpPr txBox="1"/>
          <p:nvPr/>
        </p:nvSpPr>
        <p:spPr>
          <a:xfrm>
            <a:off x="6733875" y="995035"/>
            <a:ext cx="800400" cy="2169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404040"/>
              </a:buClr>
              <a:buSzPct val="25000"/>
              <a:buFont typeface="Arial"/>
              <a:buNone/>
            </a:pPr>
            <a:r>
              <a:rPr lang="en-US" sz="900" b="0" i="0" u="none" strike="noStrike" cap="none">
                <a:solidFill>
                  <a:srgbClr val="404040"/>
                </a:solidFill>
                <a:latin typeface="Arial"/>
                <a:ea typeface="Arial"/>
                <a:cs typeface="Arial"/>
                <a:sym typeface="Arial"/>
              </a:rPr>
              <a:t>Spring Cloud</a:t>
            </a:r>
          </a:p>
        </p:txBody>
      </p:sp>
      <p:sp>
        <p:nvSpPr>
          <p:cNvPr id="840" name="Shape 840"/>
          <p:cNvSpPr txBox="1"/>
          <p:nvPr/>
        </p:nvSpPr>
        <p:spPr>
          <a:xfrm>
            <a:off x="5100350" y="1006596"/>
            <a:ext cx="740100" cy="216900"/>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404040"/>
              </a:buClr>
              <a:buSzPct val="25000"/>
              <a:buFont typeface="Arial"/>
              <a:buNone/>
            </a:pPr>
            <a:r>
              <a:rPr lang="en-US" sz="900" b="0" i="0" u="none" strike="noStrike" cap="none">
                <a:solidFill>
                  <a:srgbClr val="404040"/>
                </a:solidFill>
                <a:latin typeface="Arial"/>
                <a:ea typeface="Arial"/>
                <a:cs typeface="Arial"/>
                <a:sym typeface="Arial"/>
              </a:rPr>
              <a:t>Spring Boot</a:t>
            </a:r>
          </a:p>
        </p:txBody>
      </p:sp>
      <p:pic>
        <p:nvPicPr>
          <p:cNvPr id="841" name="Shape 841"/>
          <p:cNvPicPr preferRelativeResize="0"/>
          <p:nvPr/>
        </p:nvPicPr>
        <p:blipFill rotWithShape="1">
          <a:blip r:embed="rId8">
            <a:alphaModFix/>
          </a:blip>
          <a:srcRect/>
          <a:stretch/>
        </p:blipFill>
        <p:spPr>
          <a:xfrm>
            <a:off x="5215977" y="550720"/>
            <a:ext cx="487200" cy="487200"/>
          </a:xfrm>
          <a:prstGeom prst="rect">
            <a:avLst/>
          </a:prstGeom>
          <a:noFill/>
          <a:ln>
            <a:noFill/>
          </a:ln>
        </p:spPr>
      </p:pic>
      <p:pic>
        <p:nvPicPr>
          <p:cNvPr id="842" name="Shape 842"/>
          <p:cNvPicPr preferRelativeResize="0"/>
          <p:nvPr/>
        </p:nvPicPr>
        <p:blipFill rotWithShape="1">
          <a:blip r:embed="rId9">
            <a:alphaModFix/>
          </a:blip>
          <a:srcRect/>
          <a:stretch/>
        </p:blipFill>
        <p:spPr>
          <a:xfrm>
            <a:off x="6733882" y="556575"/>
            <a:ext cx="487200" cy="487200"/>
          </a:xfrm>
          <a:prstGeom prst="rect">
            <a:avLst/>
          </a:prstGeom>
          <a:noFill/>
          <a:ln>
            <a:noFill/>
          </a:ln>
        </p:spPr>
      </p:pic>
      <p:pic>
        <p:nvPicPr>
          <p:cNvPr id="843" name="Shape 843"/>
          <p:cNvPicPr preferRelativeResize="0"/>
          <p:nvPr/>
        </p:nvPicPr>
        <p:blipFill rotWithShape="1">
          <a:blip r:embed="rId10">
            <a:alphaModFix/>
          </a:blip>
          <a:srcRect/>
          <a:stretch/>
        </p:blipFill>
        <p:spPr>
          <a:xfrm>
            <a:off x="7976723" y="559068"/>
            <a:ext cx="539747" cy="524171"/>
          </a:xfrm>
          <a:prstGeom prst="rect">
            <a:avLst/>
          </a:prstGeom>
          <a:noFill/>
          <a:ln>
            <a:noFill/>
          </a:ln>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1"/>
                                        </p:tgtEl>
                                        <p:attrNameLst>
                                          <p:attrName>style.visibility</p:attrName>
                                        </p:attrNameLst>
                                      </p:cBhvr>
                                      <p:to>
                                        <p:strVal val="visible"/>
                                      </p:to>
                                    </p:set>
                                    <p:anim calcmode="lin" valueType="num">
                                      <p:cBhvr additive="base">
                                        <p:cTn id="7" dur="500"/>
                                        <p:tgtEl>
                                          <p:spTgt spid="82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33"/>
                                        </p:tgtEl>
                                        <p:attrNameLst>
                                          <p:attrName>style.visibility</p:attrName>
                                        </p:attrNameLst>
                                      </p:cBhvr>
                                      <p:to>
                                        <p:strVal val="visible"/>
                                      </p:to>
                                    </p:set>
                                    <p:anim calcmode="lin" valueType="num">
                                      <p:cBhvr additive="base">
                                        <p:cTn id="12" dur="500"/>
                                        <p:tgtEl>
                                          <p:spTgt spid="833"/>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34"/>
                                        </p:tgtEl>
                                        <p:attrNameLst>
                                          <p:attrName>style.visibility</p:attrName>
                                        </p:attrNameLst>
                                      </p:cBhvr>
                                      <p:to>
                                        <p:strVal val="visible"/>
                                      </p:to>
                                    </p:set>
                                    <p:anim calcmode="lin" valueType="num">
                                      <p:cBhvr additive="base">
                                        <p:cTn id="15" dur="500"/>
                                        <p:tgtEl>
                                          <p:spTgt spid="8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Shape 849"/>
          <p:cNvSpPr/>
          <p:nvPr/>
        </p:nvSpPr>
        <p:spPr>
          <a:xfrm>
            <a:off x="950325" y="357625"/>
            <a:ext cx="7622100" cy="1066200"/>
          </a:xfrm>
          <a:prstGeom prst="roundRect">
            <a:avLst>
              <a:gd name="adj" fmla="val 16667"/>
            </a:avLst>
          </a:prstGeom>
          <a:noFill/>
          <a:ln w="19050" cap="flat" cmpd="sng">
            <a:solidFill>
              <a:srgbClr val="434343"/>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dk1"/>
              </a:buClr>
              <a:buFont typeface="Calibri"/>
              <a:buNone/>
            </a:pPr>
            <a:endParaRPr sz="1800">
              <a:solidFill>
                <a:schemeClr val="lt1"/>
              </a:solidFill>
              <a:latin typeface="Calibri"/>
              <a:ea typeface="Calibri"/>
              <a:cs typeface="Calibri"/>
              <a:sym typeface="Calibri"/>
            </a:endParaRPr>
          </a:p>
        </p:txBody>
      </p:sp>
      <p:sp>
        <p:nvSpPr>
          <p:cNvPr id="850" name="Shape 850"/>
          <p:cNvSpPr txBox="1"/>
          <p:nvPr/>
        </p:nvSpPr>
        <p:spPr>
          <a:xfrm>
            <a:off x="991700" y="1112269"/>
            <a:ext cx="402600" cy="230700"/>
          </a:xfrm>
          <a:prstGeom prst="rect">
            <a:avLst/>
          </a:prstGeom>
          <a:noFill/>
          <a:ln>
            <a:noFill/>
          </a:ln>
        </p:spPr>
        <p:txBody>
          <a:bodyPr wrap="square" lIns="91425" tIns="45700" rIns="91425" bIns="45700" anchor="t" anchorCtr="0">
            <a:noAutofit/>
          </a:bodyPr>
          <a:lstStyle/>
          <a:p>
            <a:pPr marL="0" marR="0" lvl="0" indent="0" algn="ctr" rtl="0">
              <a:spcBef>
                <a:spcPts val="0"/>
              </a:spcBef>
              <a:buClr>
                <a:schemeClr val="lt1"/>
              </a:buClr>
              <a:buSzPct val="25000"/>
              <a:buFont typeface="Arial"/>
              <a:buNone/>
            </a:pPr>
            <a:r>
              <a:rPr lang="en-US" sz="900">
                <a:solidFill>
                  <a:schemeClr val="lt1"/>
                </a:solidFill>
                <a:latin typeface="Arial"/>
                <a:ea typeface="Arial"/>
                <a:cs typeface="Arial"/>
                <a:sym typeface="Arial"/>
              </a:rPr>
              <a:t>Dev</a:t>
            </a:r>
          </a:p>
        </p:txBody>
      </p:sp>
      <p:pic>
        <p:nvPicPr>
          <p:cNvPr id="851" name="Shape 851"/>
          <p:cNvPicPr preferRelativeResize="0"/>
          <p:nvPr/>
        </p:nvPicPr>
        <p:blipFill rotWithShape="1">
          <a:blip r:embed="rId3">
            <a:alphaModFix/>
          </a:blip>
          <a:srcRect/>
          <a:stretch/>
        </p:blipFill>
        <p:spPr>
          <a:xfrm>
            <a:off x="1092103" y="564916"/>
            <a:ext cx="206700" cy="553500"/>
          </a:xfrm>
          <a:prstGeom prst="rect">
            <a:avLst/>
          </a:prstGeom>
          <a:noFill/>
          <a:ln>
            <a:noFill/>
          </a:ln>
        </p:spPr>
      </p:pic>
      <p:sp>
        <p:nvSpPr>
          <p:cNvPr id="852" name="Shape 852"/>
          <p:cNvSpPr/>
          <p:nvPr/>
        </p:nvSpPr>
        <p:spPr>
          <a:xfrm>
            <a:off x="2035675" y="557404"/>
            <a:ext cx="3030900" cy="652200"/>
          </a:xfrm>
          <a:prstGeom prst="rect">
            <a:avLst/>
          </a:prstGeom>
          <a:solidFill>
            <a:schemeClr val="accent1"/>
          </a:solidFill>
          <a:ln>
            <a:noFill/>
          </a:ln>
        </p:spPr>
        <p:txBody>
          <a:bodyPr wrap="square" lIns="91425" tIns="45700" rIns="91425" bIns="45700" anchor="ctr" anchorCtr="0">
            <a:noAutofit/>
          </a:bodyPr>
          <a:lstStyle/>
          <a:p>
            <a:pPr marL="0" marR="0" lvl="0" indent="0" algn="ctr" rtl="0">
              <a:spcBef>
                <a:spcPts val="0"/>
              </a:spcBef>
              <a:buClr>
                <a:schemeClr val="lt1"/>
              </a:buClr>
              <a:buSzPct val="25000"/>
              <a:buFont typeface="Arial"/>
              <a:buNone/>
            </a:pPr>
            <a:r>
              <a:rPr lang="en-US" sz="1400">
                <a:solidFill>
                  <a:schemeClr val="lt1"/>
                </a:solidFill>
                <a:latin typeface="Arial"/>
                <a:ea typeface="Arial"/>
                <a:cs typeface="Arial"/>
                <a:sym typeface="Arial"/>
              </a:rPr>
              <a:t>Application Framework</a:t>
            </a:r>
          </a:p>
        </p:txBody>
      </p:sp>
      <p:sp>
        <p:nvSpPr>
          <p:cNvPr id="853" name="Shape 853"/>
          <p:cNvSpPr txBox="1"/>
          <p:nvPr/>
        </p:nvSpPr>
        <p:spPr>
          <a:xfrm>
            <a:off x="-830384" y="3409462"/>
            <a:ext cx="184800" cy="3693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pic>
        <p:nvPicPr>
          <p:cNvPr id="854" name="Shape 854"/>
          <p:cNvPicPr preferRelativeResize="0"/>
          <p:nvPr/>
        </p:nvPicPr>
        <p:blipFill rotWithShape="1">
          <a:blip r:embed="rId4">
            <a:alphaModFix/>
          </a:blip>
          <a:srcRect/>
          <a:stretch/>
        </p:blipFill>
        <p:spPr>
          <a:xfrm>
            <a:off x="5388324" y="1800120"/>
            <a:ext cx="3393524" cy="3037274"/>
          </a:xfrm>
          <a:prstGeom prst="rect">
            <a:avLst/>
          </a:prstGeom>
          <a:noFill/>
          <a:ln>
            <a:noFill/>
          </a:ln>
        </p:spPr>
      </p:pic>
      <p:grpSp>
        <p:nvGrpSpPr>
          <p:cNvPr id="855" name="Shape 855"/>
          <p:cNvGrpSpPr/>
          <p:nvPr/>
        </p:nvGrpSpPr>
        <p:grpSpPr>
          <a:xfrm>
            <a:off x="376972" y="1638259"/>
            <a:ext cx="4484127" cy="3132403"/>
            <a:chOff x="13422" y="1638250"/>
            <a:chExt cx="4484127" cy="3132403"/>
          </a:xfrm>
        </p:grpSpPr>
        <p:grpSp>
          <p:nvGrpSpPr>
            <p:cNvPr id="856" name="Shape 856"/>
            <p:cNvGrpSpPr/>
            <p:nvPr/>
          </p:nvGrpSpPr>
          <p:grpSpPr>
            <a:xfrm>
              <a:off x="13422" y="1638250"/>
              <a:ext cx="3945803" cy="1270250"/>
              <a:chOff x="13422" y="2626538"/>
              <a:chExt cx="3945803" cy="1270250"/>
            </a:xfrm>
          </p:grpSpPr>
          <p:sp>
            <p:nvSpPr>
              <p:cNvPr id="857" name="Shape 857"/>
              <p:cNvSpPr/>
              <p:nvPr/>
            </p:nvSpPr>
            <p:spPr>
              <a:xfrm>
                <a:off x="13422" y="2626538"/>
                <a:ext cx="3030900" cy="492300"/>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434343"/>
                  </a:buClr>
                  <a:buSzPct val="25000"/>
                  <a:buFont typeface="Arial"/>
                  <a:buNone/>
                </a:pPr>
                <a:r>
                  <a:rPr lang="en-US" sz="2600" b="1">
                    <a:solidFill>
                      <a:srgbClr val="434343"/>
                    </a:solidFill>
                    <a:latin typeface="Arial"/>
                    <a:ea typeface="Arial"/>
                    <a:cs typeface="Arial"/>
                    <a:sym typeface="Arial"/>
                  </a:rPr>
                  <a:t>Spring </a:t>
                </a:r>
                <a:r>
                  <a:rPr lang="en-US" sz="2600" b="1">
                    <a:solidFill>
                      <a:srgbClr val="434343"/>
                    </a:solidFill>
                    <a:latin typeface="Calibri"/>
                    <a:ea typeface="Calibri"/>
                    <a:cs typeface="Calibri"/>
                    <a:sym typeface="Calibri"/>
                  </a:rPr>
                  <a:t>Cloud Services </a:t>
                </a:r>
              </a:p>
            </p:txBody>
          </p:sp>
          <p:sp>
            <p:nvSpPr>
              <p:cNvPr id="858" name="Shape 858"/>
              <p:cNvSpPr/>
              <p:nvPr/>
            </p:nvSpPr>
            <p:spPr>
              <a:xfrm>
                <a:off x="353825" y="3527488"/>
                <a:ext cx="3605400" cy="3693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434343"/>
                  </a:buClr>
                  <a:buSzPct val="25000"/>
                  <a:buFont typeface="Calibri"/>
                  <a:buNone/>
                </a:pPr>
                <a:r>
                  <a:rPr lang="en-US" sz="1800">
                    <a:solidFill>
                      <a:srgbClr val="434343"/>
                    </a:solidFill>
                    <a:latin typeface="Calibri"/>
                    <a:ea typeface="Calibri"/>
                    <a:cs typeface="Calibri"/>
                    <a:sym typeface="Calibri"/>
                  </a:rPr>
                  <a:t>Powered by Netflix OSS</a:t>
                </a:r>
              </a:p>
            </p:txBody>
          </p:sp>
        </p:grpSp>
        <p:sp>
          <p:nvSpPr>
            <p:cNvPr id="859" name="Shape 859"/>
            <p:cNvSpPr/>
            <p:nvPr/>
          </p:nvSpPr>
          <p:spPr>
            <a:xfrm>
              <a:off x="487749" y="3016253"/>
              <a:ext cx="4009800" cy="17544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a:solidFill>
                    <a:schemeClr val="dk1"/>
                  </a:solidFill>
                  <a:latin typeface="Calibri"/>
                  <a:ea typeface="Calibri"/>
                  <a:cs typeface="Calibri"/>
                  <a:sym typeface="Calibri"/>
                </a:rPr>
                <a:t>Spring Cloud Services:</a:t>
              </a:r>
            </a:p>
            <a:p>
              <a:pPr marL="285750" marR="0" lvl="0" indent="-285750" algn="l" rtl="0">
                <a:lnSpc>
                  <a:spcPct val="100000"/>
                </a:lnSpc>
                <a:spcBef>
                  <a:spcPts val="0"/>
                </a:spcBef>
                <a:spcAft>
                  <a:spcPts val="0"/>
                </a:spcAft>
                <a:buClr>
                  <a:srgbClr val="000000"/>
                </a:buClr>
                <a:buSzPct val="100000"/>
                <a:buFont typeface="Arial"/>
                <a:buChar char="•"/>
              </a:pPr>
              <a:r>
                <a:rPr lang="en-US" sz="1200">
                  <a:solidFill>
                    <a:schemeClr val="dk1"/>
                  </a:solidFill>
                  <a:highlight>
                    <a:srgbClr val="FFFFFF"/>
                  </a:highlight>
                  <a:latin typeface="Calibri"/>
                  <a:ea typeface="Calibri"/>
                  <a:cs typeface="Calibri"/>
                  <a:sym typeface="Calibri"/>
                </a:rPr>
                <a:t>Which is built on Spring Boot simplifies distributed, microservice-style architecture by implementing proven patterns to bring resilience, reliability, and coordination to your microservices. </a:t>
              </a:r>
            </a:p>
            <a:p>
              <a:pPr marL="285750" marR="0" lvl="0" indent="-285750" algn="l" rtl="0">
                <a:lnSpc>
                  <a:spcPct val="100000"/>
                </a:lnSpc>
                <a:spcBef>
                  <a:spcPts val="0"/>
                </a:spcBef>
                <a:spcAft>
                  <a:spcPts val="0"/>
                </a:spcAft>
                <a:buClr>
                  <a:srgbClr val="000000"/>
                </a:buClr>
                <a:buSzPct val="100000"/>
                <a:buFont typeface="Arial"/>
                <a:buChar char="•"/>
              </a:pPr>
              <a:r>
                <a:rPr lang="en-US" sz="1200">
                  <a:solidFill>
                    <a:schemeClr val="dk1"/>
                  </a:solidFill>
                  <a:highlight>
                    <a:srgbClr val="FFFFFF"/>
                  </a:highlight>
                  <a:latin typeface="Calibri"/>
                  <a:ea typeface="Calibri"/>
                  <a:cs typeface="Calibri"/>
                  <a:sym typeface="Calibri"/>
                </a:rPr>
                <a:t>When used with PCF customers have a turnkey, secure solution for production operations of this coordination infrastructure—service registry, config server, and circuit breaker dashboard.</a:t>
              </a:r>
            </a:p>
            <a:p>
              <a:pPr marL="285750" marR="0" lvl="0" indent="-285750" algn="l" rtl="0">
                <a:lnSpc>
                  <a:spcPct val="100000"/>
                </a:lnSpc>
                <a:spcBef>
                  <a:spcPts val="0"/>
                </a:spcBef>
                <a:spcAft>
                  <a:spcPts val="0"/>
                </a:spcAft>
                <a:buClr>
                  <a:schemeClr val="dk1"/>
                </a:buClr>
                <a:buSzPct val="100000"/>
                <a:buFont typeface="Arial"/>
                <a:buChar char="•"/>
              </a:pPr>
              <a:r>
                <a:rPr lang="en-US" sz="1200">
                  <a:solidFill>
                    <a:schemeClr val="dk1"/>
                  </a:solidFill>
                  <a:highlight>
                    <a:srgbClr val="FFFFFF"/>
                  </a:highlight>
                  <a:latin typeface="Calibri"/>
                  <a:ea typeface="Calibri"/>
                  <a:cs typeface="Calibri"/>
                  <a:sym typeface="Calibri"/>
                </a:rPr>
                <a:t>Coming to .NET in 2016! (Project SteelToe)</a:t>
              </a:r>
            </a:p>
          </p:txBody>
        </p:sp>
      </p:grpSp>
      <p:pic>
        <p:nvPicPr>
          <p:cNvPr id="860" name="Shape 860" descr="spring-cloud.png"/>
          <p:cNvPicPr preferRelativeResize="0"/>
          <p:nvPr/>
        </p:nvPicPr>
        <p:blipFill rotWithShape="1">
          <a:blip r:embed="rId5">
            <a:alphaModFix/>
          </a:blip>
          <a:srcRect/>
          <a:stretch/>
        </p:blipFill>
        <p:spPr>
          <a:xfrm>
            <a:off x="3015222" y="1582970"/>
            <a:ext cx="927600" cy="927600"/>
          </a:xfrm>
          <a:prstGeom prst="rect">
            <a:avLst/>
          </a:prstGeom>
          <a:noFill/>
          <a:ln>
            <a:noFill/>
          </a:ln>
        </p:spPr>
      </p:pic>
      <p:pic>
        <p:nvPicPr>
          <p:cNvPr id="861" name="Shape 861"/>
          <p:cNvPicPr preferRelativeResize="0"/>
          <p:nvPr/>
        </p:nvPicPr>
        <p:blipFill rotWithShape="1">
          <a:blip r:embed="rId6">
            <a:alphaModFix/>
          </a:blip>
          <a:srcRect/>
          <a:stretch/>
        </p:blipFill>
        <p:spPr>
          <a:xfrm>
            <a:off x="4124599" y="1656774"/>
            <a:ext cx="1074024" cy="780000"/>
          </a:xfrm>
          <a:prstGeom prst="rect">
            <a:avLst/>
          </a:prstGeom>
          <a:noFill/>
          <a:ln>
            <a:noFill/>
          </a:ln>
        </p:spPr>
      </p:pic>
      <p:sp>
        <p:nvSpPr>
          <p:cNvPr id="862" name="Shape 862"/>
          <p:cNvSpPr/>
          <p:nvPr/>
        </p:nvSpPr>
        <p:spPr>
          <a:xfrm>
            <a:off x="4046225" y="1665525"/>
            <a:ext cx="147000" cy="852300"/>
          </a:xfrm>
          <a:prstGeom prst="rect">
            <a:avLst/>
          </a:prstGeom>
          <a:solidFill>
            <a:srgbClr val="FFFFFF"/>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pic>
        <p:nvPicPr>
          <p:cNvPr id="863" name="Shape 863"/>
          <p:cNvPicPr preferRelativeResize="0"/>
          <p:nvPr/>
        </p:nvPicPr>
        <p:blipFill rotWithShape="1">
          <a:blip r:embed="rId7">
            <a:alphaModFix/>
          </a:blip>
          <a:srcRect/>
          <a:stretch/>
        </p:blipFill>
        <p:spPr>
          <a:xfrm>
            <a:off x="5932769" y="615571"/>
            <a:ext cx="487199" cy="321954"/>
          </a:xfrm>
          <a:prstGeom prst="rect">
            <a:avLst/>
          </a:prstGeom>
          <a:noFill/>
          <a:ln>
            <a:noFill/>
          </a:ln>
        </p:spPr>
      </p:pic>
      <p:sp>
        <p:nvSpPr>
          <p:cNvPr id="864" name="Shape 864"/>
          <p:cNvSpPr txBox="1"/>
          <p:nvPr/>
        </p:nvSpPr>
        <p:spPr>
          <a:xfrm>
            <a:off x="5693452" y="988125"/>
            <a:ext cx="1012800" cy="230700"/>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434343"/>
              </a:buClr>
              <a:buSzPct val="25000"/>
              <a:buFont typeface="Arial"/>
              <a:buNone/>
            </a:pPr>
            <a:r>
              <a:rPr lang="en-US" sz="900">
                <a:solidFill>
                  <a:srgbClr val="434343"/>
                </a:solidFill>
                <a:latin typeface="Arial"/>
                <a:ea typeface="Arial"/>
                <a:cs typeface="Arial"/>
                <a:sym typeface="Arial"/>
              </a:rPr>
              <a:t>Spring </a:t>
            </a:r>
            <a:r>
              <a:rPr lang="en-US" sz="900">
                <a:solidFill>
                  <a:srgbClr val="434343"/>
                </a:solidFill>
                <a:latin typeface="Calibri"/>
                <a:ea typeface="Calibri"/>
                <a:cs typeface="Calibri"/>
                <a:sym typeface="Calibri"/>
              </a:rPr>
              <a:t>Cloud Dataflow</a:t>
            </a:r>
          </a:p>
        </p:txBody>
      </p:sp>
      <p:grpSp>
        <p:nvGrpSpPr>
          <p:cNvPr id="865" name="Shape 865"/>
          <p:cNvGrpSpPr/>
          <p:nvPr/>
        </p:nvGrpSpPr>
        <p:grpSpPr>
          <a:xfrm>
            <a:off x="7409950" y="558519"/>
            <a:ext cx="740100" cy="664427"/>
            <a:chOff x="6263092" y="1237205"/>
            <a:chExt cx="740100" cy="664427"/>
          </a:xfrm>
        </p:grpSpPr>
        <p:pic>
          <p:nvPicPr>
            <p:cNvPr id="866" name="Shape 866"/>
            <p:cNvPicPr preferRelativeResize="0"/>
            <p:nvPr/>
          </p:nvPicPr>
          <p:blipFill rotWithShape="1">
            <a:blip r:embed="rId8">
              <a:alphaModFix/>
            </a:blip>
            <a:srcRect/>
            <a:stretch/>
          </p:blipFill>
          <p:spPr>
            <a:xfrm>
              <a:off x="6276387" y="1237205"/>
              <a:ext cx="451499" cy="451500"/>
            </a:xfrm>
            <a:prstGeom prst="rect">
              <a:avLst/>
            </a:prstGeom>
            <a:noFill/>
            <a:ln>
              <a:noFill/>
            </a:ln>
          </p:spPr>
        </p:pic>
        <p:sp>
          <p:nvSpPr>
            <p:cNvPr id="867" name="Shape 867"/>
            <p:cNvSpPr txBox="1"/>
            <p:nvPr/>
          </p:nvSpPr>
          <p:spPr>
            <a:xfrm>
              <a:off x="6263092" y="1684732"/>
              <a:ext cx="740100" cy="2169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404040"/>
                </a:buClr>
                <a:buSzPct val="25000"/>
                <a:buFont typeface="Arial"/>
                <a:buNone/>
              </a:pPr>
              <a:r>
                <a:rPr lang="en-US" sz="900" b="0" i="0" u="none" strike="noStrike" cap="none">
                  <a:solidFill>
                    <a:srgbClr val="404040"/>
                  </a:solidFill>
                  <a:latin typeface="Arial"/>
                  <a:ea typeface="Arial"/>
                  <a:cs typeface="Arial"/>
                  <a:sym typeface="Arial"/>
                </a:rPr>
                <a:t>.NET</a:t>
              </a:r>
            </a:p>
          </p:txBody>
        </p:sp>
      </p:grpSp>
      <p:sp>
        <p:nvSpPr>
          <p:cNvPr id="868" name="Shape 868"/>
          <p:cNvSpPr txBox="1"/>
          <p:nvPr/>
        </p:nvSpPr>
        <p:spPr>
          <a:xfrm>
            <a:off x="6733875" y="995035"/>
            <a:ext cx="800400" cy="2169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404040"/>
              </a:buClr>
              <a:buSzPct val="25000"/>
              <a:buFont typeface="Arial"/>
              <a:buNone/>
            </a:pPr>
            <a:r>
              <a:rPr lang="en-US" sz="900" b="0" i="0" u="none" strike="noStrike" cap="none">
                <a:solidFill>
                  <a:srgbClr val="404040"/>
                </a:solidFill>
                <a:latin typeface="Arial"/>
                <a:ea typeface="Arial"/>
                <a:cs typeface="Arial"/>
                <a:sym typeface="Arial"/>
              </a:rPr>
              <a:t>Spring Cloud</a:t>
            </a:r>
          </a:p>
        </p:txBody>
      </p:sp>
      <p:pic>
        <p:nvPicPr>
          <p:cNvPr id="869" name="Shape 869"/>
          <p:cNvPicPr preferRelativeResize="0"/>
          <p:nvPr/>
        </p:nvPicPr>
        <p:blipFill rotWithShape="1">
          <a:blip r:embed="rId9">
            <a:alphaModFix/>
          </a:blip>
          <a:srcRect/>
          <a:stretch/>
        </p:blipFill>
        <p:spPr>
          <a:xfrm>
            <a:off x="5215977" y="550720"/>
            <a:ext cx="487200" cy="487200"/>
          </a:xfrm>
          <a:prstGeom prst="rect">
            <a:avLst/>
          </a:prstGeom>
          <a:noFill/>
          <a:ln>
            <a:noFill/>
          </a:ln>
        </p:spPr>
      </p:pic>
      <p:pic>
        <p:nvPicPr>
          <p:cNvPr id="870" name="Shape 870"/>
          <p:cNvPicPr preferRelativeResize="0"/>
          <p:nvPr/>
        </p:nvPicPr>
        <p:blipFill rotWithShape="1">
          <a:blip r:embed="rId10">
            <a:alphaModFix/>
          </a:blip>
          <a:srcRect/>
          <a:stretch/>
        </p:blipFill>
        <p:spPr>
          <a:xfrm>
            <a:off x="6733882" y="556575"/>
            <a:ext cx="487200" cy="487200"/>
          </a:xfrm>
          <a:prstGeom prst="rect">
            <a:avLst/>
          </a:prstGeom>
          <a:noFill/>
          <a:ln>
            <a:noFill/>
          </a:ln>
        </p:spPr>
      </p:pic>
      <p:pic>
        <p:nvPicPr>
          <p:cNvPr id="871" name="Shape 871"/>
          <p:cNvPicPr preferRelativeResize="0"/>
          <p:nvPr/>
        </p:nvPicPr>
        <p:blipFill rotWithShape="1">
          <a:blip r:embed="rId11">
            <a:alphaModFix/>
          </a:blip>
          <a:srcRect/>
          <a:stretch/>
        </p:blipFill>
        <p:spPr>
          <a:xfrm>
            <a:off x="7976723" y="559068"/>
            <a:ext cx="539747" cy="52417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Shape 876"/>
          <p:cNvSpPr txBox="1">
            <a:spLocks noGrp="1"/>
          </p:cNvSpPr>
          <p:nvPr>
            <p:ph type="title"/>
          </p:nvPr>
        </p:nvSpPr>
        <p:spPr>
          <a:xfrm>
            <a:off x="3210236" y="1953488"/>
            <a:ext cx="4388700" cy="4605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1400" b="0" i="0" u="none" strike="noStrike" cap="none">
                <a:solidFill>
                  <a:srgbClr val="434343"/>
                </a:solidFill>
                <a:latin typeface="Arial"/>
                <a:ea typeface="Arial"/>
                <a:cs typeface="Arial"/>
                <a:sym typeface="Arial"/>
              </a:rPr>
              <a:t>Breaking the Monolith</a:t>
            </a:r>
          </a:p>
          <a:p>
            <a:pPr marL="457200" marR="0" lvl="0" indent="-292100" algn="l" rtl="0">
              <a:lnSpc>
                <a:spcPct val="90000"/>
              </a:lnSpc>
              <a:spcBef>
                <a:spcPts val="0"/>
              </a:spcBef>
              <a:spcAft>
                <a:spcPts val="0"/>
              </a:spcAft>
              <a:buClr>
                <a:srgbClr val="434343"/>
              </a:buClr>
              <a:buSzPct val="100000"/>
              <a:buFont typeface="Arial"/>
              <a:buChar char="●"/>
            </a:pPr>
            <a:r>
              <a:rPr lang="en-US" sz="1000" b="0" i="0" u="none" strike="noStrike" cap="none">
                <a:solidFill>
                  <a:srgbClr val="434343"/>
                </a:solidFill>
                <a:latin typeface="Arial"/>
                <a:ea typeface="Arial"/>
                <a:cs typeface="Arial"/>
                <a:sym typeface="Arial"/>
              </a:rPr>
              <a:t>Project Steeltoe contains best of breed components around configuration, service discovery, and soon, distributed tracing from NetflixOSS and Spring Cloud Services.</a:t>
            </a:r>
          </a:p>
          <a:p>
            <a:pPr marL="457200" marR="0" lvl="0" indent="-292100" algn="l" rtl="0">
              <a:lnSpc>
                <a:spcPct val="90000"/>
              </a:lnSpc>
              <a:spcBef>
                <a:spcPts val="0"/>
              </a:spcBef>
              <a:spcAft>
                <a:spcPts val="0"/>
              </a:spcAft>
              <a:buClr>
                <a:srgbClr val="434343"/>
              </a:buClr>
              <a:buSzPct val="100000"/>
              <a:buFont typeface="Arial"/>
              <a:buChar char="●"/>
            </a:pPr>
            <a:r>
              <a:rPr lang="en-US" sz="1000" b="0" i="0" u="none" strike="noStrike" cap="none">
                <a:solidFill>
                  <a:srgbClr val="434343"/>
                </a:solidFill>
                <a:latin typeface="Arial"/>
                <a:ea typeface="Arial"/>
                <a:cs typeface="Arial"/>
                <a:sym typeface="Arial"/>
              </a:rPr>
              <a:t>These can be used to evolve an infrastructure from a monolithic application to a set of microservices.</a:t>
            </a:r>
          </a:p>
          <a:p>
            <a:pPr marL="0" marR="0" lvl="0" indent="0" algn="l" rtl="0">
              <a:lnSpc>
                <a:spcPct val="90000"/>
              </a:lnSpc>
              <a:spcBef>
                <a:spcPts val="0"/>
              </a:spcBef>
              <a:buClr>
                <a:srgbClr val="01786E"/>
              </a:buClr>
              <a:buSzPct val="25000"/>
              <a:buFont typeface="Calibri"/>
              <a:buNone/>
            </a:pPr>
            <a:endParaRPr sz="1200" b="0" i="0" u="none" strike="noStrike" cap="none">
              <a:solidFill>
                <a:schemeClr val="dk2"/>
              </a:solidFill>
              <a:latin typeface="Arial"/>
              <a:ea typeface="Arial"/>
              <a:cs typeface="Arial"/>
              <a:sym typeface="Arial"/>
            </a:endParaRPr>
          </a:p>
        </p:txBody>
      </p:sp>
      <p:sp>
        <p:nvSpPr>
          <p:cNvPr id="877" name="Shape 877"/>
          <p:cNvSpPr txBox="1">
            <a:spLocks noGrp="1"/>
          </p:cNvSpPr>
          <p:nvPr>
            <p:ph type="title"/>
          </p:nvPr>
        </p:nvSpPr>
        <p:spPr>
          <a:xfrm>
            <a:off x="3230330" y="3156664"/>
            <a:ext cx="4389300" cy="4605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1400" b="0" i="0" u="none" strike="noStrike" cap="none">
                <a:solidFill>
                  <a:srgbClr val="434343"/>
                </a:solidFill>
                <a:latin typeface="Arial"/>
                <a:ea typeface="Arial"/>
                <a:cs typeface="Arial"/>
                <a:sym typeface="Arial"/>
              </a:rPr>
              <a:t>Write Once, Scale Anywhere</a:t>
            </a:r>
          </a:p>
          <a:p>
            <a:pPr marL="457200" marR="0" lvl="0" indent="-304800" algn="l" rtl="0">
              <a:lnSpc>
                <a:spcPct val="90000"/>
              </a:lnSpc>
              <a:spcBef>
                <a:spcPts val="0"/>
              </a:spcBef>
              <a:spcAft>
                <a:spcPts val="0"/>
              </a:spcAft>
              <a:buClr>
                <a:srgbClr val="434343"/>
              </a:buClr>
              <a:buSzPct val="120000"/>
              <a:buFont typeface="Arial"/>
              <a:buChar char="●"/>
            </a:pPr>
            <a:r>
              <a:rPr lang="en-US" sz="1000" b="0" i="0" u="none" strike="noStrike" cap="none">
                <a:solidFill>
                  <a:srgbClr val="434343"/>
                </a:solidFill>
                <a:latin typeface="Arial"/>
                <a:ea typeface="Arial"/>
                <a:cs typeface="Arial"/>
                <a:sym typeface="Arial"/>
              </a:rPr>
              <a:t>Project Steeltoe is built to work especially well with platforms like Pivotal Cloud Foundry. It also integrates seamlessly with Java microservices written with Spring Cloud, allowing for true polygot </a:t>
            </a:r>
            <a:r>
              <a:rPr lang="en-US" sz="1000">
                <a:solidFill>
                  <a:srgbClr val="434343"/>
                </a:solidFill>
              </a:rPr>
              <a:t>architecture</a:t>
            </a:r>
            <a:r>
              <a:rPr lang="en-US" sz="1000" b="0" i="0" u="none" strike="noStrike" cap="none">
                <a:solidFill>
                  <a:srgbClr val="434343"/>
                </a:solidFill>
                <a:latin typeface="Arial"/>
                <a:ea typeface="Arial"/>
                <a:cs typeface="Arial"/>
                <a:sym typeface="Arial"/>
              </a:rPr>
              <a:t>.</a:t>
            </a:r>
          </a:p>
          <a:p>
            <a:pPr marL="0" marR="0" lvl="0" indent="0" algn="l" rtl="0">
              <a:lnSpc>
                <a:spcPct val="90000"/>
              </a:lnSpc>
              <a:spcBef>
                <a:spcPts val="0"/>
              </a:spcBef>
              <a:spcAft>
                <a:spcPts val="0"/>
              </a:spcAft>
              <a:buClr>
                <a:schemeClr val="dk2"/>
              </a:buClr>
              <a:buSzPct val="25000"/>
              <a:buFont typeface="Arial"/>
              <a:buNone/>
            </a:pPr>
            <a:endParaRPr sz="1000" b="0" i="0" u="none" strike="noStrike" cap="none">
              <a:solidFill>
                <a:srgbClr val="434343"/>
              </a:solidFill>
              <a:latin typeface="Arial"/>
              <a:ea typeface="Arial"/>
              <a:cs typeface="Arial"/>
              <a:sym typeface="Arial"/>
            </a:endParaRPr>
          </a:p>
          <a:p>
            <a:pPr marL="0" marR="0" lvl="0" indent="0" algn="l" rtl="0">
              <a:lnSpc>
                <a:spcPct val="90000"/>
              </a:lnSpc>
              <a:spcBef>
                <a:spcPts val="0"/>
              </a:spcBef>
              <a:buClr>
                <a:srgbClr val="01786E"/>
              </a:buClr>
              <a:buSzPct val="25000"/>
              <a:buFont typeface="Calibri"/>
              <a:buNone/>
            </a:pPr>
            <a:endParaRPr sz="1400" b="0" i="0" u="none" strike="noStrike" cap="none">
              <a:solidFill>
                <a:schemeClr val="dk2"/>
              </a:solidFill>
              <a:latin typeface="Arial"/>
              <a:ea typeface="Arial"/>
              <a:cs typeface="Arial"/>
              <a:sym typeface="Arial"/>
            </a:endParaRPr>
          </a:p>
        </p:txBody>
      </p:sp>
      <p:sp>
        <p:nvSpPr>
          <p:cNvPr id="878" name="Shape 878"/>
          <p:cNvSpPr txBox="1">
            <a:spLocks noGrp="1"/>
          </p:cNvSpPr>
          <p:nvPr>
            <p:ph type="title"/>
          </p:nvPr>
        </p:nvSpPr>
        <p:spPr>
          <a:xfrm>
            <a:off x="434979" y="266702"/>
            <a:ext cx="8709000" cy="4605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buClr>
                <a:srgbClr val="01786E"/>
              </a:buClr>
              <a:buSzPct val="25000"/>
              <a:buFont typeface="Calibri"/>
              <a:buNone/>
            </a:pPr>
            <a:r>
              <a:rPr lang="en-US" sz="2400" b="0" i="0" u="none" strike="noStrike" cap="none">
                <a:solidFill>
                  <a:srgbClr val="00A79C"/>
                </a:solidFill>
                <a:latin typeface="Arial"/>
                <a:ea typeface="Arial"/>
                <a:cs typeface="Arial"/>
                <a:sym typeface="Arial"/>
              </a:rPr>
              <a:t>Spring Cloud Netflix for .NET: Project STEELTOE</a:t>
            </a:r>
          </a:p>
        </p:txBody>
      </p:sp>
      <p:pic>
        <p:nvPicPr>
          <p:cNvPr id="879" name="Shape 879" descr="spring-cloud.png"/>
          <p:cNvPicPr preferRelativeResize="0"/>
          <p:nvPr/>
        </p:nvPicPr>
        <p:blipFill rotWithShape="1">
          <a:blip r:embed="rId3">
            <a:alphaModFix/>
          </a:blip>
          <a:srcRect/>
          <a:stretch/>
        </p:blipFill>
        <p:spPr>
          <a:xfrm>
            <a:off x="1060388" y="2696163"/>
            <a:ext cx="643500" cy="460500"/>
          </a:xfrm>
          <a:prstGeom prst="rect">
            <a:avLst/>
          </a:prstGeom>
          <a:noFill/>
          <a:ln>
            <a:noFill/>
          </a:ln>
        </p:spPr>
      </p:pic>
      <p:pic>
        <p:nvPicPr>
          <p:cNvPr id="880" name="Shape 880"/>
          <p:cNvPicPr preferRelativeResize="0"/>
          <p:nvPr/>
        </p:nvPicPr>
        <p:blipFill rotWithShape="1">
          <a:blip r:embed="rId4">
            <a:alphaModFix/>
          </a:blip>
          <a:srcRect/>
          <a:stretch/>
        </p:blipFill>
        <p:spPr>
          <a:xfrm>
            <a:off x="1753911" y="2785700"/>
            <a:ext cx="541200" cy="337200"/>
          </a:xfrm>
          <a:prstGeom prst="rect">
            <a:avLst/>
          </a:prstGeom>
          <a:noFill/>
          <a:ln>
            <a:noFill/>
          </a:ln>
        </p:spPr>
      </p:pic>
      <p:sp>
        <p:nvSpPr>
          <p:cNvPr id="881" name="Shape 881"/>
          <p:cNvSpPr txBox="1"/>
          <p:nvPr/>
        </p:nvSpPr>
        <p:spPr>
          <a:xfrm>
            <a:off x="878550" y="1820425"/>
            <a:ext cx="1598400" cy="407100"/>
          </a:xfrm>
          <a:prstGeom prst="rect">
            <a:avLst/>
          </a:prstGeom>
          <a:noFill/>
          <a:ln>
            <a:noFill/>
          </a:ln>
        </p:spPr>
        <p:txBody>
          <a:bodyPr wrap="square" lIns="91425" tIns="91425" rIns="91425" bIns="91425" anchor="t" anchorCtr="0">
            <a:noAutofit/>
          </a:bodyPr>
          <a:lstStyle/>
          <a:p>
            <a:pPr lvl="0" rtl="0">
              <a:spcBef>
                <a:spcPts val="0"/>
              </a:spcBef>
              <a:buNone/>
            </a:pPr>
            <a:r>
              <a:rPr lang="en-US"/>
              <a:t>http://steeltoe.io/</a:t>
            </a:r>
          </a:p>
        </p:txBody>
      </p:sp>
      <p:pic>
        <p:nvPicPr>
          <p:cNvPr id="882" name="Shape 882" descr="steeltoe.png"/>
          <p:cNvPicPr preferRelativeResize="0"/>
          <p:nvPr/>
        </p:nvPicPr>
        <p:blipFill>
          <a:blip r:embed="rId5">
            <a:alphaModFix/>
          </a:blip>
          <a:stretch>
            <a:fillRect/>
          </a:stretch>
        </p:blipFill>
        <p:spPr>
          <a:xfrm>
            <a:off x="515300" y="998025"/>
            <a:ext cx="2324900" cy="1162450"/>
          </a:xfrm>
          <a:prstGeom prst="rect">
            <a:avLst/>
          </a:prstGeom>
          <a:noFill/>
          <a:ln>
            <a:noFill/>
          </a:ln>
        </p:spPr>
      </p:pic>
      <p:sp>
        <p:nvSpPr>
          <p:cNvPr id="883" name="Shape 883"/>
          <p:cNvSpPr txBox="1"/>
          <p:nvPr/>
        </p:nvSpPr>
        <p:spPr>
          <a:xfrm>
            <a:off x="2975100" y="1349000"/>
            <a:ext cx="5332500" cy="460500"/>
          </a:xfrm>
          <a:prstGeom prst="rect">
            <a:avLst/>
          </a:prstGeom>
          <a:solidFill>
            <a:srgbClr val="FFE599"/>
          </a:solidFill>
          <a:ln>
            <a:noFill/>
          </a:ln>
        </p:spPr>
        <p:txBody>
          <a:bodyPr wrap="square" lIns="91425" tIns="91425" rIns="91425" bIns="91425" anchor="t" anchorCtr="0">
            <a:noAutofit/>
          </a:bodyPr>
          <a:lstStyle/>
          <a:p>
            <a:pPr lvl="0" rtl="0">
              <a:spcBef>
                <a:spcPts val="0"/>
              </a:spcBef>
              <a:buNone/>
            </a:pPr>
            <a:r>
              <a:rPr lang="en-US">
                <a:solidFill>
                  <a:srgbClr val="7F6000"/>
                </a:solidFill>
              </a:rPr>
              <a:t>Enterprise-ready .NET toolkit for common microservices patterns</a:t>
            </a:r>
          </a:p>
        </p:txBody>
      </p:sp>
    </p:spTree>
  </p:cSld>
  <p:clrMapOvr>
    <a:masterClrMapping/>
  </p:clrMapOvr>
  <p:transition xmlns:p14="http://schemas.microsoft.com/office/powerpoint/2010/mai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Shape 889"/>
          <p:cNvSpPr/>
          <p:nvPr/>
        </p:nvSpPr>
        <p:spPr>
          <a:xfrm>
            <a:off x="401719" y="308958"/>
            <a:ext cx="8429700" cy="1066200"/>
          </a:xfrm>
          <a:prstGeom prst="roundRect">
            <a:avLst>
              <a:gd name="adj" fmla="val 16667"/>
            </a:avLst>
          </a:prstGeom>
          <a:noFill/>
          <a:ln w="19050" cap="flat" cmpd="sng">
            <a:solidFill>
              <a:srgbClr val="139789"/>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dk1"/>
              </a:buClr>
              <a:buFont typeface="Calibri"/>
              <a:buNone/>
            </a:pPr>
            <a:endParaRPr sz="1800">
              <a:solidFill>
                <a:schemeClr val="lt1"/>
              </a:solidFill>
              <a:latin typeface="Calibri"/>
              <a:ea typeface="Calibri"/>
              <a:cs typeface="Calibri"/>
              <a:sym typeface="Calibri"/>
            </a:endParaRPr>
          </a:p>
        </p:txBody>
      </p:sp>
      <p:sp>
        <p:nvSpPr>
          <p:cNvPr id="890" name="Shape 890"/>
          <p:cNvSpPr/>
          <p:nvPr/>
        </p:nvSpPr>
        <p:spPr>
          <a:xfrm>
            <a:off x="3915816" y="3296114"/>
            <a:ext cx="1029900" cy="1029900"/>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891" name="Shape 891"/>
          <p:cNvSpPr txBox="1">
            <a:spLocks noGrp="1"/>
          </p:cNvSpPr>
          <p:nvPr>
            <p:ph type="sldNum" idx="12"/>
          </p:nvPr>
        </p:nvSpPr>
        <p:spPr>
          <a:xfrm>
            <a:off x="48247" y="4861462"/>
            <a:ext cx="373200" cy="273900"/>
          </a:xfrm>
          <a:prstGeom prst="rect">
            <a:avLst/>
          </a:prstGeom>
          <a:noFill/>
          <a:ln>
            <a:noFill/>
          </a:ln>
        </p:spPr>
        <p:txBody>
          <a:bodyPr wrap="square" lIns="91425" tIns="45700" rIns="91425" bIns="45700" anchor="ctr" anchorCtr="0">
            <a:noAutofit/>
          </a:bodyPr>
          <a:lstStyle/>
          <a:p>
            <a:pPr marL="0" marR="0" lvl="0" indent="0" algn="ctr" rtl="0">
              <a:spcBef>
                <a:spcPts val="0"/>
              </a:spcBef>
              <a:buClr>
                <a:srgbClr val="A5A5A5"/>
              </a:buClr>
              <a:buSzPct val="25000"/>
              <a:buFont typeface="Arial"/>
              <a:buNone/>
            </a:pPr>
            <a:fld id="{00000000-1234-1234-1234-123412341234}" type="slidenum">
              <a:rPr lang="en-US" sz="900">
                <a:solidFill>
                  <a:srgbClr val="A5A5A5"/>
                </a:solidFill>
                <a:latin typeface="Arial"/>
                <a:ea typeface="Arial"/>
                <a:cs typeface="Arial"/>
                <a:sym typeface="Arial"/>
              </a:rPr>
              <a:t>18</a:t>
            </a:fld>
            <a:endParaRPr lang="en-US" sz="900">
              <a:solidFill>
                <a:srgbClr val="A5A5A5"/>
              </a:solidFill>
              <a:latin typeface="Arial"/>
              <a:ea typeface="Arial"/>
              <a:cs typeface="Arial"/>
              <a:sym typeface="Arial"/>
            </a:endParaRPr>
          </a:p>
        </p:txBody>
      </p:sp>
      <p:sp>
        <p:nvSpPr>
          <p:cNvPr id="892" name="Shape 892"/>
          <p:cNvSpPr/>
          <p:nvPr/>
        </p:nvSpPr>
        <p:spPr>
          <a:xfrm>
            <a:off x="6071878" y="3535892"/>
            <a:ext cx="1963200" cy="559800"/>
          </a:xfrm>
          <a:prstGeom prst="roundRect">
            <a:avLst>
              <a:gd name="adj" fmla="val 50000"/>
            </a:avLst>
          </a:prstGeom>
          <a:solidFill>
            <a:srgbClr val="595959"/>
          </a:solidFill>
          <a:ln>
            <a:noFill/>
          </a:ln>
        </p:spPr>
        <p:txBody>
          <a:bodyPr wrap="square" lIns="68550" tIns="34275" rIns="68550" bIns="34275" anchor="ctr" anchorCtr="0">
            <a:noAutofit/>
          </a:bodyPr>
          <a:lstStyle/>
          <a:p>
            <a:pPr marL="0" marR="0" lvl="0" indent="0" algn="ctr" rtl="0">
              <a:spcBef>
                <a:spcPts val="0"/>
              </a:spcBef>
              <a:buClr>
                <a:schemeClr val="dk1"/>
              </a:buClr>
              <a:buFont typeface="Calibri"/>
              <a:buNone/>
            </a:pPr>
            <a:endParaRPr sz="1050">
              <a:solidFill>
                <a:schemeClr val="lt1"/>
              </a:solidFill>
              <a:latin typeface="Calibri"/>
              <a:ea typeface="Calibri"/>
              <a:cs typeface="Calibri"/>
              <a:sym typeface="Calibri"/>
            </a:endParaRPr>
          </a:p>
        </p:txBody>
      </p:sp>
      <p:sp>
        <p:nvSpPr>
          <p:cNvPr id="893" name="Shape 893"/>
          <p:cNvSpPr/>
          <p:nvPr/>
        </p:nvSpPr>
        <p:spPr>
          <a:xfrm>
            <a:off x="5852514" y="2672425"/>
            <a:ext cx="1016100" cy="559800"/>
          </a:xfrm>
          <a:prstGeom prst="roundRect">
            <a:avLst>
              <a:gd name="adj" fmla="val 50000"/>
            </a:avLst>
          </a:prstGeom>
          <a:solidFill>
            <a:srgbClr val="595959"/>
          </a:solidFill>
          <a:ln>
            <a:noFill/>
          </a:ln>
        </p:spPr>
        <p:txBody>
          <a:bodyPr wrap="square" lIns="68550" tIns="34275" rIns="68550" bIns="34275" anchor="ctr" anchorCtr="0">
            <a:noAutofit/>
          </a:bodyPr>
          <a:lstStyle/>
          <a:p>
            <a:pPr marL="0" marR="0" lvl="0" indent="0" algn="ctr" rtl="0">
              <a:spcBef>
                <a:spcPts val="0"/>
              </a:spcBef>
              <a:buClr>
                <a:schemeClr val="dk1"/>
              </a:buClr>
              <a:buFont typeface="Calibri"/>
              <a:buNone/>
            </a:pPr>
            <a:endParaRPr sz="1050">
              <a:solidFill>
                <a:schemeClr val="lt1"/>
              </a:solidFill>
              <a:latin typeface="Calibri"/>
              <a:ea typeface="Calibri"/>
              <a:cs typeface="Calibri"/>
              <a:sym typeface="Calibri"/>
            </a:endParaRPr>
          </a:p>
        </p:txBody>
      </p:sp>
      <p:pic>
        <p:nvPicPr>
          <p:cNvPr id="894" name="Shape 894"/>
          <p:cNvPicPr preferRelativeResize="0"/>
          <p:nvPr/>
        </p:nvPicPr>
        <p:blipFill rotWithShape="1">
          <a:blip r:embed="rId3">
            <a:alphaModFix/>
          </a:blip>
          <a:srcRect/>
          <a:stretch/>
        </p:blipFill>
        <p:spPr>
          <a:xfrm>
            <a:off x="6363546" y="2720797"/>
            <a:ext cx="465600" cy="465600"/>
          </a:xfrm>
          <a:prstGeom prst="rect">
            <a:avLst/>
          </a:prstGeom>
          <a:noFill/>
          <a:ln>
            <a:noFill/>
          </a:ln>
        </p:spPr>
      </p:pic>
      <p:sp>
        <p:nvSpPr>
          <p:cNvPr id="895" name="Shape 895"/>
          <p:cNvSpPr/>
          <p:nvPr/>
        </p:nvSpPr>
        <p:spPr>
          <a:xfrm>
            <a:off x="5205969" y="2060519"/>
            <a:ext cx="1016100" cy="559800"/>
          </a:xfrm>
          <a:prstGeom prst="roundRect">
            <a:avLst>
              <a:gd name="adj" fmla="val 50000"/>
            </a:avLst>
          </a:prstGeom>
          <a:solidFill>
            <a:srgbClr val="595959"/>
          </a:solidFill>
          <a:ln>
            <a:noFill/>
          </a:ln>
        </p:spPr>
        <p:txBody>
          <a:bodyPr wrap="square" lIns="68550" tIns="34275" rIns="68550" bIns="34275" anchor="ctr" anchorCtr="0">
            <a:noAutofit/>
          </a:bodyPr>
          <a:lstStyle/>
          <a:p>
            <a:pPr marL="0" marR="0" lvl="0" indent="0" algn="ctr" rtl="0">
              <a:spcBef>
                <a:spcPts val="0"/>
              </a:spcBef>
              <a:buClr>
                <a:schemeClr val="dk1"/>
              </a:buClr>
              <a:buFont typeface="Calibri"/>
              <a:buNone/>
            </a:pPr>
            <a:endParaRPr sz="1050">
              <a:solidFill>
                <a:schemeClr val="lt1"/>
              </a:solidFill>
              <a:latin typeface="Calibri"/>
              <a:ea typeface="Calibri"/>
              <a:cs typeface="Calibri"/>
              <a:sym typeface="Calibri"/>
            </a:endParaRPr>
          </a:p>
        </p:txBody>
      </p:sp>
      <p:sp>
        <p:nvSpPr>
          <p:cNvPr id="896" name="Shape 896"/>
          <p:cNvSpPr/>
          <p:nvPr/>
        </p:nvSpPr>
        <p:spPr>
          <a:xfrm rot="10800000">
            <a:off x="4087464" y="1909906"/>
            <a:ext cx="704700" cy="961500"/>
          </a:xfrm>
          <a:prstGeom prst="roundRect">
            <a:avLst>
              <a:gd name="adj" fmla="val 50000"/>
            </a:avLst>
          </a:prstGeom>
          <a:solidFill>
            <a:srgbClr val="595959"/>
          </a:solidFill>
          <a:ln>
            <a:noFill/>
          </a:ln>
        </p:spPr>
        <p:txBody>
          <a:bodyPr wrap="square" lIns="68550" tIns="34275" rIns="68550" bIns="34275" anchor="ctr" anchorCtr="0">
            <a:noAutofit/>
          </a:bodyPr>
          <a:lstStyle/>
          <a:p>
            <a:pPr marL="0" marR="0" lvl="0" indent="0" algn="ctr" rtl="0">
              <a:spcBef>
                <a:spcPts val="0"/>
              </a:spcBef>
              <a:buClr>
                <a:schemeClr val="dk1"/>
              </a:buClr>
              <a:buFont typeface="Calibri"/>
              <a:buNone/>
            </a:pPr>
            <a:endParaRPr sz="1050">
              <a:solidFill>
                <a:schemeClr val="lt1"/>
              </a:solidFill>
              <a:latin typeface="Calibri"/>
              <a:ea typeface="Calibri"/>
              <a:cs typeface="Calibri"/>
              <a:sym typeface="Calibri"/>
            </a:endParaRPr>
          </a:p>
        </p:txBody>
      </p:sp>
      <p:sp>
        <p:nvSpPr>
          <p:cNvPr id="897" name="Shape 897"/>
          <p:cNvSpPr/>
          <p:nvPr/>
        </p:nvSpPr>
        <p:spPr>
          <a:xfrm>
            <a:off x="2658882" y="2060519"/>
            <a:ext cx="1016100" cy="559800"/>
          </a:xfrm>
          <a:prstGeom prst="roundRect">
            <a:avLst>
              <a:gd name="adj" fmla="val 50000"/>
            </a:avLst>
          </a:prstGeom>
          <a:solidFill>
            <a:srgbClr val="595959"/>
          </a:solidFill>
          <a:ln>
            <a:noFill/>
          </a:ln>
        </p:spPr>
        <p:txBody>
          <a:bodyPr wrap="square" lIns="68550" tIns="34275" rIns="68550" bIns="34275" anchor="ctr" anchorCtr="0">
            <a:noAutofit/>
          </a:bodyPr>
          <a:lstStyle/>
          <a:p>
            <a:pPr marL="0" marR="0" lvl="0" indent="0" algn="ctr" rtl="0">
              <a:spcBef>
                <a:spcPts val="0"/>
              </a:spcBef>
              <a:buClr>
                <a:schemeClr val="dk1"/>
              </a:buClr>
              <a:buFont typeface="Calibri"/>
              <a:buNone/>
            </a:pPr>
            <a:endParaRPr sz="1050">
              <a:solidFill>
                <a:schemeClr val="lt1"/>
              </a:solidFill>
              <a:latin typeface="Calibri"/>
              <a:ea typeface="Calibri"/>
              <a:cs typeface="Calibri"/>
              <a:sym typeface="Calibri"/>
            </a:endParaRPr>
          </a:p>
        </p:txBody>
      </p:sp>
      <p:sp>
        <p:nvSpPr>
          <p:cNvPr id="898" name="Shape 898"/>
          <p:cNvSpPr/>
          <p:nvPr/>
        </p:nvSpPr>
        <p:spPr>
          <a:xfrm>
            <a:off x="1801247" y="3535892"/>
            <a:ext cx="1016100" cy="559800"/>
          </a:xfrm>
          <a:prstGeom prst="roundRect">
            <a:avLst>
              <a:gd name="adj" fmla="val 50000"/>
            </a:avLst>
          </a:prstGeom>
          <a:solidFill>
            <a:srgbClr val="595959"/>
          </a:solidFill>
          <a:ln>
            <a:noFill/>
          </a:ln>
        </p:spPr>
        <p:txBody>
          <a:bodyPr wrap="square" lIns="68550" tIns="34275" rIns="68550" bIns="34275" anchor="ctr" anchorCtr="0">
            <a:noAutofit/>
          </a:bodyPr>
          <a:lstStyle/>
          <a:p>
            <a:pPr marL="0" marR="0" lvl="0" indent="0" algn="ctr" rtl="0">
              <a:spcBef>
                <a:spcPts val="0"/>
              </a:spcBef>
              <a:buClr>
                <a:schemeClr val="dk1"/>
              </a:buClr>
              <a:buFont typeface="Calibri"/>
              <a:buNone/>
            </a:pPr>
            <a:endParaRPr sz="1050">
              <a:solidFill>
                <a:schemeClr val="lt1"/>
              </a:solidFill>
              <a:latin typeface="Calibri"/>
              <a:ea typeface="Calibri"/>
              <a:cs typeface="Calibri"/>
              <a:sym typeface="Calibri"/>
            </a:endParaRPr>
          </a:p>
        </p:txBody>
      </p:sp>
      <p:sp>
        <p:nvSpPr>
          <p:cNvPr id="899" name="Shape 899"/>
          <p:cNvSpPr/>
          <p:nvPr/>
        </p:nvSpPr>
        <p:spPr>
          <a:xfrm>
            <a:off x="1385651" y="2744142"/>
            <a:ext cx="1581900" cy="559800"/>
          </a:xfrm>
          <a:prstGeom prst="roundRect">
            <a:avLst>
              <a:gd name="adj" fmla="val 50000"/>
            </a:avLst>
          </a:prstGeom>
          <a:solidFill>
            <a:srgbClr val="595959"/>
          </a:solidFill>
          <a:ln>
            <a:noFill/>
          </a:ln>
        </p:spPr>
        <p:txBody>
          <a:bodyPr wrap="square" lIns="68550" tIns="34275" rIns="68550" bIns="34275" anchor="ctr" anchorCtr="0">
            <a:noAutofit/>
          </a:bodyPr>
          <a:lstStyle/>
          <a:p>
            <a:pPr marL="0" marR="0" lvl="0" indent="0" algn="ctr" rtl="0">
              <a:spcBef>
                <a:spcPts val="0"/>
              </a:spcBef>
              <a:buClr>
                <a:schemeClr val="dk1"/>
              </a:buClr>
              <a:buFont typeface="Calibri"/>
              <a:buNone/>
            </a:pPr>
            <a:endParaRPr sz="1050">
              <a:solidFill>
                <a:schemeClr val="lt1"/>
              </a:solidFill>
              <a:latin typeface="Calibri"/>
              <a:ea typeface="Calibri"/>
              <a:cs typeface="Calibri"/>
              <a:sym typeface="Calibri"/>
            </a:endParaRPr>
          </a:p>
        </p:txBody>
      </p:sp>
      <p:sp>
        <p:nvSpPr>
          <p:cNvPr id="900" name="Shape 900"/>
          <p:cNvSpPr txBox="1"/>
          <p:nvPr/>
        </p:nvSpPr>
        <p:spPr>
          <a:xfrm>
            <a:off x="4006010" y="3466005"/>
            <a:ext cx="861900" cy="728400"/>
          </a:xfrm>
          <a:prstGeom prst="rect">
            <a:avLst/>
          </a:prstGeom>
          <a:noFill/>
          <a:ln>
            <a:noFill/>
          </a:ln>
        </p:spPr>
        <p:txBody>
          <a:bodyPr wrap="square" lIns="7125" tIns="7125" rIns="7125" bIns="7125" anchor="ctr" anchorCtr="0">
            <a:noAutofit/>
          </a:bodyPr>
          <a:lstStyle/>
          <a:p>
            <a:pPr marL="0" marR="0" lvl="0" indent="0" algn="ctr" rtl="0">
              <a:lnSpc>
                <a:spcPct val="90000"/>
              </a:lnSpc>
              <a:spcBef>
                <a:spcPts val="0"/>
              </a:spcBef>
              <a:spcAft>
                <a:spcPts val="0"/>
              </a:spcAft>
              <a:buClr>
                <a:srgbClr val="5A5A5A"/>
              </a:buClr>
              <a:buSzPct val="25000"/>
              <a:buFont typeface="Calibri"/>
              <a:buNone/>
            </a:pPr>
            <a:r>
              <a:rPr lang="en-US" sz="975" b="1">
                <a:solidFill>
                  <a:srgbClr val="5A5A5A"/>
                </a:solidFill>
                <a:latin typeface="Calibri"/>
                <a:ea typeface="Calibri"/>
                <a:cs typeface="Calibri"/>
                <a:sym typeface="Calibri"/>
              </a:rPr>
              <a:t>APPLICATION</a:t>
            </a:r>
          </a:p>
        </p:txBody>
      </p:sp>
      <p:sp>
        <p:nvSpPr>
          <p:cNvPr id="901" name="Shape 901"/>
          <p:cNvSpPr/>
          <p:nvPr/>
        </p:nvSpPr>
        <p:spPr>
          <a:xfrm rot="10800000">
            <a:off x="2721880" y="3671837"/>
            <a:ext cx="1135200" cy="293400"/>
          </a:xfrm>
          <a:prstGeom prst="leftArrow">
            <a:avLst>
              <a:gd name="adj1" fmla="val 60000"/>
              <a:gd name="adj2" fmla="val 50000"/>
            </a:avLst>
          </a:prstGeom>
          <a:solidFill>
            <a:srgbClr val="2D8B83"/>
          </a:solidFill>
          <a:ln>
            <a:noFill/>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902" name="Shape 902"/>
          <p:cNvSpPr/>
          <p:nvPr/>
        </p:nvSpPr>
        <p:spPr>
          <a:xfrm>
            <a:off x="2361193" y="3530121"/>
            <a:ext cx="720900" cy="576600"/>
          </a:xfrm>
          <a:prstGeom prst="roundRect">
            <a:avLst>
              <a:gd name="adj" fmla="val 10000"/>
            </a:avLst>
          </a:prstGeom>
          <a:solidFill>
            <a:schemeClr val="accent1"/>
          </a:solidFill>
          <a:ln w="25400" cap="flat" cmpd="sng">
            <a:solidFill>
              <a:srgbClr val="4C4C4C"/>
            </a:solidFill>
            <a:prstDash val="solid"/>
            <a:round/>
            <a:headEnd type="none" w="med" len="med"/>
            <a:tailEnd type="none" w="med" len="med"/>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903" name="Shape 903"/>
          <p:cNvSpPr txBox="1"/>
          <p:nvPr/>
        </p:nvSpPr>
        <p:spPr>
          <a:xfrm>
            <a:off x="2385174" y="3539889"/>
            <a:ext cx="687000" cy="543000"/>
          </a:xfrm>
          <a:prstGeom prst="rect">
            <a:avLst/>
          </a:prstGeom>
          <a:solidFill>
            <a:srgbClr val="008774"/>
          </a:solidFill>
          <a:ln>
            <a:noFill/>
          </a:ln>
        </p:spPr>
        <p:txBody>
          <a:bodyPr wrap="square" lIns="15700" tIns="15700" rIns="15700" bIns="15700" anchor="ctr" anchorCtr="0">
            <a:noAutofit/>
          </a:bodyPr>
          <a:lstStyle/>
          <a:p>
            <a:pPr marL="0" marR="0" lvl="0" indent="0" algn="ctr" rtl="0">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Health management</a:t>
            </a:r>
          </a:p>
        </p:txBody>
      </p:sp>
      <p:sp>
        <p:nvSpPr>
          <p:cNvPr id="904" name="Shape 904"/>
          <p:cNvSpPr/>
          <p:nvPr/>
        </p:nvSpPr>
        <p:spPr>
          <a:xfrm rot="-8999982">
            <a:off x="2875733" y="3097503"/>
            <a:ext cx="1135189" cy="293407"/>
          </a:xfrm>
          <a:prstGeom prst="leftArrow">
            <a:avLst>
              <a:gd name="adj1" fmla="val 60000"/>
              <a:gd name="adj2" fmla="val 50000"/>
            </a:avLst>
          </a:prstGeom>
          <a:solidFill>
            <a:srgbClr val="3A988F"/>
          </a:solidFill>
          <a:ln>
            <a:noFill/>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905" name="Shape 905"/>
          <p:cNvSpPr/>
          <p:nvPr/>
        </p:nvSpPr>
        <p:spPr>
          <a:xfrm>
            <a:off x="2574261" y="2738369"/>
            <a:ext cx="720900" cy="576600"/>
          </a:xfrm>
          <a:prstGeom prst="roundRect">
            <a:avLst>
              <a:gd name="adj" fmla="val 10000"/>
            </a:avLst>
          </a:prstGeom>
          <a:solidFill>
            <a:srgbClr val="287972"/>
          </a:solidFill>
          <a:ln w="28575" cap="flat" cmpd="sng">
            <a:solidFill>
              <a:srgbClr val="4C4C4C"/>
            </a:solidFill>
            <a:prstDash val="solid"/>
            <a:round/>
            <a:headEnd type="none" w="med" len="med"/>
            <a:tailEnd type="none" w="med" len="med"/>
          </a:ln>
        </p:spPr>
        <p:txBody>
          <a:bodyPr wrap="square" lIns="15700" tIns="15700" rIns="15700" bIns="15700" anchor="ctr" anchorCtr="0">
            <a:noAutofit/>
          </a:bodyPr>
          <a:lstStyle/>
          <a:p>
            <a:pPr marL="0" marR="0" lvl="0" indent="0" algn="ctr" rtl="0">
              <a:lnSpc>
                <a:spcPct val="90000"/>
              </a:lnSpc>
              <a:spcBef>
                <a:spcPts val="0"/>
              </a:spcBef>
              <a:spcAft>
                <a:spcPts val="0"/>
              </a:spcAft>
              <a:buClr>
                <a:schemeClr val="dk1"/>
              </a:buClr>
              <a:buFont typeface="Calibri"/>
              <a:buNone/>
            </a:pPr>
            <a:endParaRPr sz="825">
              <a:solidFill>
                <a:schemeClr val="lt1"/>
              </a:solidFill>
              <a:latin typeface="Calibri"/>
              <a:ea typeface="Calibri"/>
              <a:cs typeface="Calibri"/>
              <a:sym typeface="Calibri"/>
            </a:endParaRPr>
          </a:p>
        </p:txBody>
      </p:sp>
      <p:sp>
        <p:nvSpPr>
          <p:cNvPr id="906" name="Shape 906"/>
          <p:cNvSpPr txBox="1"/>
          <p:nvPr/>
        </p:nvSpPr>
        <p:spPr>
          <a:xfrm>
            <a:off x="2598259" y="2742567"/>
            <a:ext cx="686999" cy="543000"/>
          </a:xfrm>
          <a:prstGeom prst="rect">
            <a:avLst/>
          </a:prstGeom>
          <a:noFill/>
          <a:ln>
            <a:noFill/>
          </a:ln>
        </p:spPr>
        <p:txBody>
          <a:bodyPr wrap="square" lIns="15700" tIns="15700" rIns="15700" bIns="15700" anchor="ctr" anchorCtr="0">
            <a:noAutofit/>
          </a:bodyPr>
          <a:lstStyle/>
          <a:p>
            <a:pPr marL="0" marR="0" lvl="0" indent="0" algn="ctr" rtl="0">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APM and Distributed Tracing</a:t>
            </a:r>
          </a:p>
        </p:txBody>
      </p:sp>
      <p:sp>
        <p:nvSpPr>
          <p:cNvPr id="907" name="Shape 907"/>
          <p:cNvSpPr/>
          <p:nvPr/>
        </p:nvSpPr>
        <p:spPr>
          <a:xfrm rot="-7200018">
            <a:off x="3296173" y="2677123"/>
            <a:ext cx="1135189" cy="293407"/>
          </a:xfrm>
          <a:prstGeom prst="leftArrow">
            <a:avLst>
              <a:gd name="adj1" fmla="val 60000"/>
              <a:gd name="adj2" fmla="val 50000"/>
            </a:avLst>
          </a:prstGeom>
          <a:solidFill>
            <a:srgbClr val="46A69B"/>
          </a:solidFill>
          <a:ln>
            <a:noFill/>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908" name="Shape 908"/>
          <p:cNvSpPr/>
          <p:nvPr/>
        </p:nvSpPr>
        <p:spPr>
          <a:xfrm>
            <a:off x="3219418" y="2043627"/>
            <a:ext cx="720900" cy="576600"/>
          </a:xfrm>
          <a:prstGeom prst="roundRect">
            <a:avLst>
              <a:gd name="adj" fmla="val 10000"/>
            </a:avLst>
          </a:prstGeom>
          <a:solidFill>
            <a:srgbClr val="2C877F"/>
          </a:solidFill>
          <a:ln w="25400" cap="flat" cmpd="sng">
            <a:solidFill>
              <a:srgbClr val="4C4C4C"/>
            </a:solidFill>
            <a:prstDash val="solid"/>
            <a:round/>
            <a:headEnd type="none" w="med" len="med"/>
            <a:tailEnd type="none" w="med" len="med"/>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909" name="Shape 909"/>
          <p:cNvSpPr txBox="1"/>
          <p:nvPr/>
        </p:nvSpPr>
        <p:spPr>
          <a:xfrm>
            <a:off x="3243399" y="2050383"/>
            <a:ext cx="687000" cy="543000"/>
          </a:xfrm>
          <a:prstGeom prst="rect">
            <a:avLst/>
          </a:prstGeom>
          <a:noFill/>
          <a:ln>
            <a:noFill/>
          </a:ln>
        </p:spPr>
        <p:txBody>
          <a:bodyPr wrap="square" lIns="15700" tIns="15700" rIns="15700" bIns="15700" anchor="ctr" anchorCtr="0">
            <a:noAutofit/>
          </a:bodyPr>
          <a:lstStyle/>
          <a:p>
            <a:pPr marL="0" marR="0" lvl="0" indent="0" algn="ctr" rtl="0">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Centralized Log Management</a:t>
            </a:r>
          </a:p>
        </p:txBody>
      </p:sp>
      <p:sp>
        <p:nvSpPr>
          <p:cNvPr id="910" name="Shape 910"/>
          <p:cNvSpPr/>
          <p:nvPr/>
        </p:nvSpPr>
        <p:spPr>
          <a:xfrm rot="-5400000">
            <a:off x="3870442" y="2523163"/>
            <a:ext cx="1135200" cy="293400"/>
          </a:xfrm>
          <a:prstGeom prst="leftArrow">
            <a:avLst>
              <a:gd name="adj1" fmla="val 60000"/>
              <a:gd name="adj2" fmla="val 50000"/>
            </a:avLst>
          </a:prstGeom>
          <a:solidFill>
            <a:srgbClr val="57AEA5"/>
          </a:solidFill>
          <a:ln>
            <a:noFill/>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911" name="Shape 911"/>
          <p:cNvSpPr/>
          <p:nvPr/>
        </p:nvSpPr>
        <p:spPr>
          <a:xfrm>
            <a:off x="4077646" y="1922922"/>
            <a:ext cx="720900" cy="576600"/>
          </a:xfrm>
          <a:prstGeom prst="roundRect">
            <a:avLst>
              <a:gd name="adj" fmla="val 10000"/>
            </a:avLst>
          </a:prstGeom>
          <a:solidFill>
            <a:srgbClr val="359C93"/>
          </a:solidFill>
          <a:ln w="25400" cap="flat" cmpd="sng">
            <a:solidFill>
              <a:srgbClr val="434343"/>
            </a:solidFill>
            <a:prstDash val="solid"/>
            <a:round/>
            <a:headEnd type="none" w="med" len="med"/>
            <a:tailEnd type="none" w="med" len="med"/>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912" name="Shape 912"/>
          <p:cNvSpPr txBox="1"/>
          <p:nvPr/>
        </p:nvSpPr>
        <p:spPr>
          <a:xfrm>
            <a:off x="4108500" y="1878268"/>
            <a:ext cx="687000" cy="543000"/>
          </a:xfrm>
          <a:prstGeom prst="rect">
            <a:avLst/>
          </a:prstGeom>
          <a:noFill/>
          <a:ln>
            <a:noFill/>
          </a:ln>
        </p:spPr>
        <p:txBody>
          <a:bodyPr wrap="square" lIns="15700" tIns="15700" rIns="15700" bIns="15700" anchor="ctr" anchorCtr="0">
            <a:noAutofit/>
          </a:bodyPr>
          <a:lstStyle/>
          <a:p>
            <a:pPr marL="0" marR="0" lvl="0" indent="0" algn="ctr" rtl="0">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Mobile Integration</a:t>
            </a:r>
          </a:p>
        </p:txBody>
      </p:sp>
      <p:sp>
        <p:nvSpPr>
          <p:cNvPr id="913" name="Shape 913"/>
          <p:cNvSpPr/>
          <p:nvPr/>
        </p:nvSpPr>
        <p:spPr>
          <a:xfrm rot="-3599982">
            <a:off x="4444804" y="2676995"/>
            <a:ext cx="1135189" cy="293407"/>
          </a:xfrm>
          <a:prstGeom prst="leftArrow">
            <a:avLst>
              <a:gd name="adj1" fmla="val 60000"/>
              <a:gd name="adj2" fmla="val 50000"/>
            </a:avLst>
          </a:prstGeom>
          <a:solidFill>
            <a:srgbClr val="6DB2A9"/>
          </a:solidFill>
          <a:ln>
            <a:noFill/>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914" name="Shape 914"/>
          <p:cNvSpPr/>
          <p:nvPr/>
        </p:nvSpPr>
        <p:spPr>
          <a:xfrm>
            <a:off x="4935871" y="2043627"/>
            <a:ext cx="720900" cy="576600"/>
          </a:xfrm>
          <a:prstGeom prst="roundRect">
            <a:avLst>
              <a:gd name="adj" fmla="val 10000"/>
            </a:avLst>
          </a:prstGeom>
          <a:solidFill>
            <a:srgbClr val="2C877F"/>
          </a:solidFill>
          <a:ln w="25400" cap="flat" cmpd="sng">
            <a:solidFill>
              <a:srgbClr val="4C4C4C"/>
            </a:solidFill>
            <a:prstDash val="solid"/>
            <a:round/>
            <a:headEnd type="none" w="med" len="med"/>
            <a:tailEnd type="none" w="med" len="med"/>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915" name="Shape 915"/>
          <p:cNvSpPr txBox="1"/>
          <p:nvPr/>
        </p:nvSpPr>
        <p:spPr>
          <a:xfrm>
            <a:off x="4942991" y="2055974"/>
            <a:ext cx="687000" cy="543000"/>
          </a:xfrm>
          <a:prstGeom prst="rect">
            <a:avLst/>
          </a:prstGeom>
          <a:noFill/>
          <a:ln>
            <a:noFill/>
          </a:ln>
        </p:spPr>
        <p:txBody>
          <a:bodyPr wrap="square" lIns="15700" tIns="15700" rIns="15700" bIns="15700" anchor="ctr" anchorCtr="0">
            <a:noAutofit/>
          </a:bodyPr>
          <a:lstStyle/>
          <a:p>
            <a:pPr marL="0" marR="0" lvl="0" indent="0" algn="ctr" rtl="0">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Networking and Load Balancing</a:t>
            </a:r>
          </a:p>
        </p:txBody>
      </p:sp>
      <p:sp>
        <p:nvSpPr>
          <p:cNvPr id="916" name="Shape 916"/>
          <p:cNvSpPr/>
          <p:nvPr/>
        </p:nvSpPr>
        <p:spPr>
          <a:xfrm rot="-1800018">
            <a:off x="4865177" y="3097453"/>
            <a:ext cx="1135189" cy="293407"/>
          </a:xfrm>
          <a:prstGeom prst="leftArrow">
            <a:avLst>
              <a:gd name="adj1" fmla="val 60000"/>
              <a:gd name="adj2" fmla="val 50000"/>
            </a:avLst>
          </a:prstGeom>
          <a:solidFill>
            <a:srgbClr val="83B5B0"/>
          </a:solidFill>
          <a:ln>
            <a:noFill/>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917" name="Shape 917"/>
          <p:cNvSpPr/>
          <p:nvPr/>
        </p:nvSpPr>
        <p:spPr>
          <a:xfrm>
            <a:off x="5564137" y="2671892"/>
            <a:ext cx="720900" cy="576600"/>
          </a:xfrm>
          <a:prstGeom prst="roundRect">
            <a:avLst>
              <a:gd name="adj" fmla="val 10000"/>
            </a:avLst>
          </a:prstGeom>
          <a:solidFill>
            <a:srgbClr val="287972"/>
          </a:solidFill>
          <a:ln w="25400" cap="flat" cmpd="sng">
            <a:solidFill>
              <a:srgbClr val="4C4C4C"/>
            </a:solidFill>
            <a:prstDash val="solid"/>
            <a:round/>
            <a:headEnd type="none" w="med" len="med"/>
            <a:tailEnd type="none" w="med" len="med"/>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918" name="Shape 918"/>
          <p:cNvSpPr txBox="1"/>
          <p:nvPr/>
        </p:nvSpPr>
        <p:spPr>
          <a:xfrm>
            <a:off x="5564137" y="2682194"/>
            <a:ext cx="687000" cy="543000"/>
          </a:xfrm>
          <a:prstGeom prst="rect">
            <a:avLst/>
          </a:prstGeom>
          <a:noFill/>
          <a:ln>
            <a:noFill/>
          </a:ln>
        </p:spPr>
        <p:txBody>
          <a:bodyPr wrap="square" lIns="15700" tIns="15700" rIns="15700" bIns="15700" anchor="ctr" anchorCtr="0">
            <a:noAutofit/>
          </a:bodyPr>
          <a:lstStyle/>
          <a:p>
            <a:pPr marL="0" marR="0" lvl="0" indent="0" algn="ctr" rtl="0">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Scaling</a:t>
            </a:r>
          </a:p>
        </p:txBody>
      </p:sp>
      <p:sp>
        <p:nvSpPr>
          <p:cNvPr id="919" name="Shape 919"/>
          <p:cNvSpPr/>
          <p:nvPr/>
        </p:nvSpPr>
        <p:spPr>
          <a:xfrm>
            <a:off x="5019117" y="3671726"/>
            <a:ext cx="1135200" cy="293400"/>
          </a:xfrm>
          <a:prstGeom prst="leftArrow">
            <a:avLst>
              <a:gd name="adj1" fmla="val 60000"/>
              <a:gd name="adj2" fmla="val 50000"/>
            </a:avLst>
          </a:prstGeom>
          <a:solidFill>
            <a:srgbClr val="97BBB7"/>
          </a:solidFill>
          <a:ln>
            <a:noFill/>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920" name="Shape 920"/>
          <p:cNvSpPr/>
          <p:nvPr/>
        </p:nvSpPr>
        <p:spPr>
          <a:xfrm>
            <a:off x="5794098" y="3530121"/>
            <a:ext cx="720900" cy="576600"/>
          </a:xfrm>
          <a:prstGeom prst="roundRect">
            <a:avLst>
              <a:gd name="adj" fmla="val 10000"/>
            </a:avLst>
          </a:prstGeom>
          <a:solidFill>
            <a:srgbClr val="008774"/>
          </a:solidFill>
          <a:ln w="25400" cap="flat" cmpd="sng">
            <a:solidFill>
              <a:srgbClr val="4C4C4C"/>
            </a:solidFill>
            <a:prstDash val="solid"/>
            <a:round/>
            <a:headEnd type="none" w="med" len="med"/>
            <a:tailEnd type="none" w="med" len="med"/>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rgbClr val="1D5852"/>
              </a:solidFill>
              <a:latin typeface="Calibri"/>
              <a:ea typeface="Calibri"/>
              <a:cs typeface="Calibri"/>
              <a:sym typeface="Calibri"/>
            </a:endParaRPr>
          </a:p>
        </p:txBody>
      </p:sp>
      <p:sp>
        <p:nvSpPr>
          <p:cNvPr id="921" name="Shape 921"/>
          <p:cNvSpPr txBox="1"/>
          <p:nvPr/>
        </p:nvSpPr>
        <p:spPr>
          <a:xfrm>
            <a:off x="5797457" y="3544473"/>
            <a:ext cx="687000" cy="543000"/>
          </a:xfrm>
          <a:prstGeom prst="rect">
            <a:avLst/>
          </a:prstGeom>
          <a:noFill/>
          <a:ln>
            <a:noFill/>
          </a:ln>
        </p:spPr>
        <p:txBody>
          <a:bodyPr wrap="square" lIns="15700" tIns="15700" rIns="15700" bIns="15700" anchor="ctr" anchorCtr="0">
            <a:noAutofit/>
          </a:bodyPr>
          <a:lstStyle/>
          <a:p>
            <a:pPr marL="0" marR="0" lvl="0" indent="0" algn="ctr" rtl="0">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Full Stack CI/CD platform</a:t>
            </a:r>
          </a:p>
        </p:txBody>
      </p:sp>
      <p:pic>
        <p:nvPicPr>
          <p:cNvPr id="922" name="Shape 922"/>
          <p:cNvPicPr preferRelativeResize="0"/>
          <p:nvPr/>
        </p:nvPicPr>
        <p:blipFill rotWithShape="1">
          <a:blip r:embed="rId4">
            <a:alphaModFix/>
          </a:blip>
          <a:srcRect/>
          <a:stretch/>
        </p:blipFill>
        <p:spPr>
          <a:xfrm>
            <a:off x="1438256" y="2794221"/>
            <a:ext cx="460199" cy="460200"/>
          </a:xfrm>
          <a:prstGeom prst="rect">
            <a:avLst/>
          </a:prstGeom>
          <a:noFill/>
          <a:ln>
            <a:noFill/>
          </a:ln>
        </p:spPr>
      </p:pic>
      <p:pic>
        <p:nvPicPr>
          <p:cNvPr id="923" name="Shape 923"/>
          <p:cNvPicPr preferRelativeResize="0"/>
          <p:nvPr/>
        </p:nvPicPr>
        <p:blipFill rotWithShape="1">
          <a:blip r:embed="rId5">
            <a:alphaModFix/>
          </a:blip>
          <a:srcRect/>
          <a:stretch/>
        </p:blipFill>
        <p:spPr>
          <a:xfrm>
            <a:off x="2704326" y="2108891"/>
            <a:ext cx="465600" cy="465600"/>
          </a:xfrm>
          <a:prstGeom prst="rect">
            <a:avLst/>
          </a:prstGeom>
          <a:noFill/>
          <a:ln>
            <a:noFill/>
          </a:ln>
        </p:spPr>
      </p:pic>
      <p:pic>
        <p:nvPicPr>
          <p:cNvPr id="924" name="Shape 924"/>
          <p:cNvPicPr preferRelativeResize="0"/>
          <p:nvPr/>
        </p:nvPicPr>
        <p:blipFill rotWithShape="1">
          <a:blip r:embed="rId6">
            <a:alphaModFix/>
          </a:blip>
          <a:srcRect/>
          <a:stretch/>
        </p:blipFill>
        <p:spPr>
          <a:xfrm>
            <a:off x="4197701" y="2321846"/>
            <a:ext cx="465600" cy="465600"/>
          </a:xfrm>
          <a:prstGeom prst="rect">
            <a:avLst/>
          </a:prstGeom>
          <a:noFill/>
          <a:ln>
            <a:noFill/>
          </a:ln>
        </p:spPr>
      </p:pic>
      <p:pic>
        <p:nvPicPr>
          <p:cNvPr id="925" name="Shape 925"/>
          <p:cNvPicPr preferRelativeResize="0"/>
          <p:nvPr/>
        </p:nvPicPr>
        <p:blipFill rotWithShape="1">
          <a:blip r:embed="rId7">
            <a:alphaModFix/>
          </a:blip>
          <a:srcRect/>
          <a:stretch/>
        </p:blipFill>
        <p:spPr>
          <a:xfrm>
            <a:off x="1836271" y="3587421"/>
            <a:ext cx="460200" cy="460200"/>
          </a:xfrm>
          <a:prstGeom prst="rect">
            <a:avLst/>
          </a:prstGeom>
          <a:noFill/>
          <a:ln>
            <a:noFill/>
          </a:ln>
        </p:spPr>
      </p:pic>
      <p:pic>
        <p:nvPicPr>
          <p:cNvPr id="926" name="Shape 926"/>
          <p:cNvPicPr preferRelativeResize="0"/>
          <p:nvPr/>
        </p:nvPicPr>
        <p:blipFill rotWithShape="1">
          <a:blip r:embed="rId8">
            <a:alphaModFix/>
          </a:blip>
          <a:srcRect l="18484" r="17019"/>
          <a:stretch/>
        </p:blipFill>
        <p:spPr>
          <a:xfrm>
            <a:off x="6612696" y="3626828"/>
            <a:ext cx="386400" cy="385500"/>
          </a:xfrm>
          <a:prstGeom prst="rect">
            <a:avLst/>
          </a:prstGeom>
          <a:noFill/>
          <a:ln>
            <a:noFill/>
          </a:ln>
        </p:spPr>
      </p:pic>
      <p:pic>
        <p:nvPicPr>
          <p:cNvPr id="927" name="Shape 927"/>
          <p:cNvPicPr preferRelativeResize="0"/>
          <p:nvPr/>
        </p:nvPicPr>
        <p:blipFill rotWithShape="1">
          <a:blip r:embed="rId9">
            <a:alphaModFix/>
          </a:blip>
          <a:srcRect/>
          <a:stretch/>
        </p:blipFill>
        <p:spPr>
          <a:xfrm>
            <a:off x="7092967" y="3647517"/>
            <a:ext cx="274500" cy="379800"/>
          </a:xfrm>
          <a:prstGeom prst="rect">
            <a:avLst/>
          </a:prstGeom>
          <a:noFill/>
          <a:ln>
            <a:noFill/>
          </a:ln>
        </p:spPr>
      </p:pic>
      <p:pic>
        <p:nvPicPr>
          <p:cNvPr id="928" name="Shape 928"/>
          <p:cNvPicPr preferRelativeResize="0"/>
          <p:nvPr/>
        </p:nvPicPr>
        <p:blipFill rotWithShape="1">
          <a:blip r:embed="rId10">
            <a:alphaModFix/>
          </a:blip>
          <a:srcRect/>
          <a:stretch/>
        </p:blipFill>
        <p:spPr>
          <a:xfrm>
            <a:off x="7438139" y="3759776"/>
            <a:ext cx="738300" cy="139200"/>
          </a:xfrm>
          <a:prstGeom prst="rect">
            <a:avLst/>
          </a:prstGeom>
          <a:noFill/>
          <a:ln>
            <a:noFill/>
          </a:ln>
        </p:spPr>
      </p:pic>
      <p:pic>
        <p:nvPicPr>
          <p:cNvPr id="929" name="Shape 929"/>
          <p:cNvPicPr preferRelativeResize="0"/>
          <p:nvPr/>
        </p:nvPicPr>
        <p:blipFill rotWithShape="1">
          <a:blip r:embed="rId11">
            <a:alphaModFix/>
          </a:blip>
          <a:srcRect b="20432"/>
          <a:stretch/>
        </p:blipFill>
        <p:spPr>
          <a:xfrm>
            <a:off x="1962984" y="2799359"/>
            <a:ext cx="528000" cy="431700"/>
          </a:xfrm>
          <a:prstGeom prst="rect">
            <a:avLst/>
          </a:prstGeom>
          <a:noFill/>
          <a:ln>
            <a:noFill/>
          </a:ln>
        </p:spPr>
      </p:pic>
      <p:grpSp>
        <p:nvGrpSpPr>
          <p:cNvPr id="930" name="Shape 930"/>
          <p:cNvGrpSpPr/>
          <p:nvPr/>
        </p:nvGrpSpPr>
        <p:grpSpPr>
          <a:xfrm>
            <a:off x="5730940" y="2121845"/>
            <a:ext cx="439266" cy="415471"/>
            <a:chOff x="7712527" y="2060518"/>
            <a:chExt cx="564900" cy="534300"/>
          </a:xfrm>
        </p:grpSpPr>
        <p:sp>
          <p:nvSpPr>
            <p:cNvPr id="931" name="Shape 931"/>
            <p:cNvSpPr/>
            <p:nvPr/>
          </p:nvSpPr>
          <p:spPr>
            <a:xfrm>
              <a:off x="7712527" y="2060518"/>
              <a:ext cx="564900" cy="534300"/>
            </a:xfrm>
            <a:prstGeom prst="ellipse">
              <a:avLst/>
            </a:prstGeom>
            <a:solidFill>
              <a:schemeClr val="accent1"/>
            </a:solidFill>
            <a:ln w="9525" cap="flat" cmpd="sng">
              <a:solidFill>
                <a:srgbClr val="4A7DBA"/>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dk1"/>
                </a:buClr>
                <a:buFont typeface="Calibri"/>
                <a:buNone/>
              </a:pPr>
              <a:endParaRPr sz="1800">
                <a:solidFill>
                  <a:schemeClr val="lt1"/>
                </a:solidFill>
                <a:latin typeface="Calibri"/>
                <a:ea typeface="Calibri"/>
                <a:cs typeface="Calibri"/>
                <a:sym typeface="Calibri"/>
              </a:endParaRPr>
            </a:p>
          </p:txBody>
        </p:sp>
        <p:sp>
          <p:nvSpPr>
            <p:cNvPr id="932" name="Shape 932"/>
            <p:cNvSpPr/>
            <p:nvPr/>
          </p:nvSpPr>
          <p:spPr>
            <a:xfrm>
              <a:off x="7826534" y="2193728"/>
              <a:ext cx="351539" cy="240947"/>
            </a:xfrm>
            <a:prstGeom prst="flowChartMultidocument">
              <a:avLst/>
            </a:prstGeom>
            <a:solidFill>
              <a:srgbClr val="FFFFFF"/>
            </a:solidFill>
            <a:ln w="9525" cap="flat" cmpd="sng">
              <a:solidFill>
                <a:srgbClr val="4A7DBA"/>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dk1"/>
                </a:buClr>
                <a:buFont typeface="Calibri"/>
                <a:buNone/>
              </a:pPr>
              <a:endParaRPr sz="1800">
                <a:solidFill>
                  <a:schemeClr val="lt1"/>
                </a:solidFill>
                <a:latin typeface="Calibri"/>
                <a:ea typeface="Calibri"/>
                <a:cs typeface="Calibri"/>
                <a:sym typeface="Calibri"/>
              </a:endParaRPr>
            </a:p>
          </p:txBody>
        </p:sp>
      </p:grpSp>
      <p:grpSp>
        <p:nvGrpSpPr>
          <p:cNvPr id="933" name="Shape 933"/>
          <p:cNvGrpSpPr/>
          <p:nvPr/>
        </p:nvGrpSpPr>
        <p:grpSpPr>
          <a:xfrm>
            <a:off x="1082462" y="470747"/>
            <a:ext cx="5562630" cy="779803"/>
            <a:chOff x="222150" y="2206222"/>
            <a:chExt cx="5562630" cy="779803"/>
          </a:xfrm>
        </p:grpSpPr>
        <p:sp>
          <p:nvSpPr>
            <p:cNvPr id="934" name="Shape 934"/>
            <p:cNvSpPr txBox="1"/>
            <p:nvPr/>
          </p:nvSpPr>
          <p:spPr>
            <a:xfrm>
              <a:off x="222150" y="2769116"/>
              <a:ext cx="490800" cy="216900"/>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404040"/>
                </a:buClr>
                <a:buSzPct val="25000"/>
                <a:buFont typeface="Arial"/>
                <a:buNone/>
              </a:pPr>
              <a:r>
                <a:rPr lang="en-US" sz="900" b="0" i="0" u="none" strike="noStrike" cap="none">
                  <a:solidFill>
                    <a:srgbClr val="404040"/>
                  </a:solidFill>
                  <a:latin typeface="Arial"/>
                  <a:ea typeface="Arial"/>
                  <a:cs typeface="Arial"/>
                  <a:sym typeface="Arial"/>
                </a:rPr>
                <a:t>Dev</a:t>
              </a:r>
            </a:p>
          </p:txBody>
        </p:sp>
        <p:sp>
          <p:nvSpPr>
            <p:cNvPr id="935" name="Shape 935"/>
            <p:cNvSpPr txBox="1"/>
            <p:nvPr/>
          </p:nvSpPr>
          <p:spPr>
            <a:xfrm>
              <a:off x="644991" y="2769125"/>
              <a:ext cx="640200" cy="216900"/>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404040"/>
                </a:buClr>
                <a:buSzPct val="25000"/>
                <a:buFont typeface="Arial"/>
                <a:buNone/>
              </a:pPr>
              <a:r>
                <a:rPr lang="en-US" sz="900" b="0" i="0" u="none" strike="noStrike" cap="none">
                  <a:solidFill>
                    <a:srgbClr val="404040"/>
                  </a:solidFill>
                  <a:latin typeface="Arial"/>
                  <a:ea typeface="Arial"/>
                  <a:cs typeface="Arial"/>
                  <a:sym typeface="Arial"/>
                </a:rPr>
                <a:t>IT Ops</a:t>
              </a:r>
            </a:p>
          </p:txBody>
        </p:sp>
        <p:pic>
          <p:nvPicPr>
            <p:cNvPr id="936" name="Shape 936"/>
            <p:cNvPicPr preferRelativeResize="0"/>
            <p:nvPr/>
          </p:nvPicPr>
          <p:blipFill rotWithShape="1">
            <a:blip r:embed="rId12">
              <a:alphaModFix/>
            </a:blip>
            <a:srcRect/>
            <a:stretch/>
          </p:blipFill>
          <p:spPr>
            <a:xfrm>
              <a:off x="310387" y="2215681"/>
              <a:ext cx="206699" cy="553500"/>
            </a:xfrm>
            <a:prstGeom prst="rect">
              <a:avLst/>
            </a:prstGeom>
            <a:noFill/>
            <a:ln>
              <a:noFill/>
            </a:ln>
          </p:spPr>
        </p:pic>
        <p:pic>
          <p:nvPicPr>
            <p:cNvPr id="937" name="Shape 937"/>
            <p:cNvPicPr preferRelativeResize="0"/>
            <p:nvPr/>
          </p:nvPicPr>
          <p:blipFill rotWithShape="1">
            <a:blip r:embed="rId13">
              <a:alphaModFix/>
            </a:blip>
            <a:srcRect/>
            <a:stretch/>
          </p:blipFill>
          <p:spPr>
            <a:xfrm>
              <a:off x="869075" y="2218748"/>
              <a:ext cx="203100" cy="543600"/>
            </a:xfrm>
            <a:prstGeom prst="rect">
              <a:avLst/>
            </a:prstGeom>
            <a:noFill/>
            <a:ln>
              <a:noFill/>
            </a:ln>
          </p:spPr>
        </p:pic>
        <p:sp>
          <p:nvSpPr>
            <p:cNvPr id="938" name="Shape 938"/>
            <p:cNvSpPr txBox="1"/>
            <p:nvPr/>
          </p:nvSpPr>
          <p:spPr>
            <a:xfrm>
              <a:off x="4888380" y="2679622"/>
              <a:ext cx="896400" cy="2169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404040"/>
                </a:buClr>
                <a:buSzPct val="25000"/>
                <a:buFont typeface="Arial"/>
                <a:buNone/>
              </a:pPr>
              <a:r>
                <a:rPr lang="en-US" sz="900" b="0" i="0" u="none" strike="noStrike" cap="none">
                  <a:solidFill>
                    <a:srgbClr val="404040"/>
                  </a:solidFill>
                  <a:latin typeface="Arial"/>
                  <a:ea typeface="Arial"/>
                  <a:cs typeface="Arial"/>
                  <a:sym typeface="Arial"/>
                </a:rPr>
                <a:t>Cloud Foundry</a:t>
              </a:r>
            </a:p>
          </p:txBody>
        </p:sp>
        <p:sp>
          <p:nvSpPr>
            <p:cNvPr id="939" name="Shape 939"/>
            <p:cNvSpPr/>
            <p:nvPr/>
          </p:nvSpPr>
          <p:spPr>
            <a:xfrm>
              <a:off x="1558759" y="2206222"/>
              <a:ext cx="3030900" cy="652200"/>
            </a:xfrm>
            <a:prstGeom prst="rect">
              <a:avLst/>
            </a:prstGeom>
            <a:solidFill>
              <a:srgbClr val="595959"/>
            </a:solidFill>
            <a:ln>
              <a:noFill/>
            </a:ln>
          </p:spPr>
          <p:txBody>
            <a:bodyPr wrap="square" lIns="91425" tIns="45700" rIns="91425" bIns="45700" anchor="ctr" anchorCtr="0">
              <a:noAutofit/>
            </a:bodyPr>
            <a:lstStyle/>
            <a:p>
              <a:pPr marL="0" marR="0" lvl="0" indent="0" algn="l" rtl="0">
                <a:spcBef>
                  <a:spcPts val="0"/>
                </a:spcBef>
                <a:buClr>
                  <a:srgbClr val="FFFFFF"/>
                </a:buClr>
                <a:buSzPct val="25000"/>
                <a:buFont typeface="Arial"/>
                <a:buNone/>
              </a:pPr>
              <a:r>
                <a:rPr lang="en-US" sz="1400" b="0" i="0" u="none" strike="noStrike" cap="none">
                  <a:solidFill>
                    <a:srgbClr val="FFFFFF"/>
                  </a:solidFill>
                  <a:latin typeface="Arial"/>
                  <a:ea typeface="Arial"/>
                  <a:cs typeface="Arial"/>
                  <a:sym typeface="Arial"/>
                </a:rPr>
                <a:t>Container Runtime</a:t>
              </a:r>
            </a:p>
          </p:txBody>
        </p:sp>
        <p:grpSp>
          <p:nvGrpSpPr>
            <p:cNvPr id="940" name="Shape 940"/>
            <p:cNvGrpSpPr/>
            <p:nvPr/>
          </p:nvGrpSpPr>
          <p:grpSpPr>
            <a:xfrm>
              <a:off x="3249278" y="2356624"/>
              <a:ext cx="1270409" cy="327900"/>
              <a:chOff x="3249278" y="2356624"/>
              <a:chExt cx="1270409" cy="327900"/>
            </a:xfrm>
          </p:grpSpPr>
          <p:pic>
            <p:nvPicPr>
              <p:cNvPr id="941" name="Shape 941"/>
              <p:cNvPicPr preferRelativeResize="0"/>
              <p:nvPr/>
            </p:nvPicPr>
            <p:blipFill rotWithShape="1">
              <a:blip r:embed="rId14">
                <a:alphaModFix/>
              </a:blip>
              <a:srcRect/>
              <a:stretch/>
            </p:blipFill>
            <p:spPr>
              <a:xfrm>
                <a:off x="3619169" y="2356624"/>
                <a:ext cx="327900" cy="327900"/>
              </a:xfrm>
              <a:prstGeom prst="rect">
                <a:avLst/>
              </a:prstGeom>
              <a:noFill/>
              <a:ln>
                <a:noFill/>
              </a:ln>
            </p:spPr>
          </p:pic>
          <p:pic>
            <p:nvPicPr>
              <p:cNvPr id="942" name="Shape 942"/>
              <p:cNvPicPr preferRelativeResize="0"/>
              <p:nvPr/>
            </p:nvPicPr>
            <p:blipFill rotWithShape="1">
              <a:blip r:embed="rId15">
                <a:alphaModFix/>
              </a:blip>
              <a:srcRect/>
              <a:stretch/>
            </p:blipFill>
            <p:spPr>
              <a:xfrm>
                <a:off x="3249278" y="2380408"/>
                <a:ext cx="254700" cy="295500"/>
              </a:xfrm>
              <a:prstGeom prst="rect">
                <a:avLst/>
              </a:prstGeom>
              <a:noFill/>
              <a:ln>
                <a:noFill/>
              </a:ln>
            </p:spPr>
          </p:pic>
          <p:pic>
            <p:nvPicPr>
              <p:cNvPr id="943" name="Shape 943"/>
              <p:cNvPicPr preferRelativeResize="0"/>
              <p:nvPr/>
            </p:nvPicPr>
            <p:blipFill rotWithShape="1">
              <a:blip r:embed="rId16">
                <a:alphaModFix/>
              </a:blip>
              <a:srcRect b="31912"/>
              <a:stretch/>
            </p:blipFill>
            <p:spPr>
              <a:xfrm>
                <a:off x="4001887" y="2366086"/>
                <a:ext cx="517800" cy="291900"/>
              </a:xfrm>
              <a:prstGeom prst="rect">
                <a:avLst/>
              </a:prstGeom>
              <a:noFill/>
              <a:ln>
                <a:noFill/>
              </a:ln>
            </p:spPr>
          </p:pic>
        </p:grpSp>
      </p:grpSp>
      <p:pic>
        <p:nvPicPr>
          <p:cNvPr id="944" name="Shape 944"/>
          <p:cNvPicPr preferRelativeResize="0"/>
          <p:nvPr/>
        </p:nvPicPr>
        <p:blipFill rotWithShape="1">
          <a:blip r:embed="rId17">
            <a:alphaModFix/>
          </a:blip>
          <a:srcRect/>
          <a:stretch/>
        </p:blipFill>
        <p:spPr>
          <a:xfrm>
            <a:off x="5763950" y="470746"/>
            <a:ext cx="487200" cy="487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Shape 950"/>
          <p:cNvSpPr/>
          <p:nvPr/>
        </p:nvSpPr>
        <p:spPr>
          <a:xfrm>
            <a:off x="401719" y="2885098"/>
            <a:ext cx="8429700" cy="1845000"/>
          </a:xfrm>
          <a:prstGeom prst="roundRect">
            <a:avLst>
              <a:gd name="adj" fmla="val 16667"/>
            </a:avLst>
          </a:prstGeom>
          <a:noFill/>
          <a:ln w="19050" cap="flat" cmpd="sng">
            <a:solidFill>
              <a:srgbClr val="139789"/>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dk1"/>
              </a:buClr>
              <a:buFont typeface="Calibri"/>
              <a:buNone/>
            </a:pPr>
            <a:endParaRPr sz="1800">
              <a:solidFill>
                <a:schemeClr val="lt1"/>
              </a:solidFill>
              <a:latin typeface="Calibri"/>
              <a:ea typeface="Calibri"/>
              <a:cs typeface="Calibri"/>
              <a:sym typeface="Calibri"/>
            </a:endParaRPr>
          </a:p>
        </p:txBody>
      </p:sp>
      <p:grpSp>
        <p:nvGrpSpPr>
          <p:cNvPr id="951" name="Shape 951"/>
          <p:cNvGrpSpPr/>
          <p:nvPr/>
        </p:nvGrpSpPr>
        <p:grpSpPr>
          <a:xfrm>
            <a:off x="5963186" y="1243397"/>
            <a:ext cx="995700" cy="559800"/>
            <a:chOff x="7092395" y="1232129"/>
            <a:chExt cx="995700" cy="559800"/>
          </a:xfrm>
        </p:grpSpPr>
        <p:sp>
          <p:nvSpPr>
            <p:cNvPr id="952" name="Shape 952"/>
            <p:cNvSpPr/>
            <p:nvPr/>
          </p:nvSpPr>
          <p:spPr>
            <a:xfrm>
              <a:off x="7092395" y="1232129"/>
              <a:ext cx="995700" cy="559800"/>
            </a:xfrm>
            <a:prstGeom prst="roundRect">
              <a:avLst>
                <a:gd name="adj" fmla="val 50000"/>
              </a:avLst>
            </a:prstGeom>
            <a:solidFill>
              <a:srgbClr val="3F3F3F"/>
            </a:solidFill>
            <a:ln>
              <a:noFill/>
            </a:ln>
          </p:spPr>
          <p:txBody>
            <a:bodyPr wrap="square" lIns="68550" tIns="34275" rIns="68550" bIns="34275" anchor="ctr" anchorCtr="0">
              <a:noAutofit/>
            </a:bodyPr>
            <a:lstStyle/>
            <a:p>
              <a:pPr marL="0" marR="0" lvl="0" indent="0" algn="ctr" rtl="0">
                <a:spcBef>
                  <a:spcPts val="0"/>
                </a:spcBef>
                <a:buClr>
                  <a:schemeClr val="dk1"/>
                </a:buClr>
                <a:buFont typeface="Calibri"/>
                <a:buNone/>
              </a:pPr>
              <a:endParaRPr sz="1050">
                <a:solidFill>
                  <a:schemeClr val="lt1"/>
                </a:solidFill>
                <a:latin typeface="Calibri"/>
                <a:ea typeface="Calibri"/>
                <a:cs typeface="Calibri"/>
                <a:sym typeface="Calibri"/>
              </a:endParaRPr>
            </a:p>
          </p:txBody>
        </p:sp>
        <p:sp>
          <p:nvSpPr>
            <p:cNvPr id="953" name="Shape 953"/>
            <p:cNvSpPr/>
            <p:nvPr/>
          </p:nvSpPr>
          <p:spPr>
            <a:xfrm>
              <a:off x="7573128" y="1276583"/>
              <a:ext cx="463800" cy="463800"/>
            </a:xfrm>
            <a:prstGeom prst="ellipse">
              <a:avLst/>
            </a:prstGeom>
            <a:solidFill>
              <a:schemeClr val="accent1"/>
            </a:solidFill>
            <a:ln w="9525" cap="flat" cmpd="sng">
              <a:solidFill>
                <a:srgbClr val="4A7DBA"/>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dk1"/>
                </a:buClr>
                <a:buFont typeface="Calibri"/>
                <a:buNone/>
              </a:pPr>
              <a:endParaRPr sz="1800">
                <a:solidFill>
                  <a:schemeClr val="lt1"/>
                </a:solidFill>
                <a:latin typeface="Calibri"/>
                <a:ea typeface="Calibri"/>
                <a:cs typeface="Calibri"/>
                <a:sym typeface="Calibri"/>
              </a:endParaRPr>
            </a:p>
          </p:txBody>
        </p:sp>
        <p:sp>
          <p:nvSpPr>
            <p:cNvPr id="954" name="Shape 954"/>
            <p:cNvSpPr/>
            <p:nvPr/>
          </p:nvSpPr>
          <p:spPr>
            <a:xfrm>
              <a:off x="7691093" y="1350808"/>
              <a:ext cx="237600" cy="293100"/>
            </a:xfrm>
            <a:prstGeom prst="can">
              <a:avLst>
                <a:gd name="adj" fmla="val 25000"/>
              </a:avLst>
            </a:prstGeom>
            <a:solidFill>
              <a:schemeClr val="lt1"/>
            </a:solidFill>
            <a:ln w="9525" cap="flat" cmpd="sng">
              <a:solidFill>
                <a:srgbClr val="4A7DBA"/>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dk1"/>
                </a:buClr>
                <a:buFont typeface="Calibri"/>
                <a:buNone/>
              </a:pPr>
              <a:endParaRPr sz="1800">
                <a:solidFill>
                  <a:schemeClr val="lt1"/>
                </a:solidFill>
                <a:latin typeface="Calibri"/>
                <a:ea typeface="Calibri"/>
                <a:cs typeface="Calibri"/>
                <a:sym typeface="Calibri"/>
              </a:endParaRPr>
            </a:p>
          </p:txBody>
        </p:sp>
      </p:grpSp>
      <p:sp>
        <p:nvSpPr>
          <p:cNvPr id="955" name="Shape 955"/>
          <p:cNvSpPr/>
          <p:nvPr/>
        </p:nvSpPr>
        <p:spPr>
          <a:xfrm>
            <a:off x="4047930" y="244062"/>
            <a:ext cx="1029900" cy="1029900"/>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956" name="Shape 956"/>
          <p:cNvSpPr txBox="1">
            <a:spLocks noGrp="1"/>
          </p:cNvSpPr>
          <p:nvPr>
            <p:ph type="sldNum" idx="12"/>
          </p:nvPr>
        </p:nvSpPr>
        <p:spPr>
          <a:xfrm>
            <a:off x="48247" y="4861462"/>
            <a:ext cx="373200" cy="273900"/>
          </a:xfrm>
          <a:prstGeom prst="rect">
            <a:avLst/>
          </a:prstGeom>
          <a:noFill/>
          <a:ln>
            <a:noFill/>
          </a:ln>
        </p:spPr>
        <p:txBody>
          <a:bodyPr wrap="square" lIns="91425" tIns="45700" rIns="91425" bIns="45700" anchor="ctr" anchorCtr="0">
            <a:noAutofit/>
          </a:bodyPr>
          <a:lstStyle/>
          <a:p>
            <a:pPr marL="0" marR="0" lvl="0" indent="0" algn="ctr" rtl="0">
              <a:spcBef>
                <a:spcPts val="0"/>
              </a:spcBef>
              <a:buClr>
                <a:srgbClr val="A5A5A5"/>
              </a:buClr>
              <a:buSzPct val="25000"/>
              <a:buFont typeface="Arial"/>
              <a:buNone/>
            </a:pPr>
            <a:fld id="{00000000-1234-1234-1234-123412341234}" type="slidenum">
              <a:rPr lang="en-US" sz="900">
                <a:solidFill>
                  <a:srgbClr val="A5A5A5"/>
                </a:solidFill>
                <a:latin typeface="Arial"/>
                <a:ea typeface="Arial"/>
                <a:cs typeface="Arial"/>
                <a:sym typeface="Arial"/>
              </a:rPr>
              <a:t>19</a:t>
            </a:fld>
            <a:endParaRPr lang="en-US" sz="900">
              <a:solidFill>
                <a:srgbClr val="A5A5A5"/>
              </a:solidFill>
              <a:latin typeface="Arial"/>
              <a:ea typeface="Arial"/>
              <a:cs typeface="Arial"/>
              <a:sym typeface="Arial"/>
            </a:endParaRPr>
          </a:p>
        </p:txBody>
      </p:sp>
      <p:sp>
        <p:nvSpPr>
          <p:cNvPr id="957" name="Shape 957"/>
          <p:cNvSpPr/>
          <p:nvPr/>
        </p:nvSpPr>
        <p:spPr>
          <a:xfrm>
            <a:off x="1916153" y="1904164"/>
            <a:ext cx="1679700" cy="559800"/>
          </a:xfrm>
          <a:prstGeom prst="roundRect">
            <a:avLst>
              <a:gd name="adj" fmla="val 50000"/>
            </a:avLst>
          </a:prstGeom>
          <a:solidFill>
            <a:srgbClr val="949494"/>
          </a:solidFill>
          <a:ln>
            <a:noFill/>
          </a:ln>
        </p:spPr>
        <p:txBody>
          <a:bodyPr wrap="square" lIns="68550" tIns="34275" rIns="68550" bIns="34275" anchor="ctr" anchorCtr="0">
            <a:noAutofit/>
          </a:bodyPr>
          <a:lstStyle/>
          <a:p>
            <a:pPr marL="0" marR="0" lvl="0" indent="0" algn="ctr" rtl="0">
              <a:spcBef>
                <a:spcPts val="0"/>
              </a:spcBef>
              <a:buClr>
                <a:schemeClr val="dk1"/>
              </a:buClr>
              <a:buFont typeface="Calibri"/>
              <a:buNone/>
            </a:pPr>
            <a:endParaRPr sz="1050">
              <a:solidFill>
                <a:schemeClr val="lt1"/>
              </a:solidFill>
              <a:latin typeface="Calibri"/>
              <a:ea typeface="Calibri"/>
              <a:cs typeface="Calibri"/>
              <a:sym typeface="Calibri"/>
            </a:endParaRPr>
          </a:p>
        </p:txBody>
      </p:sp>
      <p:sp>
        <p:nvSpPr>
          <p:cNvPr id="958" name="Shape 958"/>
          <p:cNvSpPr/>
          <p:nvPr/>
        </p:nvSpPr>
        <p:spPr>
          <a:xfrm>
            <a:off x="2123940" y="1196770"/>
            <a:ext cx="1016100" cy="559800"/>
          </a:xfrm>
          <a:prstGeom prst="roundRect">
            <a:avLst>
              <a:gd name="adj" fmla="val 50000"/>
            </a:avLst>
          </a:prstGeom>
          <a:solidFill>
            <a:srgbClr val="404040"/>
          </a:solidFill>
          <a:ln>
            <a:noFill/>
          </a:ln>
        </p:spPr>
        <p:txBody>
          <a:bodyPr wrap="square" lIns="68550" tIns="34275" rIns="68550" bIns="34275" anchor="ctr" anchorCtr="0">
            <a:noAutofit/>
          </a:bodyPr>
          <a:lstStyle/>
          <a:p>
            <a:pPr marL="0" marR="0" lvl="0" indent="0" algn="ctr" rtl="0">
              <a:spcBef>
                <a:spcPts val="0"/>
              </a:spcBef>
              <a:buClr>
                <a:schemeClr val="dk1"/>
              </a:buClr>
              <a:buFont typeface="Calibri"/>
              <a:buNone/>
            </a:pPr>
            <a:endParaRPr sz="1050">
              <a:solidFill>
                <a:schemeClr val="lt1"/>
              </a:solidFill>
              <a:latin typeface="Calibri"/>
              <a:ea typeface="Calibri"/>
              <a:cs typeface="Calibri"/>
              <a:sym typeface="Calibri"/>
            </a:endParaRPr>
          </a:p>
        </p:txBody>
      </p:sp>
      <p:sp>
        <p:nvSpPr>
          <p:cNvPr id="959" name="Shape 959"/>
          <p:cNvSpPr/>
          <p:nvPr/>
        </p:nvSpPr>
        <p:spPr>
          <a:xfrm>
            <a:off x="6190416" y="525322"/>
            <a:ext cx="995700" cy="559800"/>
          </a:xfrm>
          <a:prstGeom prst="roundRect">
            <a:avLst>
              <a:gd name="adj" fmla="val 50000"/>
            </a:avLst>
          </a:prstGeom>
          <a:solidFill>
            <a:srgbClr val="7F7F7F"/>
          </a:solidFill>
          <a:ln>
            <a:noFill/>
          </a:ln>
        </p:spPr>
        <p:txBody>
          <a:bodyPr wrap="square" lIns="68550" tIns="34275" rIns="68550" bIns="34275" anchor="ctr" anchorCtr="0">
            <a:noAutofit/>
          </a:bodyPr>
          <a:lstStyle/>
          <a:p>
            <a:pPr marL="0" marR="0" lvl="0" indent="0" algn="ctr" rtl="0">
              <a:spcBef>
                <a:spcPts val="0"/>
              </a:spcBef>
              <a:buClr>
                <a:schemeClr val="dk1"/>
              </a:buClr>
              <a:buFont typeface="Calibri"/>
              <a:buNone/>
            </a:pPr>
            <a:endParaRPr sz="1050">
              <a:solidFill>
                <a:schemeClr val="lt1"/>
              </a:solidFill>
              <a:latin typeface="Calibri"/>
              <a:ea typeface="Calibri"/>
              <a:cs typeface="Calibri"/>
              <a:sym typeface="Calibri"/>
            </a:endParaRPr>
          </a:p>
        </p:txBody>
      </p:sp>
      <p:sp>
        <p:nvSpPr>
          <p:cNvPr id="960" name="Shape 960"/>
          <p:cNvSpPr/>
          <p:nvPr/>
        </p:nvSpPr>
        <p:spPr>
          <a:xfrm>
            <a:off x="1919783" y="525322"/>
            <a:ext cx="1016100" cy="559800"/>
          </a:xfrm>
          <a:prstGeom prst="roundRect">
            <a:avLst>
              <a:gd name="adj" fmla="val 50000"/>
            </a:avLst>
          </a:prstGeom>
          <a:solidFill>
            <a:srgbClr val="404040"/>
          </a:solidFill>
          <a:ln>
            <a:noFill/>
          </a:ln>
        </p:spPr>
        <p:txBody>
          <a:bodyPr wrap="square" lIns="68550" tIns="34275" rIns="68550" bIns="34275" anchor="ctr" anchorCtr="0">
            <a:noAutofit/>
          </a:bodyPr>
          <a:lstStyle/>
          <a:p>
            <a:pPr marL="0" marR="0" lvl="0" indent="0" algn="ctr" rtl="0">
              <a:spcBef>
                <a:spcPts val="0"/>
              </a:spcBef>
              <a:buClr>
                <a:schemeClr val="dk1"/>
              </a:buClr>
              <a:buFont typeface="Calibri"/>
              <a:buNone/>
            </a:pPr>
            <a:endParaRPr sz="1050">
              <a:solidFill>
                <a:schemeClr val="lt1"/>
              </a:solidFill>
              <a:latin typeface="Calibri"/>
              <a:ea typeface="Calibri"/>
              <a:cs typeface="Calibri"/>
              <a:sym typeface="Calibri"/>
            </a:endParaRPr>
          </a:p>
        </p:txBody>
      </p:sp>
      <p:sp>
        <p:nvSpPr>
          <p:cNvPr id="961" name="Shape 961"/>
          <p:cNvSpPr txBox="1"/>
          <p:nvPr/>
        </p:nvSpPr>
        <p:spPr>
          <a:xfrm>
            <a:off x="4124546" y="396820"/>
            <a:ext cx="861900" cy="728400"/>
          </a:xfrm>
          <a:prstGeom prst="rect">
            <a:avLst/>
          </a:prstGeom>
          <a:noFill/>
          <a:ln>
            <a:noFill/>
          </a:ln>
        </p:spPr>
        <p:txBody>
          <a:bodyPr wrap="square" lIns="7125" tIns="7125" rIns="7125" bIns="7125" anchor="ctr" anchorCtr="0">
            <a:noAutofit/>
          </a:bodyPr>
          <a:lstStyle/>
          <a:p>
            <a:pPr marL="0" marR="0" lvl="0" indent="0" algn="ctr" rtl="0">
              <a:lnSpc>
                <a:spcPct val="90000"/>
              </a:lnSpc>
              <a:spcBef>
                <a:spcPts val="0"/>
              </a:spcBef>
              <a:spcAft>
                <a:spcPts val="0"/>
              </a:spcAft>
              <a:buClr>
                <a:srgbClr val="5A5A5A"/>
              </a:buClr>
              <a:buSzPct val="25000"/>
              <a:buFont typeface="Calibri"/>
              <a:buNone/>
            </a:pPr>
            <a:r>
              <a:rPr lang="en-US" sz="975" b="1">
                <a:solidFill>
                  <a:srgbClr val="5A5A5A"/>
                </a:solidFill>
                <a:latin typeface="Calibri"/>
                <a:ea typeface="Calibri"/>
                <a:cs typeface="Calibri"/>
                <a:sym typeface="Calibri"/>
              </a:rPr>
              <a:t>APPLICATION</a:t>
            </a:r>
          </a:p>
        </p:txBody>
      </p:sp>
      <p:sp>
        <p:nvSpPr>
          <p:cNvPr id="962" name="Shape 962"/>
          <p:cNvSpPr/>
          <p:nvPr/>
        </p:nvSpPr>
        <p:spPr>
          <a:xfrm rot="10800000">
            <a:off x="2840417" y="661267"/>
            <a:ext cx="1135200" cy="293400"/>
          </a:xfrm>
          <a:prstGeom prst="leftArrow">
            <a:avLst>
              <a:gd name="adj1" fmla="val 60000"/>
              <a:gd name="adj2" fmla="val 50000"/>
            </a:avLst>
          </a:prstGeom>
          <a:solidFill>
            <a:srgbClr val="2D8B83"/>
          </a:solidFill>
          <a:ln>
            <a:noFill/>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963" name="Shape 963"/>
          <p:cNvSpPr/>
          <p:nvPr/>
        </p:nvSpPr>
        <p:spPr>
          <a:xfrm>
            <a:off x="2479731" y="519550"/>
            <a:ext cx="720900" cy="576600"/>
          </a:xfrm>
          <a:prstGeom prst="roundRect">
            <a:avLst>
              <a:gd name="adj" fmla="val 10000"/>
            </a:avLst>
          </a:prstGeom>
          <a:solidFill>
            <a:schemeClr val="accent1"/>
          </a:solidFill>
          <a:ln w="25400" cap="flat" cmpd="sng">
            <a:solidFill>
              <a:srgbClr val="4C4C4C"/>
            </a:solidFill>
            <a:prstDash val="solid"/>
            <a:round/>
            <a:headEnd type="none" w="med" len="med"/>
            <a:tailEnd type="none" w="med" len="med"/>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964" name="Shape 964"/>
          <p:cNvSpPr txBox="1"/>
          <p:nvPr/>
        </p:nvSpPr>
        <p:spPr>
          <a:xfrm>
            <a:off x="2488111" y="532889"/>
            <a:ext cx="687000" cy="543000"/>
          </a:xfrm>
          <a:prstGeom prst="rect">
            <a:avLst/>
          </a:prstGeom>
          <a:noFill/>
          <a:ln>
            <a:noFill/>
          </a:ln>
        </p:spPr>
        <p:txBody>
          <a:bodyPr wrap="square" lIns="15700" tIns="15700" rIns="15700" bIns="15700" anchor="ctr" anchorCtr="0">
            <a:noAutofit/>
          </a:bodyPr>
          <a:lstStyle/>
          <a:p>
            <a:pPr marL="0" marR="0" lvl="0" indent="0" algn="ctr" rtl="0">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Infrastructure as code</a:t>
            </a:r>
          </a:p>
        </p:txBody>
      </p:sp>
      <p:sp>
        <p:nvSpPr>
          <p:cNvPr id="965" name="Shape 965"/>
          <p:cNvSpPr/>
          <p:nvPr/>
        </p:nvSpPr>
        <p:spPr>
          <a:xfrm>
            <a:off x="5137653" y="661165"/>
            <a:ext cx="1135200" cy="293399"/>
          </a:xfrm>
          <a:prstGeom prst="leftArrow">
            <a:avLst>
              <a:gd name="adj1" fmla="val 60000"/>
              <a:gd name="adj2" fmla="val 50000"/>
            </a:avLst>
          </a:prstGeom>
          <a:solidFill>
            <a:srgbClr val="97BBB7"/>
          </a:solidFill>
          <a:ln>
            <a:noFill/>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966" name="Shape 966"/>
          <p:cNvSpPr/>
          <p:nvPr/>
        </p:nvSpPr>
        <p:spPr>
          <a:xfrm>
            <a:off x="5912635" y="519550"/>
            <a:ext cx="720900" cy="576600"/>
          </a:xfrm>
          <a:prstGeom prst="roundRect">
            <a:avLst>
              <a:gd name="adj" fmla="val 10000"/>
            </a:avLst>
          </a:prstGeom>
          <a:solidFill>
            <a:srgbClr val="33928A"/>
          </a:solidFill>
          <a:ln w="25400" cap="flat" cmpd="sng">
            <a:solidFill>
              <a:schemeClr val="dk2"/>
            </a:solidFill>
            <a:prstDash val="solid"/>
            <a:round/>
            <a:headEnd type="none" w="med" len="med"/>
            <a:tailEnd type="none" w="med" len="med"/>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rgbClr val="1D5852"/>
              </a:solidFill>
              <a:latin typeface="Calibri"/>
              <a:ea typeface="Calibri"/>
              <a:cs typeface="Calibri"/>
              <a:sym typeface="Calibri"/>
            </a:endParaRPr>
          </a:p>
        </p:txBody>
      </p:sp>
      <p:sp>
        <p:nvSpPr>
          <p:cNvPr id="967" name="Shape 967"/>
          <p:cNvSpPr/>
          <p:nvPr/>
        </p:nvSpPr>
        <p:spPr>
          <a:xfrm rot="-1800018" flipH="1">
            <a:off x="3000561" y="1164884"/>
            <a:ext cx="1135189" cy="293407"/>
          </a:xfrm>
          <a:prstGeom prst="leftArrow">
            <a:avLst>
              <a:gd name="adj1" fmla="val 60000"/>
              <a:gd name="adj2" fmla="val 50000"/>
            </a:avLst>
          </a:prstGeom>
          <a:solidFill>
            <a:srgbClr val="3A988F"/>
          </a:solidFill>
          <a:ln>
            <a:noFill/>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968" name="Shape 968"/>
          <p:cNvSpPr/>
          <p:nvPr/>
        </p:nvSpPr>
        <p:spPr>
          <a:xfrm rot="-3599982" flipH="1">
            <a:off x="3421009" y="1585265"/>
            <a:ext cx="1135189" cy="293407"/>
          </a:xfrm>
          <a:prstGeom prst="leftArrow">
            <a:avLst>
              <a:gd name="adj1" fmla="val 60000"/>
              <a:gd name="adj2" fmla="val 50000"/>
            </a:avLst>
          </a:prstGeom>
          <a:solidFill>
            <a:srgbClr val="46A69B"/>
          </a:solidFill>
          <a:ln>
            <a:noFill/>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969" name="Shape 969"/>
          <p:cNvSpPr/>
          <p:nvPr/>
        </p:nvSpPr>
        <p:spPr>
          <a:xfrm rot="-5400000" flipH="1">
            <a:off x="3995288" y="1739213"/>
            <a:ext cx="1135199" cy="293400"/>
          </a:xfrm>
          <a:prstGeom prst="leftArrow">
            <a:avLst>
              <a:gd name="adj1" fmla="val 60000"/>
              <a:gd name="adj2" fmla="val 50000"/>
            </a:avLst>
          </a:prstGeom>
          <a:solidFill>
            <a:srgbClr val="57AEA5"/>
          </a:solidFill>
          <a:ln>
            <a:noFill/>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970" name="Shape 970"/>
          <p:cNvSpPr/>
          <p:nvPr/>
        </p:nvSpPr>
        <p:spPr>
          <a:xfrm rot="-7200018" flipH="1">
            <a:off x="4569627" y="1585388"/>
            <a:ext cx="1135189" cy="293407"/>
          </a:xfrm>
          <a:prstGeom prst="leftArrow">
            <a:avLst>
              <a:gd name="adj1" fmla="val 60000"/>
              <a:gd name="adj2" fmla="val 50000"/>
            </a:avLst>
          </a:prstGeom>
          <a:solidFill>
            <a:srgbClr val="6DB2A9"/>
          </a:solidFill>
          <a:ln>
            <a:noFill/>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971" name="Shape 971"/>
          <p:cNvSpPr/>
          <p:nvPr/>
        </p:nvSpPr>
        <p:spPr>
          <a:xfrm rot="-8999982" flipH="1">
            <a:off x="4990000" y="1164933"/>
            <a:ext cx="1135189" cy="293407"/>
          </a:xfrm>
          <a:prstGeom prst="leftArrow">
            <a:avLst>
              <a:gd name="adj1" fmla="val 60000"/>
              <a:gd name="adj2" fmla="val 50000"/>
            </a:avLst>
          </a:prstGeom>
          <a:solidFill>
            <a:srgbClr val="83B5B0"/>
          </a:solidFill>
          <a:ln>
            <a:noFill/>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972" name="Shape 972"/>
          <p:cNvSpPr/>
          <p:nvPr/>
        </p:nvSpPr>
        <p:spPr>
          <a:xfrm>
            <a:off x="5193130" y="1894590"/>
            <a:ext cx="720900" cy="576600"/>
          </a:xfrm>
          <a:prstGeom prst="roundRect">
            <a:avLst>
              <a:gd name="adj" fmla="val 10000"/>
            </a:avLst>
          </a:prstGeom>
          <a:solidFill>
            <a:srgbClr val="287972"/>
          </a:solidFill>
          <a:ln w="28575" cap="flat" cmpd="sng">
            <a:solidFill>
              <a:schemeClr val="dk2"/>
            </a:solidFill>
            <a:prstDash val="solid"/>
            <a:round/>
            <a:headEnd type="none" w="med" len="med"/>
            <a:tailEnd type="none" w="med" len="med"/>
          </a:ln>
        </p:spPr>
        <p:txBody>
          <a:bodyPr wrap="square" lIns="15700" tIns="15700" rIns="15700" bIns="15700" anchor="ctr" anchorCtr="0">
            <a:noAutofit/>
          </a:bodyPr>
          <a:lstStyle/>
          <a:p>
            <a:pPr marL="0" marR="0" lvl="0" indent="0" algn="ctr" rtl="0">
              <a:lnSpc>
                <a:spcPct val="90000"/>
              </a:lnSpc>
              <a:spcBef>
                <a:spcPts val="0"/>
              </a:spcBef>
              <a:spcAft>
                <a:spcPts val="0"/>
              </a:spcAft>
              <a:buClr>
                <a:schemeClr val="dk1"/>
              </a:buClr>
              <a:buFont typeface="Calibri"/>
              <a:buNone/>
            </a:pPr>
            <a:endParaRPr sz="825">
              <a:solidFill>
                <a:schemeClr val="lt1"/>
              </a:solidFill>
              <a:latin typeface="Calibri"/>
              <a:ea typeface="Calibri"/>
              <a:cs typeface="Calibri"/>
              <a:sym typeface="Calibri"/>
            </a:endParaRPr>
          </a:p>
        </p:txBody>
      </p:sp>
      <p:sp>
        <p:nvSpPr>
          <p:cNvPr id="973" name="Shape 973"/>
          <p:cNvSpPr/>
          <p:nvPr/>
        </p:nvSpPr>
        <p:spPr>
          <a:xfrm>
            <a:off x="5659662" y="1239129"/>
            <a:ext cx="720900" cy="576600"/>
          </a:xfrm>
          <a:prstGeom prst="roundRect">
            <a:avLst>
              <a:gd name="adj" fmla="val 10000"/>
            </a:avLst>
          </a:prstGeom>
          <a:solidFill>
            <a:srgbClr val="2C877F"/>
          </a:solidFill>
          <a:ln w="25400" cap="flat" cmpd="sng">
            <a:solidFill>
              <a:schemeClr val="dk2"/>
            </a:solidFill>
            <a:prstDash val="solid"/>
            <a:round/>
            <a:headEnd type="none" w="med" len="med"/>
            <a:tailEnd type="none" w="med" len="med"/>
          </a:ln>
        </p:spPr>
        <p:txBody>
          <a:bodyPr wrap="square" lIns="68550" tIns="68550" rIns="68550" bIns="68550" anchor="ctr" anchorCtr="0">
            <a:noAutofit/>
          </a:bodyPr>
          <a:lstStyle/>
          <a:p>
            <a:pPr marL="0" marR="0" lvl="0" indent="0" algn="l" rtl="0">
              <a:spcBef>
                <a:spcPts val="0"/>
              </a:spcBef>
              <a:buClr>
                <a:schemeClr val="dk1"/>
              </a:buClr>
              <a:buFont typeface="Calibri"/>
              <a:buNone/>
            </a:pPr>
            <a:endParaRPr sz="1050">
              <a:solidFill>
                <a:schemeClr val="dk1"/>
              </a:solidFill>
              <a:latin typeface="Calibri"/>
              <a:ea typeface="Calibri"/>
              <a:cs typeface="Calibri"/>
              <a:sym typeface="Calibri"/>
            </a:endParaRPr>
          </a:p>
        </p:txBody>
      </p:sp>
      <p:sp>
        <p:nvSpPr>
          <p:cNvPr id="974" name="Shape 974"/>
          <p:cNvSpPr/>
          <p:nvPr/>
        </p:nvSpPr>
        <p:spPr>
          <a:xfrm>
            <a:off x="4207696" y="1989248"/>
            <a:ext cx="720900" cy="576600"/>
          </a:xfrm>
          <a:prstGeom prst="roundRect">
            <a:avLst>
              <a:gd name="adj" fmla="val 10000"/>
            </a:avLst>
          </a:prstGeom>
          <a:solidFill>
            <a:srgbClr val="287972"/>
          </a:solidFill>
          <a:ln w="28575" cap="flat" cmpd="sng">
            <a:solidFill>
              <a:srgbClr val="4C4C4C"/>
            </a:solidFill>
            <a:prstDash val="solid"/>
            <a:round/>
            <a:headEnd type="none" w="med" len="med"/>
            <a:tailEnd type="none" w="med" len="med"/>
          </a:ln>
        </p:spPr>
        <p:txBody>
          <a:bodyPr wrap="square" lIns="15700" tIns="15700" rIns="15700" bIns="15700" anchor="ctr" anchorCtr="0">
            <a:noAutofit/>
          </a:bodyPr>
          <a:lstStyle/>
          <a:p>
            <a:pPr marL="0" marR="0" lvl="0" indent="0" algn="ctr" rtl="0">
              <a:lnSpc>
                <a:spcPct val="90000"/>
              </a:lnSpc>
              <a:spcBef>
                <a:spcPts val="0"/>
              </a:spcBef>
              <a:spcAft>
                <a:spcPts val="0"/>
              </a:spcAft>
              <a:buClr>
                <a:schemeClr val="dk1"/>
              </a:buClr>
              <a:buFont typeface="Calibri"/>
              <a:buNone/>
            </a:pPr>
            <a:endParaRPr sz="825">
              <a:solidFill>
                <a:schemeClr val="lt1"/>
              </a:solidFill>
              <a:latin typeface="Calibri"/>
              <a:ea typeface="Calibri"/>
              <a:cs typeface="Calibri"/>
              <a:sym typeface="Calibri"/>
            </a:endParaRPr>
          </a:p>
        </p:txBody>
      </p:sp>
      <p:sp>
        <p:nvSpPr>
          <p:cNvPr id="975" name="Shape 975"/>
          <p:cNvSpPr/>
          <p:nvPr/>
        </p:nvSpPr>
        <p:spPr>
          <a:xfrm>
            <a:off x="3255248" y="1881223"/>
            <a:ext cx="720900" cy="576600"/>
          </a:xfrm>
          <a:prstGeom prst="roundRect">
            <a:avLst>
              <a:gd name="adj" fmla="val 10000"/>
            </a:avLst>
          </a:prstGeom>
          <a:solidFill>
            <a:srgbClr val="287972"/>
          </a:solidFill>
          <a:ln w="28575" cap="flat" cmpd="sng">
            <a:solidFill>
              <a:schemeClr val="dk2"/>
            </a:solidFill>
            <a:prstDash val="solid"/>
            <a:round/>
            <a:headEnd type="none" w="med" len="med"/>
            <a:tailEnd type="none" w="med" len="med"/>
          </a:ln>
        </p:spPr>
        <p:txBody>
          <a:bodyPr wrap="square" lIns="15700" tIns="15700" rIns="15700" bIns="15700" anchor="ctr" anchorCtr="0">
            <a:noAutofit/>
          </a:bodyPr>
          <a:lstStyle/>
          <a:p>
            <a:pPr marL="0" marR="0" lvl="0" indent="0" algn="ctr" rtl="0">
              <a:lnSpc>
                <a:spcPct val="90000"/>
              </a:lnSpc>
              <a:spcBef>
                <a:spcPts val="0"/>
              </a:spcBef>
              <a:spcAft>
                <a:spcPts val="0"/>
              </a:spcAft>
              <a:buClr>
                <a:schemeClr val="dk1"/>
              </a:buClr>
              <a:buFont typeface="Calibri"/>
              <a:buNone/>
            </a:pPr>
            <a:endParaRPr sz="825">
              <a:solidFill>
                <a:schemeClr val="lt1"/>
              </a:solidFill>
              <a:latin typeface="Calibri"/>
              <a:ea typeface="Calibri"/>
              <a:cs typeface="Calibri"/>
              <a:sym typeface="Calibri"/>
            </a:endParaRPr>
          </a:p>
        </p:txBody>
      </p:sp>
      <p:sp>
        <p:nvSpPr>
          <p:cNvPr id="976" name="Shape 976"/>
          <p:cNvSpPr/>
          <p:nvPr/>
        </p:nvSpPr>
        <p:spPr>
          <a:xfrm>
            <a:off x="2770584" y="1180417"/>
            <a:ext cx="720900" cy="576600"/>
          </a:xfrm>
          <a:prstGeom prst="roundRect">
            <a:avLst>
              <a:gd name="adj" fmla="val 10000"/>
            </a:avLst>
          </a:prstGeom>
          <a:solidFill>
            <a:srgbClr val="287972"/>
          </a:solidFill>
          <a:ln w="28575" cap="flat" cmpd="sng">
            <a:solidFill>
              <a:schemeClr val="dk2"/>
            </a:solidFill>
            <a:prstDash val="solid"/>
            <a:round/>
            <a:headEnd type="none" w="med" len="med"/>
            <a:tailEnd type="none" w="med" len="med"/>
          </a:ln>
        </p:spPr>
        <p:txBody>
          <a:bodyPr wrap="square" lIns="15700" tIns="15700" rIns="15700" bIns="15700" anchor="ctr" anchorCtr="0">
            <a:noAutofit/>
          </a:bodyPr>
          <a:lstStyle/>
          <a:p>
            <a:pPr marL="0" marR="0" lvl="0" indent="0" algn="ctr" rtl="0">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Language Agnostic</a:t>
            </a:r>
          </a:p>
        </p:txBody>
      </p:sp>
      <p:sp>
        <p:nvSpPr>
          <p:cNvPr id="977" name="Shape 977"/>
          <p:cNvSpPr txBox="1"/>
          <p:nvPr/>
        </p:nvSpPr>
        <p:spPr>
          <a:xfrm>
            <a:off x="5219282" y="1907117"/>
            <a:ext cx="687000" cy="543000"/>
          </a:xfrm>
          <a:prstGeom prst="rect">
            <a:avLst/>
          </a:prstGeom>
          <a:noFill/>
          <a:ln>
            <a:noFill/>
          </a:ln>
        </p:spPr>
        <p:txBody>
          <a:bodyPr wrap="square" lIns="15700" tIns="15700" rIns="15700" bIns="15700" anchor="ctr" anchorCtr="0">
            <a:noAutofit/>
          </a:bodyPr>
          <a:lstStyle/>
          <a:p>
            <a:pPr marL="0" marR="0" lvl="0" indent="0" algn="ctr" rtl="0">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Infrastructure Agnostic and Utilization</a:t>
            </a:r>
          </a:p>
        </p:txBody>
      </p:sp>
      <p:sp>
        <p:nvSpPr>
          <p:cNvPr id="978" name="Shape 978"/>
          <p:cNvSpPr txBox="1"/>
          <p:nvPr/>
        </p:nvSpPr>
        <p:spPr>
          <a:xfrm>
            <a:off x="4227976" y="2005356"/>
            <a:ext cx="687000" cy="543000"/>
          </a:xfrm>
          <a:prstGeom prst="rect">
            <a:avLst/>
          </a:prstGeom>
          <a:noFill/>
          <a:ln>
            <a:noFill/>
          </a:ln>
        </p:spPr>
        <p:txBody>
          <a:bodyPr wrap="square" lIns="15700" tIns="15700" rIns="15700" bIns="15700" anchor="ctr" anchorCtr="0">
            <a:noAutofit/>
          </a:bodyPr>
          <a:lstStyle/>
          <a:p>
            <a:pPr marL="0" marR="0" lvl="0" indent="0" algn="ctr" rtl="0">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Day 2 Operations</a:t>
            </a:r>
          </a:p>
        </p:txBody>
      </p:sp>
      <p:sp>
        <p:nvSpPr>
          <p:cNvPr id="979" name="Shape 979"/>
          <p:cNvSpPr txBox="1"/>
          <p:nvPr/>
        </p:nvSpPr>
        <p:spPr>
          <a:xfrm>
            <a:off x="5684830" y="1243108"/>
            <a:ext cx="687000" cy="543000"/>
          </a:xfrm>
          <a:prstGeom prst="rect">
            <a:avLst/>
          </a:prstGeom>
          <a:noFill/>
          <a:ln>
            <a:noFill/>
          </a:ln>
        </p:spPr>
        <p:txBody>
          <a:bodyPr wrap="square" lIns="15700" tIns="15700" rIns="15700" bIns="15700" anchor="ctr" anchorCtr="0">
            <a:noAutofit/>
          </a:bodyPr>
          <a:lstStyle/>
          <a:p>
            <a:pPr marL="0" marR="0" lvl="0" indent="0" algn="ctr" rtl="0">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Integrated Data Services</a:t>
            </a:r>
          </a:p>
        </p:txBody>
      </p:sp>
      <p:sp>
        <p:nvSpPr>
          <p:cNvPr id="980" name="Shape 980"/>
          <p:cNvSpPr txBox="1"/>
          <p:nvPr/>
        </p:nvSpPr>
        <p:spPr>
          <a:xfrm>
            <a:off x="3272583" y="1890933"/>
            <a:ext cx="687000" cy="543000"/>
          </a:xfrm>
          <a:prstGeom prst="rect">
            <a:avLst/>
          </a:prstGeom>
          <a:noFill/>
          <a:ln>
            <a:noFill/>
          </a:ln>
        </p:spPr>
        <p:txBody>
          <a:bodyPr wrap="square" lIns="15700" tIns="15700" rIns="15700" bIns="15700" anchor="ctr" anchorCtr="0">
            <a:noAutofit/>
          </a:bodyPr>
          <a:lstStyle/>
          <a:p>
            <a:pPr marL="0" marR="0" lvl="0" indent="0" algn="ctr" rtl="0">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Growing ISV and Partner Ecosystem</a:t>
            </a:r>
          </a:p>
        </p:txBody>
      </p:sp>
      <p:pic>
        <p:nvPicPr>
          <p:cNvPr id="981" name="Shape 981"/>
          <p:cNvPicPr preferRelativeResize="0"/>
          <p:nvPr/>
        </p:nvPicPr>
        <p:blipFill rotWithShape="1">
          <a:blip r:embed="rId3">
            <a:alphaModFix/>
          </a:blip>
          <a:srcRect/>
          <a:stretch/>
        </p:blipFill>
        <p:spPr>
          <a:xfrm>
            <a:off x="1981466" y="1964921"/>
            <a:ext cx="421800" cy="435000"/>
          </a:xfrm>
          <a:prstGeom prst="rect">
            <a:avLst/>
          </a:prstGeom>
          <a:noFill/>
          <a:ln>
            <a:noFill/>
          </a:ln>
        </p:spPr>
      </p:pic>
      <p:pic>
        <p:nvPicPr>
          <p:cNvPr id="982" name="Shape 982"/>
          <p:cNvPicPr preferRelativeResize="0"/>
          <p:nvPr/>
        </p:nvPicPr>
        <p:blipFill rotWithShape="1">
          <a:blip r:embed="rId4">
            <a:alphaModFix/>
          </a:blip>
          <a:srcRect/>
          <a:stretch/>
        </p:blipFill>
        <p:spPr>
          <a:xfrm>
            <a:off x="2485964" y="2047755"/>
            <a:ext cx="661500" cy="327600"/>
          </a:xfrm>
          <a:prstGeom prst="rect">
            <a:avLst/>
          </a:prstGeom>
          <a:noFill/>
          <a:ln>
            <a:noFill/>
          </a:ln>
        </p:spPr>
      </p:pic>
      <p:pic>
        <p:nvPicPr>
          <p:cNvPr id="983" name="Shape 983"/>
          <p:cNvPicPr preferRelativeResize="0"/>
          <p:nvPr/>
        </p:nvPicPr>
        <p:blipFill rotWithShape="1">
          <a:blip r:embed="rId5">
            <a:alphaModFix/>
          </a:blip>
          <a:srcRect l="17936" t="8362" r="24899" b="5599"/>
          <a:stretch/>
        </p:blipFill>
        <p:spPr>
          <a:xfrm>
            <a:off x="2113890" y="1308045"/>
            <a:ext cx="368400" cy="367200"/>
          </a:xfrm>
          <a:prstGeom prst="rect">
            <a:avLst/>
          </a:prstGeom>
          <a:noFill/>
          <a:ln>
            <a:noFill/>
          </a:ln>
        </p:spPr>
      </p:pic>
      <p:pic>
        <p:nvPicPr>
          <p:cNvPr id="984" name="Shape 984"/>
          <p:cNvPicPr preferRelativeResize="0"/>
          <p:nvPr/>
        </p:nvPicPr>
        <p:blipFill rotWithShape="1">
          <a:blip r:embed="rId6">
            <a:alphaModFix/>
          </a:blip>
          <a:srcRect/>
          <a:stretch/>
        </p:blipFill>
        <p:spPr>
          <a:xfrm>
            <a:off x="2421752" y="1351970"/>
            <a:ext cx="339900" cy="301800"/>
          </a:xfrm>
          <a:prstGeom prst="rect">
            <a:avLst/>
          </a:prstGeom>
          <a:noFill/>
          <a:ln>
            <a:noFill/>
          </a:ln>
        </p:spPr>
      </p:pic>
      <p:pic>
        <p:nvPicPr>
          <p:cNvPr id="985" name="Shape 985"/>
          <p:cNvPicPr preferRelativeResize="0"/>
          <p:nvPr/>
        </p:nvPicPr>
        <p:blipFill rotWithShape="1">
          <a:blip r:embed="rId7">
            <a:alphaModFix/>
          </a:blip>
          <a:srcRect/>
          <a:stretch/>
        </p:blipFill>
        <p:spPr>
          <a:xfrm>
            <a:off x="6683578" y="567090"/>
            <a:ext cx="465600" cy="465599"/>
          </a:xfrm>
          <a:prstGeom prst="rect">
            <a:avLst/>
          </a:prstGeom>
          <a:noFill/>
          <a:ln>
            <a:noFill/>
          </a:ln>
        </p:spPr>
      </p:pic>
      <p:sp>
        <p:nvSpPr>
          <p:cNvPr id="986" name="Shape 986"/>
          <p:cNvSpPr txBox="1"/>
          <p:nvPr/>
        </p:nvSpPr>
        <p:spPr>
          <a:xfrm>
            <a:off x="5936603" y="527339"/>
            <a:ext cx="687000" cy="543000"/>
          </a:xfrm>
          <a:prstGeom prst="rect">
            <a:avLst/>
          </a:prstGeom>
          <a:noFill/>
          <a:ln>
            <a:noFill/>
          </a:ln>
        </p:spPr>
        <p:txBody>
          <a:bodyPr wrap="square" lIns="15700" tIns="15700" rIns="15700" bIns="15700" anchor="ctr" anchorCtr="0">
            <a:noAutofit/>
          </a:bodyPr>
          <a:lstStyle/>
          <a:p>
            <a:pPr marL="0" marR="0" lvl="0" indent="0" algn="ctr" rtl="0">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Security and Isolation</a:t>
            </a:r>
          </a:p>
        </p:txBody>
      </p:sp>
      <p:sp>
        <p:nvSpPr>
          <p:cNvPr id="987" name="Shape 987"/>
          <p:cNvSpPr/>
          <p:nvPr/>
        </p:nvSpPr>
        <p:spPr>
          <a:xfrm>
            <a:off x="1962834" y="565704"/>
            <a:ext cx="463800" cy="463800"/>
          </a:xfrm>
          <a:prstGeom prst="ellipse">
            <a:avLst/>
          </a:prstGeom>
          <a:solidFill>
            <a:schemeClr val="accent1"/>
          </a:solidFill>
          <a:ln w="9525" cap="flat" cmpd="sng">
            <a:solidFill>
              <a:srgbClr val="4A7DBA"/>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dk1"/>
              </a:buClr>
              <a:buFont typeface="Calibri"/>
              <a:buNone/>
            </a:pPr>
            <a:endParaRPr sz="1800">
              <a:solidFill>
                <a:schemeClr val="lt1"/>
              </a:solidFill>
              <a:latin typeface="Calibri"/>
              <a:ea typeface="Calibri"/>
              <a:cs typeface="Calibri"/>
              <a:sym typeface="Calibri"/>
            </a:endParaRPr>
          </a:p>
        </p:txBody>
      </p:sp>
      <p:sp>
        <p:nvSpPr>
          <p:cNvPr id="988" name="Shape 988"/>
          <p:cNvSpPr/>
          <p:nvPr/>
        </p:nvSpPr>
        <p:spPr>
          <a:xfrm>
            <a:off x="2010773" y="610560"/>
            <a:ext cx="363600" cy="363600"/>
          </a:xfrm>
          <a:prstGeom prst="sun">
            <a:avLst>
              <a:gd name="adj" fmla="val 25000"/>
            </a:avLst>
          </a:prstGeom>
          <a:solidFill>
            <a:srgbClr val="FFFFFF"/>
          </a:solidFill>
          <a:ln w="9525" cap="flat" cmpd="sng">
            <a:solidFill>
              <a:srgbClr val="4A7DBA"/>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dk1"/>
              </a:buClr>
              <a:buFont typeface="Calibri"/>
              <a:buNone/>
            </a:pPr>
            <a:endParaRPr sz="1800">
              <a:solidFill>
                <a:schemeClr val="lt1"/>
              </a:solidFill>
              <a:latin typeface="Calibri"/>
              <a:ea typeface="Calibri"/>
              <a:cs typeface="Calibri"/>
              <a:sym typeface="Calibri"/>
            </a:endParaRPr>
          </a:p>
        </p:txBody>
      </p:sp>
      <p:grpSp>
        <p:nvGrpSpPr>
          <p:cNvPr id="989" name="Shape 989"/>
          <p:cNvGrpSpPr/>
          <p:nvPr/>
        </p:nvGrpSpPr>
        <p:grpSpPr>
          <a:xfrm>
            <a:off x="1077717" y="2954093"/>
            <a:ext cx="4925101" cy="792866"/>
            <a:chOff x="644975" y="3144934"/>
            <a:chExt cx="4925101" cy="792866"/>
          </a:xfrm>
        </p:grpSpPr>
        <p:sp>
          <p:nvSpPr>
            <p:cNvPr id="990" name="Shape 990"/>
            <p:cNvSpPr txBox="1"/>
            <p:nvPr/>
          </p:nvSpPr>
          <p:spPr>
            <a:xfrm>
              <a:off x="5000676" y="3631492"/>
              <a:ext cx="569400" cy="2169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787878"/>
                </a:buClr>
                <a:buSzPct val="25000"/>
                <a:buFont typeface="Calibri"/>
                <a:buNone/>
              </a:pPr>
              <a:r>
                <a:rPr lang="en-US" sz="900">
                  <a:solidFill>
                    <a:srgbClr val="787878"/>
                  </a:solidFill>
                  <a:latin typeface="Calibri"/>
                  <a:ea typeface="Calibri"/>
                  <a:cs typeface="Calibri"/>
                  <a:sym typeface="Calibri"/>
                </a:rPr>
                <a:t>BOSH</a:t>
              </a:r>
            </a:p>
          </p:txBody>
        </p:sp>
        <p:pic>
          <p:nvPicPr>
            <p:cNvPr id="991" name="Shape 991"/>
            <p:cNvPicPr preferRelativeResize="0"/>
            <p:nvPr/>
          </p:nvPicPr>
          <p:blipFill rotWithShape="1">
            <a:blip r:embed="rId8">
              <a:alphaModFix/>
            </a:blip>
            <a:srcRect l="47900" r="18553" b="23843"/>
            <a:stretch/>
          </p:blipFill>
          <p:spPr>
            <a:xfrm>
              <a:off x="4858676" y="3211102"/>
              <a:ext cx="711300" cy="458399"/>
            </a:xfrm>
            <a:prstGeom prst="rect">
              <a:avLst/>
            </a:prstGeom>
            <a:noFill/>
            <a:ln>
              <a:noFill/>
            </a:ln>
          </p:spPr>
        </p:pic>
        <p:sp>
          <p:nvSpPr>
            <p:cNvPr id="992" name="Shape 992"/>
            <p:cNvSpPr/>
            <p:nvPr/>
          </p:nvSpPr>
          <p:spPr>
            <a:xfrm>
              <a:off x="1558759" y="3144934"/>
              <a:ext cx="3030900" cy="652200"/>
            </a:xfrm>
            <a:prstGeom prst="rect">
              <a:avLst/>
            </a:prstGeom>
            <a:solidFill>
              <a:schemeClr val="accent1"/>
            </a:solidFill>
            <a:ln>
              <a:noFill/>
            </a:ln>
          </p:spPr>
          <p:txBody>
            <a:bodyPr wrap="square" lIns="91425" tIns="45700" rIns="91425" bIns="45700" anchor="ctr" anchorCtr="0">
              <a:noAutofit/>
            </a:bodyPr>
            <a:lstStyle/>
            <a:p>
              <a:pPr marL="0" marR="0" lvl="0" indent="0" algn="l" rtl="0">
                <a:spcBef>
                  <a:spcPts val="0"/>
                </a:spcBef>
                <a:buClr>
                  <a:srgbClr val="FFFFFF"/>
                </a:buClr>
                <a:buSzPct val="25000"/>
                <a:buFont typeface="Arial"/>
                <a:buNone/>
              </a:pPr>
              <a:r>
                <a:rPr lang="en-US" sz="1400" b="0" i="0" u="none" strike="noStrike" cap="none">
                  <a:solidFill>
                    <a:srgbClr val="FFFFFF"/>
                  </a:solidFill>
                  <a:latin typeface="Arial"/>
                  <a:ea typeface="Arial"/>
                  <a:cs typeface="Arial"/>
                  <a:sym typeface="Arial"/>
                </a:rPr>
                <a:t>Infrastructure Automation</a:t>
              </a:r>
            </a:p>
          </p:txBody>
        </p:sp>
        <p:sp>
          <p:nvSpPr>
            <p:cNvPr id="993" name="Shape 993"/>
            <p:cNvSpPr txBox="1"/>
            <p:nvPr/>
          </p:nvSpPr>
          <p:spPr>
            <a:xfrm>
              <a:off x="644975" y="3720900"/>
              <a:ext cx="613800" cy="216900"/>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404040"/>
                </a:buClr>
                <a:buSzPct val="25000"/>
                <a:buFont typeface="Arial"/>
                <a:buNone/>
              </a:pPr>
              <a:r>
                <a:rPr lang="en-US" sz="900" b="0" i="0" u="none" strike="noStrike" cap="none">
                  <a:solidFill>
                    <a:srgbClr val="404040"/>
                  </a:solidFill>
                  <a:latin typeface="Arial"/>
                  <a:ea typeface="Arial"/>
                  <a:cs typeface="Arial"/>
                  <a:sym typeface="Arial"/>
                </a:rPr>
                <a:t>IT Ops</a:t>
              </a:r>
            </a:p>
          </p:txBody>
        </p:sp>
        <p:pic>
          <p:nvPicPr>
            <p:cNvPr id="994" name="Shape 994"/>
            <p:cNvPicPr preferRelativeResize="0"/>
            <p:nvPr/>
          </p:nvPicPr>
          <p:blipFill rotWithShape="1">
            <a:blip r:embed="rId9">
              <a:alphaModFix/>
            </a:blip>
            <a:srcRect/>
            <a:stretch/>
          </p:blipFill>
          <p:spPr>
            <a:xfrm>
              <a:off x="869075" y="3195734"/>
              <a:ext cx="203100" cy="543600"/>
            </a:xfrm>
            <a:prstGeom prst="rect">
              <a:avLst/>
            </a:prstGeom>
            <a:noFill/>
            <a:ln>
              <a:noFill/>
            </a:ln>
          </p:spPr>
        </p:pic>
      </p:grpSp>
      <p:pic>
        <p:nvPicPr>
          <p:cNvPr id="995" name="Shape 995"/>
          <p:cNvPicPr preferRelativeResize="0"/>
          <p:nvPr/>
        </p:nvPicPr>
        <p:blipFill rotWithShape="1">
          <a:blip r:embed="rId10">
            <a:alphaModFix/>
          </a:blip>
          <a:srcRect/>
          <a:stretch/>
        </p:blipFill>
        <p:spPr>
          <a:xfrm>
            <a:off x="6035062" y="2073569"/>
            <a:ext cx="613800" cy="245400"/>
          </a:xfrm>
          <a:prstGeom prst="rect">
            <a:avLst/>
          </a:prstGeom>
          <a:noFill/>
          <a:ln>
            <a:noFill/>
          </a:ln>
        </p:spPr>
      </p:pic>
      <p:pic>
        <p:nvPicPr>
          <p:cNvPr id="996" name="Shape 996"/>
          <p:cNvPicPr preferRelativeResize="0"/>
          <p:nvPr/>
        </p:nvPicPr>
        <p:blipFill rotWithShape="1">
          <a:blip r:embed="rId11">
            <a:alphaModFix/>
          </a:blip>
          <a:srcRect/>
          <a:stretch/>
        </p:blipFill>
        <p:spPr>
          <a:xfrm>
            <a:off x="7275944" y="2034037"/>
            <a:ext cx="580800" cy="384300"/>
          </a:xfrm>
          <a:prstGeom prst="rect">
            <a:avLst/>
          </a:prstGeom>
          <a:noFill/>
          <a:ln>
            <a:noFill/>
          </a:ln>
        </p:spPr>
      </p:pic>
      <p:pic>
        <p:nvPicPr>
          <p:cNvPr id="997" name="Shape 997"/>
          <p:cNvPicPr preferRelativeResize="0"/>
          <p:nvPr/>
        </p:nvPicPr>
        <p:blipFill rotWithShape="1">
          <a:blip r:embed="rId12">
            <a:alphaModFix/>
          </a:blip>
          <a:srcRect/>
          <a:stretch/>
        </p:blipFill>
        <p:spPr>
          <a:xfrm>
            <a:off x="7927862" y="2046942"/>
            <a:ext cx="358500" cy="358500"/>
          </a:xfrm>
          <a:prstGeom prst="rect">
            <a:avLst/>
          </a:prstGeom>
          <a:noFill/>
          <a:ln>
            <a:noFill/>
          </a:ln>
        </p:spPr>
      </p:pic>
      <p:pic>
        <p:nvPicPr>
          <p:cNvPr id="998" name="Shape 998"/>
          <p:cNvPicPr preferRelativeResize="0"/>
          <p:nvPr/>
        </p:nvPicPr>
        <p:blipFill rotWithShape="1">
          <a:blip r:embed="rId13">
            <a:alphaModFix/>
          </a:blip>
          <a:srcRect/>
          <a:stretch/>
        </p:blipFill>
        <p:spPr>
          <a:xfrm>
            <a:off x="6711212" y="2017246"/>
            <a:ext cx="558000" cy="417900"/>
          </a:xfrm>
          <a:prstGeom prst="rect">
            <a:avLst/>
          </a:prstGeom>
          <a:noFill/>
          <a:ln>
            <a:noFill/>
          </a:ln>
        </p:spPr>
      </p:pic>
      <p:pic>
        <p:nvPicPr>
          <p:cNvPr id="999" name="Shape 999"/>
          <p:cNvPicPr preferRelativeResize="0"/>
          <p:nvPr/>
        </p:nvPicPr>
        <p:blipFill rotWithShape="1">
          <a:blip r:embed="rId14">
            <a:alphaModFix/>
          </a:blip>
          <a:srcRect/>
          <a:stretch/>
        </p:blipFill>
        <p:spPr>
          <a:xfrm>
            <a:off x="8311224" y="1894487"/>
            <a:ext cx="801200" cy="600900"/>
          </a:xfrm>
          <a:prstGeom prst="rect">
            <a:avLst/>
          </a:prstGeom>
          <a:noFill/>
          <a:ln>
            <a:noFill/>
          </a:ln>
        </p:spPr>
      </p:pic>
      <p:grpSp>
        <p:nvGrpSpPr>
          <p:cNvPr id="1000" name="Shape 1000"/>
          <p:cNvGrpSpPr/>
          <p:nvPr/>
        </p:nvGrpSpPr>
        <p:grpSpPr>
          <a:xfrm>
            <a:off x="1077700" y="3919048"/>
            <a:ext cx="3944684" cy="742086"/>
            <a:chOff x="644975" y="4109889"/>
            <a:chExt cx="3944684" cy="742086"/>
          </a:xfrm>
        </p:grpSpPr>
        <p:sp>
          <p:nvSpPr>
            <p:cNvPr id="1001" name="Shape 1001"/>
            <p:cNvSpPr/>
            <p:nvPr/>
          </p:nvSpPr>
          <p:spPr>
            <a:xfrm>
              <a:off x="1558759" y="4123425"/>
              <a:ext cx="3030900" cy="652200"/>
            </a:xfrm>
            <a:prstGeom prst="rect">
              <a:avLst/>
            </a:prstGeom>
            <a:solidFill>
              <a:schemeClr val="accent1"/>
            </a:solidFill>
            <a:ln>
              <a:noFill/>
            </a:ln>
          </p:spPr>
          <p:txBody>
            <a:bodyPr wrap="square" lIns="91425" tIns="45700" rIns="91425" bIns="45700" anchor="ctr" anchorCtr="0">
              <a:noAutofit/>
            </a:bodyPr>
            <a:lstStyle/>
            <a:p>
              <a:pPr marL="0" marR="0" lvl="0" indent="0" algn="l" rtl="0">
                <a:spcBef>
                  <a:spcPts val="0"/>
                </a:spcBef>
                <a:buClr>
                  <a:srgbClr val="FFFFFF"/>
                </a:buClr>
                <a:buSzPct val="25000"/>
                <a:buFont typeface="Arial"/>
                <a:buNone/>
              </a:pPr>
              <a:r>
                <a:rPr lang="en-US" sz="1400" b="0" i="0" u="none" strike="noStrike" cap="none">
                  <a:solidFill>
                    <a:srgbClr val="FFFFFF"/>
                  </a:solidFill>
                  <a:latin typeface="Arial"/>
                  <a:ea typeface="Arial"/>
                  <a:cs typeface="Arial"/>
                  <a:sym typeface="Arial"/>
                </a:rPr>
                <a:t>Infrastructure</a:t>
              </a:r>
            </a:p>
          </p:txBody>
        </p:sp>
        <p:sp>
          <p:nvSpPr>
            <p:cNvPr id="1002" name="Shape 1002"/>
            <p:cNvSpPr txBox="1"/>
            <p:nvPr/>
          </p:nvSpPr>
          <p:spPr>
            <a:xfrm>
              <a:off x="644975" y="4635075"/>
              <a:ext cx="661500" cy="216900"/>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404040"/>
                </a:buClr>
                <a:buSzPct val="25000"/>
                <a:buFont typeface="Arial"/>
                <a:buNone/>
              </a:pPr>
              <a:r>
                <a:rPr lang="en-US" sz="900" b="0" i="0" u="none" strike="noStrike" cap="none">
                  <a:solidFill>
                    <a:srgbClr val="404040"/>
                  </a:solidFill>
                  <a:latin typeface="Arial"/>
                  <a:ea typeface="Arial"/>
                  <a:cs typeface="Arial"/>
                  <a:sym typeface="Arial"/>
                </a:rPr>
                <a:t>IT Ops</a:t>
              </a:r>
            </a:p>
          </p:txBody>
        </p:sp>
        <p:pic>
          <p:nvPicPr>
            <p:cNvPr id="1003" name="Shape 1003"/>
            <p:cNvPicPr preferRelativeResize="0"/>
            <p:nvPr/>
          </p:nvPicPr>
          <p:blipFill rotWithShape="1">
            <a:blip r:embed="rId9">
              <a:alphaModFix/>
            </a:blip>
            <a:srcRect/>
            <a:stretch/>
          </p:blipFill>
          <p:spPr>
            <a:xfrm>
              <a:off x="869075" y="4109889"/>
              <a:ext cx="203100" cy="543600"/>
            </a:xfrm>
            <a:prstGeom prst="rect">
              <a:avLst/>
            </a:prstGeom>
            <a:noFill/>
            <a:ln>
              <a:noFill/>
            </a:ln>
          </p:spPr>
        </p:pic>
      </p:grpSp>
      <p:pic>
        <p:nvPicPr>
          <p:cNvPr id="1004" name="Shape 1004"/>
          <p:cNvPicPr preferRelativeResize="0"/>
          <p:nvPr/>
        </p:nvPicPr>
        <p:blipFill rotWithShape="1">
          <a:blip r:embed="rId10">
            <a:alphaModFix/>
          </a:blip>
          <a:srcRect/>
          <a:stretch/>
        </p:blipFill>
        <p:spPr>
          <a:xfrm>
            <a:off x="5316737" y="4135344"/>
            <a:ext cx="613800" cy="245400"/>
          </a:xfrm>
          <a:prstGeom prst="rect">
            <a:avLst/>
          </a:prstGeom>
          <a:noFill/>
          <a:ln>
            <a:noFill/>
          </a:ln>
        </p:spPr>
      </p:pic>
      <p:pic>
        <p:nvPicPr>
          <p:cNvPr id="1005" name="Shape 1005"/>
          <p:cNvPicPr preferRelativeResize="0"/>
          <p:nvPr/>
        </p:nvPicPr>
        <p:blipFill rotWithShape="1">
          <a:blip r:embed="rId11">
            <a:alphaModFix/>
          </a:blip>
          <a:srcRect/>
          <a:stretch/>
        </p:blipFill>
        <p:spPr>
          <a:xfrm>
            <a:off x="6633819" y="4095812"/>
            <a:ext cx="580800" cy="384300"/>
          </a:xfrm>
          <a:prstGeom prst="rect">
            <a:avLst/>
          </a:prstGeom>
          <a:noFill/>
          <a:ln>
            <a:noFill/>
          </a:ln>
        </p:spPr>
      </p:pic>
      <p:pic>
        <p:nvPicPr>
          <p:cNvPr id="1006" name="Shape 1006"/>
          <p:cNvPicPr preferRelativeResize="0"/>
          <p:nvPr/>
        </p:nvPicPr>
        <p:blipFill rotWithShape="1">
          <a:blip r:embed="rId12">
            <a:alphaModFix/>
          </a:blip>
          <a:srcRect/>
          <a:stretch/>
        </p:blipFill>
        <p:spPr>
          <a:xfrm>
            <a:off x="7361937" y="4108717"/>
            <a:ext cx="358500" cy="358500"/>
          </a:xfrm>
          <a:prstGeom prst="rect">
            <a:avLst/>
          </a:prstGeom>
          <a:noFill/>
          <a:ln>
            <a:noFill/>
          </a:ln>
        </p:spPr>
      </p:pic>
      <p:pic>
        <p:nvPicPr>
          <p:cNvPr id="1007" name="Shape 1007"/>
          <p:cNvPicPr preferRelativeResize="0"/>
          <p:nvPr/>
        </p:nvPicPr>
        <p:blipFill rotWithShape="1">
          <a:blip r:embed="rId13">
            <a:alphaModFix/>
          </a:blip>
          <a:srcRect/>
          <a:stretch/>
        </p:blipFill>
        <p:spPr>
          <a:xfrm>
            <a:off x="6069088" y="4079021"/>
            <a:ext cx="557999" cy="417900"/>
          </a:xfrm>
          <a:prstGeom prst="rect">
            <a:avLst/>
          </a:prstGeom>
          <a:noFill/>
          <a:ln>
            <a:noFill/>
          </a:ln>
        </p:spPr>
      </p:pic>
      <p:pic>
        <p:nvPicPr>
          <p:cNvPr id="1008" name="Shape 1008"/>
          <p:cNvPicPr preferRelativeResize="0"/>
          <p:nvPr/>
        </p:nvPicPr>
        <p:blipFill rotWithShape="1">
          <a:blip r:embed="rId14">
            <a:alphaModFix/>
          </a:blip>
          <a:srcRect/>
          <a:stretch/>
        </p:blipFill>
        <p:spPr>
          <a:xfrm>
            <a:off x="7821499" y="3956262"/>
            <a:ext cx="801200" cy="600900"/>
          </a:xfrm>
          <a:prstGeom prst="rect">
            <a:avLst/>
          </a:prstGeom>
          <a:noFill/>
          <a:ln>
            <a:noFill/>
          </a:ln>
        </p:spPr>
      </p:pic>
    </p:spTree>
  </p:cSld>
  <p:clrMapOvr>
    <a:masterClrMapping/>
  </p:clrMapOvr>
  <p:transition xmlns:p14="http://schemas.microsoft.com/office/powerpoint/2010/mai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Shape 435"/>
          <p:cNvPicPr preferRelativeResize="0">
            <a:picLocks noGrp="1"/>
          </p:cNvPicPr>
          <p:nvPr>
            <p:ph type="pic" idx="2"/>
          </p:nvPr>
        </p:nvPicPr>
        <p:blipFill rotWithShape="1">
          <a:blip r:embed="rId3">
            <a:alphaModFix amt="30000"/>
          </a:blip>
          <a:srcRect t="8643" b="8643"/>
          <a:stretch/>
        </p:blipFill>
        <p:spPr>
          <a:xfrm>
            <a:off x="114300" y="112713"/>
            <a:ext cx="8915400" cy="4918200"/>
          </a:xfrm>
          <a:prstGeom prst="rect">
            <a:avLst/>
          </a:prstGeom>
          <a:noFill/>
          <a:ln>
            <a:noFill/>
          </a:ln>
        </p:spPr>
      </p:pic>
      <p:sp>
        <p:nvSpPr>
          <p:cNvPr id="436" name="Shape 436"/>
          <p:cNvSpPr txBox="1">
            <a:spLocks noGrp="1"/>
          </p:cNvSpPr>
          <p:nvPr>
            <p:ph type="body" idx="3"/>
          </p:nvPr>
        </p:nvSpPr>
        <p:spPr>
          <a:xfrm>
            <a:off x="411480" y="1462467"/>
            <a:ext cx="5920200" cy="1051800"/>
          </a:xfrm>
          <a:prstGeom prst="rect">
            <a:avLst/>
          </a:prstGeom>
          <a:noFill/>
          <a:ln>
            <a:noFill/>
          </a:ln>
        </p:spPr>
        <p:txBody>
          <a:bodyPr wrap="square" lIns="0" tIns="45700" rIns="91425" bIns="45700" anchor="t" anchorCtr="0">
            <a:noAutofit/>
          </a:bodyPr>
          <a:lstStyle/>
          <a:p>
            <a:pPr marL="0" marR="0" lvl="0" indent="0" algn="l" rtl="0">
              <a:spcBef>
                <a:spcPts val="0"/>
              </a:spcBef>
              <a:buClr>
                <a:schemeClr val="lt1"/>
              </a:buClr>
              <a:buSzPct val="25000"/>
              <a:buFont typeface="Arial"/>
              <a:buNone/>
            </a:pPr>
            <a:r>
              <a:rPr lang="en-US"/>
              <a:t>Enable</a:t>
            </a:r>
            <a:r>
              <a:rPr lang="en-US" sz="1600" b="0" i="0" u="none" strike="noStrike" cap="none">
                <a:solidFill>
                  <a:schemeClr val="lt1"/>
                </a:solidFill>
                <a:latin typeface="Arial"/>
                <a:ea typeface="Arial"/>
                <a:cs typeface="Arial"/>
                <a:sym typeface="Arial"/>
              </a:rPr>
              <a:t> </a:t>
            </a:r>
            <a:r>
              <a:rPr lang="en-US"/>
              <a:t>creation of </a:t>
            </a:r>
            <a:r>
              <a:rPr lang="en-US" sz="1600" b="0" i="0" u="none" strike="noStrike" cap="none">
                <a:solidFill>
                  <a:schemeClr val="lt1"/>
                </a:solidFill>
                <a:latin typeface="Arial"/>
                <a:ea typeface="Arial"/>
                <a:cs typeface="Arial"/>
                <a:sym typeface="Arial"/>
              </a:rPr>
              <a:t>high-quality software—at start-up speed—leveraging a modern cloud platform, a modern development process, and the power of Big Data to continuously drive innovation</a:t>
            </a:r>
          </a:p>
        </p:txBody>
      </p:sp>
      <p:pic>
        <p:nvPicPr>
          <p:cNvPr id="437" name="Shape 437" descr="pivotal_white.png"/>
          <p:cNvPicPr preferRelativeResize="0"/>
          <p:nvPr/>
        </p:nvPicPr>
        <p:blipFill rotWithShape="1">
          <a:blip r:embed="rId4">
            <a:alphaModFix/>
          </a:blip>
          <a:srcRect/>
          <a:stretch/>
        </p:blipFill>
        <p:spPr>
          <a:xfrm>
            <a:off x="8098904" y="4658052"/>
            <a:ext cx="755700" cy="185700"/>
          </a:xfrm>
          <a:prstGeom prst="rect">
            <a:avLst/>
          </a:prstGeom>
          <a:noFill/>
          <a:ln>
            <a:noFill/>
          </a:ln>
        </p:spPr>
      </p:pic>
      <p:sp>
        <p:nvSpPr>
          <p:cNvPr id="438" name="Shape 438"/>
          <p:cNvSpPr txBox="1"/>
          <p:nvPr/>
        </p:nvSpPr>
        <p:spPr>
          <a:xfrm>
            <a:off x="304800" y="457200"/>
            <a:ext cx="4750500" cy="963000"/>
          </a:xfrm>
          <a:prstGeom prst="rect">
            <a:avLst/>
          </a:prstGeom>
          <a:noFill/>
          <a:ln>
            <a:noFill/>
          </a:ln>
        </p:spPr>
        <p:txBody>
          <a:bodyPr wrap="square" lIns="91425" tIns="91425" rIns="91425" bIns="91425" anchor="ctr" anchorCtr="0">
            <a:noAutofit/>
          </a:bodyPr>
          <a:lstStyle/>
          <a:p>
            <a:pPr lvl="0" rtl="0">
              <a:spcBef>
                <a:spcPts val="0"/>
              </a:spcBef>
              <a:buNone/>
            </a:pPr>
            <a:r>
              <a:rPr lang="en-US" sz="3600">
                <a:solidFill>
                  <a:srgbClr val="199F80"/>
                </a:solidFill>
              </a:rPr>
              <a:t>OUR MISSION: </a:t>
            </a:r>
          </a:p>
        </p:txBody>
      </p:sp>
      <p:sp>
        <p:nvSpPr>
          <p:cNvPr id="439" name="Shape 439"/>
          <p:cNvSpPr/>
          <p:nvPr/>
        </p:nvSpPr>
        <p:spPr>
          <a:xfrm>
            <a:off x="1102563" y="3337526"/>
            <a:ext cx="1442400" cy="1442400"/>
          </a:xfrm>
          <a:prstGeom prst="ellipse">
            <a:avLst/>
          </a:prstGeom>
          <a:solidFill>
            <a:schemeClr val="accent2">
              <a:alpha val="40000"/>
            </a:schemeClr>
          </a:solidFill>
          <a:ln>
            <a:noFill/>
          </a:ln>
        </p:spPr>
        <p:txBody>
          <a:bodyPr wrap="square" lIns="0" tIns="0" rIns="0" bIns="0" anchor="ctr" anchorCtr="0">
            <a:noAutofit/>
          </a:bodyPr>
          <a:lstStyle/>
          <a:p>
            <a:pPr lvl="0" algn="ctr" rtl="0">
              <a:spcBef>
                <a:spcPts val="0"/>
              </a:spcBef>
              <a:buSzPct val="25000"/>
              <a:buNone/>
            </a:pPr>
            <a:r>
              <a:rPr lang="en-US" sz="1200" b="1">
                <a:solidFill>
                  <a:schemeClr val="lt1"/>
                </a:solidFill>
              </a:rPr>
              <a:t>Modern Software Methodology</a:t>
            </a:r>
          </a:p>
        </p:txBody>
      </p:sp>
      <p:sp>
        <p:nvSpPr>
          <p:cNvPr id="440" name="Shape 440"/>
          <p:cNvSpPr/>
          <p:nvPr/>
        </p:nvSpPr>
        <p:spPr>
          <a:xfrm>
            <a:off x="3850788" y="3337526"/>
            <a:ext cx="1442400" cy="1442400"/>
          </a:xfrm>
          <a:prstGeom prst="ellipse">
            <a:avLst/>
          </a:prstGeom>
          <a:solidFill>
            <a:schemeClr val="accent2">
              <a:alpha val="40000"/>
            </a:schemeClr>
          </a:solidFill>
          <a:ln>
            <a:noFill/>
          </a:ln>
        </p:spPr>
        <p:txBody>
          <a:bodyPr wrap="square" lIns="0" tIns="0" rIns="0" bIns="0" anchor="ctr" anchorCtr="0">
            <a:noAutofit/>
          </a:bodyPr>
          <a:lstStyle/>
          <a:p>
            <a:pPr lvl="0" algn="ctr" rtl="0">
              <a:spcBef>
                <a:spcPts val="0"/>
              </a:spcBef>
              <a:buSzPct val="25000"/>
              <a:buNone/>
            </a:pPr>
            <a:r>
              <a:rPr lang="en-US" sz="1200" b="1">
                <a:solidFill>
                  <a:schemeClr val="lt1"/>
                </a:solidFill>
              </a:rPr>
              <a:t>Modern Cloud Platform</a:t>
            </a:r>
          </a:p>
        </p:txBody>
      </p:sp>
      <p:sp>
        <p:nvSpPr>
          <p:cNvPr id="441" name="Shape 441"/>
          <p:cNvSpPr/>
          <p:nvPr/>
        </p:nvSpPr>
        <p:spPr>
          <a:xfrm>
            <a:off x="6517788" y="3337526"/>
            <a:ext cx="1442400" cy="1442400"/>
          </a:xfrm>
          <a:prstGeom prst="ellipse">
            <a:avLst/>
          </a:prstGeom>
          <a:solidFill>
            <a:schemeClr val="accent2">
              <a:alpha val="40000"/>
            </a:schemeClr>
          </a:solidFill>
          <a:ln>
            <a:noFill/>
          </a:ln>
        </p:spPr>
        <p:txBody>
          <a:bodyPr wrap="square" lIns="0" tIns="0" rIns="0" bIns="0" anchor="ctr" anchorCtr="0">
            <a:noAutofit/>
          </a:bodyPr>
          <a:lstStyle/>
          <a:p>
            <a:pPr lvl="0" algn="ctr" rtl="0">
              <a:spcBef>
                <a:spcPts val="0"/>
              </a:spcBef>
              <a:buSzPct val="25000"/>
              <a:buNone/>
            </a:pPr>
            <a:r>
              <a:rPr lang="en-US" sz="1200" b="1">
                <a:solidFill>
                  <a:schemeClr val="lt1"/>
                </a:solidFill>
              </a:rPr>
              <a:t>Big Data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Shape 1014"/>
          <p:cNvSpPr txBox="1">
            <a:spLocks noGrp="1"/>
          </p:cNvSpPr>
          <p:nvPr>
            <p:ph type="title"/>
          </p:nvPr>
        </p:nvSpPr>
        <p:spPr>
          <a:xfrm>
            <a:off x="146538" y="105956"/>
            <a:ext cx="2736900" cy="1052400"/>
          </a:xfrm>
          <a:prstGeom prst="rect">
            <a:avLst/>
          </a:prstGeom>
          <a:noFill/>
          <a:ln>
            <a:noFill/>
          </a:ln>
        </p:spPr>
        <p:txBody>
          <a:bodyPr wrap="square"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2520" b="0" i="0" u="none" strike="noStrike" cap="none">
                <a:solidFill>
                  <a:srgbClr val="2C95DD"/>
                </a:solidFill>
                <a:latin typeface="Arial"/>
                <a:ea typeface="Arial"/>
                <a:cs typeface="Arial"/>
                <a:sym typeface="Arial"/>
              </a:rPr>
              <a:t>Pivotal Cloud Foundry </a:t>
            </a:r>
            <a:br>
              <a:rPr lang="en-US" sz="2520" b="0" i="0" u="none" strike="noStrike" cap="none">
                <a:solidFill>
                  <a:srgbClr val="2C95DD"/>
                </a:solidFill>
                <a:latin typeface="Arial"/>
                <a:ea typeface="Arial"/>
                <a:cs typeface="Arial"/>
                <a:sym typeface="Arial"/>
              </a:rPr>
            </a:br>
            <a:r>
              <a:rPr lang="en-US" sz="2520" b="0" i="0" u="none" strike="noStrike" cap="none">
                <a:solidFill>
                  <a:srgbClr val="2C95DD"/>
                </a:solidFill>
                <a:latin typeface="Arial"/>
                <a:ea typeface="Arial"/>
                <a:cs typeface="Arial"/>
                <a:sym typeface="Arial"/>
              </a:rPr>
              <a:t>Architecture</a:t>
            </a:r>
          </a:p>
        </p:txBody>
      </p:sp>
      <p:pic>
        <p:nvPicPr>
          <p:cNvPr id="1015" name="Shape 1015"/>
          <p:cNvPicPr preferRelativeResize="0"/>
          <p:nvPr/>
        </p:nvPicPr>
        <p:blipFill rotWithShape="1">
          <a:blip r:embed="rId3">
            <a:alphaModFix/>
          </a:blip>
          <a:srcRect b="-4014"/>
          <a:stretch/>
        </p:blipFill>
        <p:spPr>
          <a:xfrm>
            <a:off x="1774559" y="3993092"/>
            <a:ext cx="1122900" cy="584400"/>
          </a:xfrm>
          <a:prstGeom prst="rect">
            <a:avLst/>
          </a:prstGeom>
          <a:noFill/>
          <a:ln>
            <a:noFill/>
          </a:ln>
        </p:spPr>
      </p:pic>
      <p:pic>
        <p:nvPicPr>
          <p:cNvPr id="1016" name="Shape 1016"/>
          <p:cNvPicPr preferRelativeResize="0"/>
          <p:nvPr/>
        </p:nvPicPr>
        <p:blipFill rotWithShape="1">
          <a:blip r:embed="rId3">
            <a:alphaModFix/>
          </a:blip>
          <a:srcRect b="-4014"/>
          <a:stretch/>
        </p:blipFill>
        <p:spPr>
          <a:xfrm>
            <a:off x="2921244" y="3989171"/>
            <a:ext cx="1122900" cy="584400"/>
          </a:xfrm>
          <a:prstGeom prst="rect">
            <a:avLst/>
          </a:prstGeom>
          <a:noFill/>
          <a:ln>
            <a:noFill/>
          </a:ln>
        </p:spPr>
      </p:pic>
      <p:pic>
        <p:nvPicPr>
          <p:cNvPr id="1017" name="Shape 1017"/>
          <p:cNvPicPr preferRelativeResize="0"/>
          <p:nvPr/>
        </p:nvPicPr>
        <p:blipFill rotWithShape="1">
          <a:blip r:embed="rId3">
            <a:alphaModFix/>
          </a:blip>
          <a:srcRect b="-4014"/>
          <a:stretch/>
        </p:blipFill>
        <p:spPr>
          <a:xfrm>
            <a:off x="4067928" y="3989171"/>
            <a:ext cx="1122900" cy="584400"/>
          </a:xfrm>
          <a:prstGeom prst="rect">
            <a:avLst/>
          </a:prstGeom>
          <a:noFill/>
          <a:ln>
            <a:noFill/>
          </a:ln>
        </p:spPr>
      </p:pic>
      <p:pic>
        <p:nvPicPr>
          <p:cNvPr id="1018" name="Shape 1018"/>
          <p:cNvPicPr preferRelativeResize="0"/>
          <p:nvPr/>
        </p:nvPicPr>
        <p:blipFill rotWithShape="1">
          <a:blip r:embed="rId4">
            <a:alphaModFix/>
          </a:blip>
          <a:srcRect/>
          <a:stretch/>
        </p:blipFill>
        <p:spPr>
          <a:xfrm>
            <a:off x="1982692" y="4182703"/>
            <a:ext cx="720000" cy="181800"/>
          </a:xfrm>
          <a:prstGeom prst="rect">
            <a:avLst/>
          </a:prstGeom>
          <a:noFill/>
          <a:ln>
            <a:noFill/>
          </a:ln>
        </p:spPr>
      </p:pic>
      <p:pic>
        <p:nvPicPr>
          <p:cNvPr id="1019" name="Shape 1019"/>
          <p:cNvPicPr preferRelativeResize="0"/>
          <p:nvPr/>
        </p:nvPicPr>
        <p:blipFill rotWithShape="1">
          <a:blip r:embed="rId5">
            <a:alphaModFix/>
          </a:blip>
          <a:srcRect/>
          <a:stretch/>
        </p:blipFill>
        <p:spPr>
          <a:xfrm>
            <a:off x="4263851" y="4138183"/>
            <a:ext cx="602700" cy="243600"/>
          </a:xfrm>
          <a:prstGeom prst="rect">
            <a:avLst/>
          </a:prstGeom>
          <a:noFill/>
          <a:ln>
            <a:noFill/>
          </a:ln>
        </p:spPr>
      </p:pic>
      <p:pic>
        <p:nvPicPr>
          <p:cNvPr id="1020" name="Shape 1020"/>
          <p:cNvPicPr preferRelativeResize="0"/>
          <p:nvPr/>
        </p:nvPicPr>
        <p:blipFill rotWithShape="1">
          <a:blip r:embed="rId6">
            <a:alphaModFix/>
          </a:blip>
          <a:srcRect l="4287"/>
          <a:stretch/>
        </p:blipFill>
        <p:spPr>
          <a:xfrm>
            <a:off x="3113289" y="4147478"/>
            <a:ext cx="662100" cy="219300"/>
          </a:xfrm>
          <a:prstGeom prst="rect">
            <a:avLst/>
          </a:prstGeom>
          <a:noFill/>
          <a:ln>
            <a:noFill/>
          </a:ln>
        </p:spPr>
      </p:pic>
      <p:grpSp>
        <p:nvGrpSpPr>
          <p:cNvPr id="1021" name="Shape 1021"/>
          <p:cNvGrpSpPr/>
          <p:nvPr/>
        </p:nvGrpSpPr>
        <p:grpSpPr>
          <a:xfrm>
            <a:off x="956728" y="1548091"/>
            <a:ext cx="1744200" cy="897600"/>
            <a:chOff x="1092200" y="1176869"/>
            <a:chExt cx="1744200" cy="897600"/>
          </a:xfrm>
        </p:grpSpPr>
        <p:sp>
          <p:nvSpPr>
            <p:cNvPr id="1022" name="Shape 1022"/>
            <p:cNvSpPr/>
            <p:nvPr/>
          </p:nvSpPr>
          <p:spPr>
            <a:xfrm>
              <a:off x="1092200" y="1176869"/>
              <a:ext cx="1744200" cy="897600"/>
            </a:xfrm>
            <a:prstGeom prst="rect">
              <a:avLst/>
            </a:prstGeom>
            <a:solidFill>
              <a:schemeClr val="lt1"/>
            </a:solidFill>
            <a:ln w="9525"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grpSp>
          <p:nvGrpSpPr>
            <p:cNvPr id="1023" name="Shape 1023"/>
            <p:cNvGrpSpPr/>
            <p:nvPr/>
          </p:nvGrpSpPr>
          <p:grpSpPr>
            <a:xfrm>
              <a:off x="1163919" y="1239446"/>
              <a:ext cx="1621565" cy="568433"/>
              <a:chOff x="5481921" y="2721113"/>
              <a:chExt cx="1621565" cy="568433"/>
            </a:xfrm>
          </p:grpSpPr>
          <p:sp>
            <p:nvSpPr>
              <p:cNvPr id="1024" name="Shape 1024"/>
              <p:cNvSpPr/>
              <p:nvPr/>
            </p:nvSpPr>
            <p:spPr>
              <a:xfrm>
                <a:off x="5481921" y="2721113"/>
                <a:ext cx="1613099" cy="27210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Calibri"/>
                    <a:ea typeface="Calibri"/>
                    <a:cs typeface="Calibri"/>
                    <a:sym typeface="Calibri"/>
                  </a:rPr>
                  <a:t>Ops Manager UI</a:t>
                </a:r>
              </a:p>
            </p:txBody>
          </p:sp>
          <p:sp>
            <p:nvSpPr>
              <p:cNvPr id="1025" name="Shape 1025"/>
              <p:cNvSpPr/>
              <p:nvPr/>
            </p:nvSpPr>
            <p:spPr>
              <a:xfrm>
                <a:off x="5490387" y="3017446"/>
                <a:ext cx="1613099" cy="27210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Calibri"/>
                    <a:ea typeface="Calibri"/>
                    <a:cs typeface="Calibri"/>
                    <a:sym typeface="Calibri"/>
                  </a:rPr>
                  <a:t>Ops Manager Director</a:t>
                </a:r>
              </a:p>
            </p:txBody>
          </p:sp>
          <p:sp>
            <p:nvSpPr>
              <p:cNvPr id="1026" name="Shape 1026"/>
              <p:cNvSpPr/>
              <p:nvPr/>
            </p:nvSpPr>
            <p:spPr>
              <a:xfrm rot="-2700000">
                <a:off x="6784487" y="2807017"/>
                <a:ext cx="269831" cy="98429"/>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wrap="square"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grpSp>
        <p:sp>
          <p:nvSpPr>
            <p:cNvPr id="1027" name="Shape 1027"/>
            <p:cNvSpPr txBox="1"/>
            <p:nvPr/>
          </p:nvSpPr>
          <p:spPr>
            <a:xfrm>
              <a:off x="1169700" y="1761066"/>
              <a:ext cx="15876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Operations Manager</a:t>
              </a:r>
            </a:p>
          </p:txBody>
        </p:sp>
      </p:grpSp>
      <p:grpSp>
        <p:nvGrpSpPr>
          <p:cNvPr id="1028" name="Shape 1028"/>
          <p:cNvGrpSpPr/>
          <p:nvPr/>
        </p:nvGrpSpPr>
        <p:grpSpPr>
          <a:xfrm>
            <a:off x="6510872" y="2184400"/>
            <a:ext cx="1744200" cy="903433"/>
            <a:chOff x="6358466" y="2184400"/>
            <a:chExt cx="1744200" cy="903433"/>
          </a:xfrm>
        </p:grpSpPr>
        <p:sp>
          <p:nvSpPr>
            <p:cNvPr id="1029" name="Shape 1029"/>
            <p:cNvSpPr/>
            <p:nvPr/>
          </p:nvSpPr>
          <p:spPr>
            <a:xfrm>
              <a:off x="6358466" y="2184400"/>
              <a:ext cx="1744200" cy="897600"/>
            </a:xfrm>
            <a:prstGeom prst="rect">
              <a:avLst/>
            </a:prstGeom>
            <a:solidFill>
              <a:schemeClr val="lt1"/>
            </a:solidFill>
            <a:ln w="9525"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1030" name="Shape 1030"/>
            <p:cNvSpPr txBox="1"/>
            <p:nvPr/>
          </p:nvSpPr>
          <p:spPr>
            <a:xfrm>
              <a:off x="6889300" y="2810933"/>
              <a:ext cx="6978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Service</a:t>
              </a:r>
            </a:p>
          </p:txBody>
        </p:sp>
        <p:grpSp>
          <p:nvGrpSpPr>
            <p:cNvPr id="1031" name="Shape 1031"/>
            <p:cNvGrpSpPr/>
            <p:nvPr/>
          </p:nvGrpSpPr>
          <p:grpSpPr>
            <a:xfrm>
              <a:off x="6430190" y="2221581"/>
              <a:ext cx="1613099" cy="568430"/>
              <a:chOff x="5490387" y="1527312"/>
              <a:chExt cx="1613099" cy="568430"/>
            </a:xfrm>
          </p:grpSpPr>
          <p:sp>
            <p:nvSpPr>
              <p:cNvPr id="1032" name="Shape 1032"/>
              <p:cNvSpPr/>
              <p:nvPr/>
            </p:nvSpPr>
            <p:spPr>
              <a:xfrm>
                <a:off x="5490387" y="1527312"/>
                <a:ext cx="1613099" cy="27210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Calibri"/>
                    <a:ea typeface="Calibri"/>
                    <a:cs typeface="Calibri"/>
                    <a:sym typeface="Calibri"/>
                  </a:rPr>
                  <a:t>Service Broker</a:t>
                </a:r>
              </a:p>
            </p:txBody>
          </p:sp>
          <p:sp>
            <p:nvSpPr>
              <p:cNvPr id="1033" name="Shape 1033"/>
              <p:cNvSpPr/>
              <p:nvPr/>
            </p:nvSpPr>
            <p:spPr>
              <a:xfrm>
                <a:off x="5490387" y="1823642"/>
                <a:ext cx="1613099" cy="27210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Calibri"/>
                    <a:ea typeface="Calibri"/>
                    <a:cs typeface="Calibri"/>
                    <a:sym typeface="Calibri"/>
                  </a:rPr>
                  <a:t>Service Nodes</a:t>
                </a:r>
              </a:p>
            </p:txBody>
          </p:sp>
          <p:sp>
            <p:nvSpPr>
              <p:cNvPr id="1034" name="Shape 1034"/>
              <p:cNvSpPr/>
              <p:nvPr/>
            </p:nvSpPr>
            <p:spPr>
              <a:xfrm>
                <a:off x="6846607" y="1563850"/>
                <a:ext cx="194100" cy="194100"/>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wrap="square"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grpSp>
        <p:sp>
          <p:nvSpPr>
            <p:cNvPr id="1035" name="Shape 1035"/>
            <p:cNvSpPr/>
            <p:nvPr/>
          </p:nvSpPr>
          <p:spPr>
            <a:xfrm>
              <a:off x="7807128" y="2565175"/>
              <a:ext cx="159900" cy="152700"/>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wrap="square"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450" b="0" i="0" u="none" strike="noStrike" cap="none">
                <a:solidFill>
                  <a:schemeClr val="lt1"/>
                </a:solidFill>
                <a:latin typeface="Arial"/>
                <a:ea typeface="Arial"/>
                <a:cs typeface="Arial"/>
                <a:sym typeface="Arial"/>
              </a:endParaRPr>
            </a:p>
          </p:txBody>
        </p:sp>
      </p:grpSp>
      <p:grpSp>
        <p:nvGrpSpPr>
          <p:cNvPr id="1036" name="Shape 1036"/>
          <p:cNvGrpSpPr/>
          <p:nvPr/>
        </p:nvGrpSpPr>
        <p:grpSpPr>
          <a:xfrm>
            <a:off x="6510873" y="1176869"/>
            <a:ext cx="1744200" cy="903430"/>
            <a:chOff x="6358467" y="1176869"/>
            <a:chExt cx="1744200" cy="903430"/>
          </a:xfrm>
        </p:grpSpPr>
        <p:sp>
          <p:nvSpPr>
            <p:cNvPr id="1037" name="Shape 1037"/>
            <p:cNvSpPr/>
            <p:nvPr/>
          </p:nvSpPr>
          <p:spPr>
            <a:xfrm>
              <a:off x="6358467" y="1176869"/>
              <a:ext cx="1744200" cy="897600"/>
            </a:xfrm>
            <a:prstGeom prst="rect">
              <a:avLst/>
            </a:prstGeom>
            <a:solidFill>
              <a:schemeClr val="lt1"/>
            </a:solidFill>
            <a:ln w="9525"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grpSp>
          <p:nvGrpSpPr>
            <p:cNvPr id="1038" name="Shape 1038"/>
            <p:cNvGrpSpPr/>
            <p:nvPr/>
          </p:nvGrpSpPr>
          <p:grpSpPr>
            <a:xfrm>
              <a:off x="6430190" y="1230979"/>
              <a:ext cx="1613099" cy="568430"/>
              <a:chOff x="5490387" y="1527312"/>
              <a:chExt cx="1613099" cy="568430"/>
            </a:xfrm>
          </p:grpSpPr>
          <p:sp>
            <p:nvSpPr>
              <p:cNvPr id="1039" name="Shape 1039"/>
              <p:cNvSpPr/>
              <p:nvPr/>
            </p:nvSpPr>
            <p:spPr>
              <a:xfrm>
                <a:off x="5490387" y="1527312"/>
                <a:ext cx="1613099" cy="27210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Calibri"/>
                    <a:ea typeface="Calibri"/>
                    <a:cs typeface="Calibri"/>
                    <a:sym typeface="Calibri"/>
                  </a:rPr>
                  <a:t>Service Broker</a:t>
                </a:r>
              </a:p>
            </p:txBody>
          </p:sp>
          <p:sp>
            <p:nvSpPr>
              <p:cNvPr id="1040" name="Shape 1040"/>
              <p:cNvSpPr/>
              <p:nvPr/>
            </p:nvSpPr>
            <p:spPr>
              <a:xfrm>
                <a:off x="5490387" y="1823642"/>
                <a:ext cx="1613099" cy="27210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Calibri"/>
                    <a:ea typeface="Calibri"/>
                    <a:cs typeface="Calibri"/>
                    <a:sym typeface="Calibri"/>
                  </a:rPr>
                  <a:t>Service Nodes</a:t>
                </a:r>
              </a:p>
            </p:txBody>
          </p:sp>
          <p:sp>
            <p:nvSpPr>
              <p:cNvPr id="1041" name="Shape 1041"/>
              <p:cNvSpPr/>
              <p:nvPr/>
            </p:nvSpPr>
            <p:spPr>
              <a:xfrm>
                <a:off x="6846607" y="1563850"/>
                <a:ext cx="194100" cy="194100"/>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wrap="square"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grpSp>
        <p:sp>
          <p:nvSpPr>
            <p:cNvPr id="1042" name="Shape 1042"/>
            <p:cNvSpPr txBox="1"/>
            <p:nvPr/>
          </p:nvSpPr>
          <p:spPr>
            <a:xfrm>
              <a:off x="6880835" y="1803399"/>
              <a:ext cx="6978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Service</a:t>
              </a:r>
            </a:p>
          </p:txBody>
        </p:sp>
        <p:sp>
          <p:nvSpPr>
            <p:cNvPr id="1043" name="Shape 1043"/>
            <p:cNvSpPr/>
            <p:nvPr/>
          </p:nvSpPr>
          <p:spPr>
            <a:xfrm>
              <a:off x="7807128" y="1574578"/>
              <a:ext cx="159900" cy="152699"/>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wrap="square"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450" b="0" i="0" u="none" strike="noStrike" cap="none">
                <a:solidFill>
                  <a:schemeClr val="lt1"/>
                </a:solidFill>
                <a:latin typeface="Arial"/>
                <a:ea typeface="Arial"/>
                <a:cs typeface="Arial"/>
                <a:sym typeface="Arial"/>
              </a:endParaRPr>
            </a:p>
          </p:txBody>
        </p:sp>
      </p:grpSp>
      <p:grpSp>
        <p:nvGrpSpPr>
          <p:cNvPr id="1044" name="Shape 1044"/>
          <p:cNvGrpSpPr/>
          <p:nvPr/>
        </p:nvGrpSpPr>
        <p:grpSpPr>
          <a:xfrm>
            <a:off x="2912533" y="253725"/>
            <a:ext cx="3378300" cy="3682730"/>
            <a:chOff x="2912533" y="751943"/>
            <a:chExt cx="3378300" cy="3682730"/>
          </a:xfrm>
        </p:grpSpPr>
        <p:sp>
          <p:nvSpPr>
            <p:cNvPr id="1045" name="Shape 1045"/>
            <p:cNvSpPr/>
            <p:nvPr/>
          </p:nvSpPr>
          <p:spPr>
            <a:xfrm>
              <a:off x="2912533" y="751943"/>
              <a:ext cx="3378300" cy="3657600"/>
            </a:xfrm>
            <a:prstGeom prst="rect">
              <a:avLst/>
            </a:prstGeom>
            <a:solidFill>
              <a:schemeClr val="lt1"/>
            </a:solidFill>
            <a:ln w="9525"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1046" name="Shape 1046"/>
            <p:cNvSpPr/>
            <p:nvPr/>
          </p:nvSpPr>
          <p:spPr>
            <a:xfrm>
              <a:off x="4626789" y="3890582"/>
              <a:ext cx="1611900" cy="272700"/>
            </a:xfrm>
            <a:prstGeom prst="roundRect">
              <a:avLst>
                <a:gd name="adj" fmla="val 9038"/>
              </a:avLst>
            </a:prstGeom>
            <a:solidFill>
              <a:srgbClr val="33928A"/>
            </a:solidFill>
            <a:ln>
              <a:noFill/>
            </a:ln>
          </p:spPr>
          <p:txBody>
            <a:bodyPr wrap="square"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Calibri"/>
                  <a:ea typeface="Calibri"/>
                  <a:cs typeface="Calibri"/>
                  <a:sym typeface="Calibri"/>
                </a:rPr>
                <a:t>App Log Aggregator</a:t>
              </a:r>
            </a:p>
          </p:txBody>
        </p:sp>
        <p:sp>
          <p:nvSpPr>
            <p:cNvPr id="1047" name="Shape 1047"/>
            <p:cNvSpPr/>
            <p:nvPr/>
          </p:nvSpPr>
          <p:spPr>
            <a:xfrm>
              <a:off x="4609855" y="1733550"/>
              <a:ext cx="1611900" cy="272700"/>
            </a:xfrm>
            <a:prstGeom prst="roundRect">
              <a:avLst>
                <a:gd name="adj" fmla="val 9038"/>
              </a:avLst>
            </a:prstGeom>
            <a:solidFill>
              <a:srgbClr val="33928A"/>
            </a:solidFill>
            <a:ln>
              <a:noFill/>
            </a:ln>
          </p:spPr>
          <p:txBody>
            <a:bodyPr wrap="square"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Calibri"/>
                  <a:ea typeface="Calibri"/>
                  <a:cs typeface="Calibri"/>
                  <a:sym typeface="Calibri"/>
                </a:rPr>
                <a:t>Login Server</a:t>
              </a:r>
            </a:p>
          </p:txBody>
        </p:sp>
        <p:sp>
          <p:nvSpPr>
            <p:cNvPr id="1048" name="Shape 1048"/>
            <p:cNvSpPr/>
            <p:nvPr/>
          </p:nvSpPr>
          <p:spPr>
            <a:xfrm>
              <a:off x="2967322" y="1123950"/>
              <a:ext cx="3263099" cy="27210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Calibri"/>
                  <a:ea typeface="Calibri"/>
                  <a:cs typeface="Calibri"/>
                  <a:sym typeface="Calibri"/>
                </a:rPr>
                <a:t>Dynamic Router</a:t>
              </a:r>
            </a:p>
          </p:txBody>
        </p:sp>
        <p:sp>
          <p:nvSpPr>
            <p:cNvPr id="1049" name="Shape 1049"/>
            <p:cNvSpPr/>
            <p:nvPr/>
          </p:nvSpPr>
          <p:spPr>
            <a:xfrm>
              <a:off x="5923646" y="1161567"/>
              <a:ext cx="196500" cy="196500"/>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wrap="square"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sp>
          <p:nvSpPr>
            <p:cNvPr id="1050" name="Shape 1050"/>
            <p:cNvSpPr/>
            <p:nvPr/>
          </p:nvSpPr>
          <p:spPr>
            <a:xfrm>
              <a:off x="2967322" y="1428750"/>
              <a:ext cx="1613099" cy="27210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Calibri"/>
                  <a:ea typeface="Calibri"/>
                  <a:cs typeface="Calibri"/>
                  <a:sym typeface="Calibri"/>
                </a:rPr>
                <a:t>Cloud Controller</a:t>
              </a:r>
            </a:p>
          </p:txBody>
        </p:sp>
        <p:sp>
          <p:nvSpPr>
            <p:cNvPr id="1051" name="Shape 1051"/>
            <p:cNvSpPr/>
            <p:nvPr/>
          </p:nvSpPr>
          <p:spPr>
            <a:xfrm>
              <a:off x="2967322" y="1733550"/>
              <a:ext cx="1611900" cy="272700"/>
            </a:xfrm>
            <a:prstGeom prst="roundRect">
              <a:avLst>
                <a:gd name="adj" fmla="val 9038"/>
              </a:avLst>
            </a:prstGeom>
            <a:solidFill>
              <a:srgbClr val="33928A"/>
            </a:solidFill>
            <a:ln>
              <a:noFill/>
            </a:ln>
          </p:spPr>
          <p:txBody>
            <a:bodyPr wrap="square"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Calibri"/>
                  <a:ea typeface="Calibri"/>
                  <a:cs typeface="Calibri"/>
                  <a:sym typeface="Calibri"/>
                </a:rPr>
                <a:t>UAA</a:t>
              </a:r>
            </a:p>
          </p:txBody>
        </p:sp>
        <p:sp>
          <p:nvSpPr>
            <p:cNvPr id="1052" name="Shape 1052"/>
            <p:cNvSpPr/>
            <p:nvPr/>
          </p:nvSpPr>
          <p:spPr>
            <a:xfrm>
              <a:off x="2971800" y="2036692"/>
              <a:ext cx="3264000" cy="1508700"/>
            </a:xfrm>
            <a:prstGeom prst="roundRect">
              <a:avLst>
                <a:gd name="adj" fmla="val 2039"/>
              </a:avLst>
            </a:prstGeom>
            <a:solidFill>
              <a:srgbClr val="00685D"/>
            </a:solidFill>
            <a:ln>
              <a:noFill/>
            </a:ln>
          </p:spPr>
          <p:txBody>
            <a:bodyPr wrap="square" lIns="91425" tIns="0" rIns="91425" bIns="0" anchor="t"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Calibri"/>
                  <a:ea typeface="Calibri"/>
                  <a:cs typeface="Calibri"/>
                  <a:sym typeface="Calibri"/>
                </a:rPr>
                <a:t>Diego</a:t>
              </a:r>
            </a:p>
          </p:txBody>
        </p:sp>
        <p:sp>
          <p:nvSpPr>
            <p:cNvPr id="1053" name="Shape 1053"/>
            <p:cNvSpPr/>
            <p:nvPr/>
          </p:nvSpPr>
          <p:spPr>
            <a:xfrm>
              <a:off x="2969422" y="3582712"/>
              <a:ext cx="3263099" cy="27210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Calibri"/>
                  <a:ea typeface="Calibri"/>
                  <a:cs typeface="Calibri"/>
                  <a:sym typeface="Calibri"/>
                </a:rPr>
                <a:t>Messaging (NATS)</a:t>
              </a:r>
            </a:p>
          </p:txBody>
        </p:sp>
        <p:sp>
          <p:nvSpPr>
            <p:cNvPr id="1054" name="Shape 1054"/>
            <p:cNvSpPr/>
            <p:nvPr/>
          </p:nvSpPr>
          <p:spPr>
            <a:xfrm>
              <a:off x="4328410" y="1443091"/>
              <a:ext cx="169800" cy="22650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wrap="square"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sp>
          <p:nvSpPr>
            <p:cNvPr id="1055" name="Shape 1055"/>
            <p:cNvSpPr/>
            <p:nvPr/>
          </p:nvSpPr>
          <p:spPr>
            <a:xfrm>
              <a:off x="5937503" y="1473770"/>
              <a:ext cx="207300" cy="182700"/>
            </a:xfrm>
            <a:prstGeom prst="heart">
              <a:avLst/>
            </a:prstGeom>
            <a:solidFill>
              <a:schemeClr val="lt1"/>
            </a:solidFill>
            <a:ln>
              <a:noFill/>
            </a:ln>
          </p:spPr>
          <p:txBody>
            <a:bodyPr wrap="square"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sp>
          <p:nvSpPr>
            <p:cNvPr id="1056" name="Shape 1056"/>
            <p:cNvSpPr/>
            <p:nvPr/>
          </p:nvSpPr>
          <p:spPr>
            <a:xfrm>
              <a:off x="4267535" y="1795083"/>
              <a:ext cx="273000" cy="138300"/>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wrap="square"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sp>
          <p:nvSpPr>
            <p:cNvPr id="1057" name="Shape 1057"/>
            <p:cNvSpPr/>
            <p:nvPr/>
          </p:nvSpPr>
          <p:spPr>
            <a:xfrm rot="-4305579">
              <a:off x="5993696" y="3989730"/>
              <a:ext cx="195524" cy="90315"/>
            </a:xfrm>
            <a:custGeom>
              <a:avLst/>
              <a:gdLst/>
              <a:ahLst/>
              <a:cxnLst/>
              <a:rect l="0" t="0" r="0" b="0"/>
              <a:pathLst>
                <a:path w="120000" h="120000" extrusionOk="0">
                  <a:moveTo>
                    <a:pt x="88994" y="62044"/>
                  </a:moveTo>
                  <a:cubicBezTo>
                    <a:pt x="89110" y="80741"/>
                    <a:pt x="82276" y="84242"/>
                    <a:pt x="73852" y="84744"/>
                  </a:cubicBezTo>
                  <a:cubicBezTo>
                    <a:pt x="73750" y="84803"/>
                    <a:pt x="73646" y="84805"/>
                    <a:pt x="73542" y="84805"/>
                  </a:cubicBezTo>
                  <a:lnTo>
                    <a:pt x="73098" y="84805"/>
                  </a:lnTo>
                  <a:cubicBezTo>
                    <a:pt x="71368" y="84931"/>
                    <a:pt x="69579" y="84907"/>
                    <a:pt x="67775" y="84878"/>
                  </a:cubicBezTo>
                  <a:lnTo>
                    <a:pt x="67517" y="84805"/>
                  </a:lnTo>
                  <a:lnTo>
                    <a:pt x="21098" y="84805"/>
                  </a:lnTo>
                  <a:cubicBezTo>
                    <a:pt x="13218" y="86457"/>
                    <a:pt x="18556" y="99195"/>
                    <a:pt x="28014" y="112413"/>
                  </a:cubicBezTo>
                  <a:cubicBezTo>
                    <a:pt x="38251" y="126719"/>
                    <a:pt x="23773" y="117694"/>
                    <a:pt x="17181" y="110524"/>
                  </a:cubicBezTo>
                  <a:cubicBezTo>
                    <a:pt x="10589" y="103354"/>
                    <a:pt x="1877" y="90864"/>
                    <a:pt x="173" y="62880"/>
                  </a:cubicBezTo>
                  <a:cubicBezTo>
                    <a:pt x="-1142" y="41255"/>
                    <a:pt x="5176" y="36366"/>
                    <a:pt x="13502" y="35387"/>
                  </a:cubicBezTo>
                  <a:cubicBezTo>
                    <a:pt x="13987" y="35152"/>
                    <a:pt x="14488" y="35094"/>
                    <a:pt x="14996" y="35094"/>
                  </a:cubicBezTo>
                  <a:lnTo>
                    <a:pt x="68249" y="35094"/>
                  </a:lnTo>
                  <a:cubicBezTo>
                    <a:pt x="75613" y="33151"/>
                    <a:pt x="70294" y="20602"/>
                    <a:pt x="60981" y="7586"/>
                  </a:cubicBezTo>
                  <a:cubicBezTo>
                    <a:pt x="50744" y="-6719"/>
                    <a:pt x="65222" y="2305"/>
                    <a:pt x="71814" y="9475"/>
                  </a:cubicBezTo>
                  <a:cubicBezTo>
                    <a:pt x="78406" y="16645"/>
                    <a:pt x="87118" y="29135"/>
                    <a:pt x="88822" y="57119"/>
                  </a:cubicBezTo>
                  <a:cubicBezTo>
                    <a:pt x="88928" y="58868"/>
                    <a:pt x="88985" y="60507"/>
                    <a:pt x="88994" y="62044"/>
                  </a:cubicBezTo>
                  <a:close/>
                  <a:moveTo>
                    <a:pt x="120000" y="60095"/>
                  </a:moveTo>
                  <a:cubicBezTo>
                    <a:pt x="120000" y="73742"/>
                    <a:pt x="114315" y="84805"/>
                    <a:pt x="107303" y="84805"/>
                  </a:cubicBezTo>
                  <a:cubicBezTo>
                    <a:pt x="100291" y="84805"/>
                    <a:pt x="94606" y="73742"/>
                    <a:pt x="94606" y="60095"/>
                  </a:cubicBezTo>
                  <a:cubicBezTo>
                    <a:pt x="94606" y="46448"/>
                    <a:pt x="100291" y="35385"/>
                    <a:pt x="107303" y="35385"/>
                  </a:cubicBezTo>
                  <a:cubicBezTo>
                    <a:pt x="114315" y="35385"/>
                    <a:pt x="120000" y="46448"/>
                    <a:pt x="120000" y="60095"/>
                  </a:cubicBezTo>
                  <a:close/>
                </a:path>
              </a:pathLst>
            </a:custGeom>
            <a:solidFill>
              <a:schemeClr val="lt1"/>
            </a:solidFill>
            <a:ln>
              <a:noFill/>
            </a:ln>
          </p:spPr>
          <p:txBody>
            <a:bodyPr wrap="square"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sp>
          <p:nvSpPr>
            <p:cNvPr id="1058" name="Shape 1058"/>
            <p:cNvSpPr/>
            <p:nvPr/>
          </p:nvSpPr>
          <p:spPr>
            <a:xfrm rot="-10344867">
              <a:off x="5896949" y="3617373"/>
              <a:ext cx="249987" cy="220627"/>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wrap="square"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sp>
          <p:nvSpPr>
            <p:cNvPr id="1059" name="Shape 1059"/>
            <p:cNvSpPr/>
            <p:nvPr/>
          </p:nvSpPr>
          <p:spPr>
            <a:xfrm>
              <a:off x="2960135" y="3890582"/>
              <a:ext cx="1611900" cy="272700"/>
            </a:xfrm>
            <a:prstGeom prst="roundRect">
              <a:avLst>
                <a:gd name="adj" fmla="val 9038"/>
              </a:avLst>
            </a:prstGeom>
            <a:solidFill>
              <a:srgbClr val="33928A"/>
            </a:solidFill>
            <a:ln>
              <a:noFill/>
            </a:ln>
          </p:spPr>
          <p:txBody>
            <a:bodyPr wrap="square"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Calibri"/>
                  <a:ea typeface="Calibri"/>
                  <a:cs typeface="Calibri"/>
                  <a:sym typeface="Calibri"/>
                </a:rPr>
                <a:t>Metrics Collection</a:t>
              </a:r>
            </a:p>
          </p:txBody>
        </p:sp>
        <p:sp>
          <p:nvSpPr>
            <p:cNvPr id="1060" name="Shape 1060"/>
            <p:cNvSpPr/>
            <p:nvPr/>
          </p:nvSpPr>
          <p:spPr>
            <a:xfrm>
              <a:off x="5977467" y="1782331"/>
              <a:ext cx="149700" cy="183600"/>
            </a:xfrm>
            <a:custGeom>
              <a:avLst/>
              <a:gdLst/>
              <a:ahLst/>
              <a:cxnLst/>
              <a:rect l="0" t="0" r="0" b="0"/>
              <a:pathLst>
                <a:path w="120000" h="120000" extrusionOk="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wrap="square"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450" b="0" i="0" u="none" strike="noStrike" cap="none">
                <a:solidFill>
                  <a:schemeClr val="lt1"/>
                </a:solidFill>
                <a:latin typeface="Arial"/>
                <a:ea typeface="Arial"/>
                <a:cs typeface="Arial"/>
                <a:sym typeface="Arial"/>
              </a:endParaRPr>
            </a:p>
          </p:txBody>
        </p:sp>
        <p:sp>
          <p:nvSpPr>
            <p:cNvPr id="1061" name="Shape 1061"/>
            <p:cNvSpPr/>
            <p:nvPr/>
          </p:nvSpPr>
          <p:spPr>
            <a:xfrm>
              <a:off x="2967323" y="822424"/>
              <a:ext cx="3263099" cy="272100"/>
            </a:xfrm>
            <a:prstGeom prst="roundRect">
              <a:avLst>
                <a:gd name="adj" fmla="val 17740"/>
              </a:avLst>
            </a:prstGeom>
            <a:solidFill>
              <a:srgbClr val="33928A"/>
            </a:solidFill>
            <a:ln w="12700" cap="flat" cmpd="sng">
              <a:solidFill>
                <a:schemeClr val="dk1"/>
              </a:solidFill>
              <a:prstDash val="dash"/>
              <a:round/>
              <a:headEnd type="none" w="med" len="med"/>
              <a:tailEnd type="none" w="med" len="med"/>
            </a:ln>
          </p:spPr>
          <p:txBody>
            <a:bodyPr wrap="square"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Calibri"/>
                  <a:ea typeface="Calibri"/>
                  <a:cs typeface="Calibri"/>
                  <a:sym typeface="Calibri"/>
                </a:rPr>
                <a:t>HA Proxy LB</a:t>
              </a:r>
            </a:p>
          </p:txBody>
        </p:sp>
        <p:sp>
          <p:nvSpPr>
            <p:cNvPr id="1062" name="Shape 1062"/>
            <p:cNvSpPr txBox="1"/>
            <p:nvPr/>
          </p:nvSpPr>
          <p:spPr>
            <a:xfrm>
              <a:off x="3973157" y="4157773"/>
              <a:ext cx="12537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Elastic Runtime</a:t>
              </a:r>
            </a:p>
          </p:txBody>
        </p:sp>
        <p:pic>
          <p:nvPicPr>
            <p:cNvPr id="1063" name="Shape 1063"/>
            <p:cNvPicPr preferRelativeResize="0"/>
            <p:nvPr/>
          </p:nvPicPr>
          <p:blipFill rotWithShape="1">
            <a:blip r:embed="rId7">
              <a:alphaModFix/>
            </a:blip>
            <a:srcRect/>
            <a:stretch/>
          </p:blipFill>
          <p:spPr>
            <a:xfrm>
              <a:off x="4302344" y="3911175"/>
              <a:ext cx="237000" cy="237000"/>
            </a:xfrm>
            <a:prstGeom prst="rect">
              <a:avLst/>
            </a:prstGeom>
            <a:noFill/>
            <a:ln>
              <a:noFill/>
            </a:ln>
          </p:spPr>
        </p:pic>
        <p:pic>
          <p:nvPicPr>
            <p:cNvPr id="1064" name="Shape 1064"/>
            <p:cNvPicPr preferRelativeResize="0"/>
            <p:nvPr/>
          </p:nvPicPr>
          <p:blipFill rotWithShape="1">
            <a:blip r:embed="rId8">
              <a:alphaModFix/>
            </a:blip>
            <a:srcRect/>
            <a:stretch/>
          </p:blipFill>
          <p:spPr>
            <a:xfrm>
              <a:off x="5884332" y="819150"/>
              <a:ext cx="279300" cy="279300"/>
            </a:xfrm>
            <a:prstGeom prst="rect">
              <a:avLst/>
            </a:prstGeom>
            <a:noFill/>
            <a:ln>
              <a:noFill/>
            </a:ln>
          </p:spPr>
        </p:pic>
      </p:grpSp>
      <p:sp>
        <p:nvSpPr>
          <p:cNvPr id="1065" name="Shape 1065"/>
          <p:cNvSpPr/>
          <p:nvPr/>
        </p:nvSpPr>
        <p:spPr>
          <a:xfrm>
            <a:off x="4614751" y="936783"/>
            <a:ext cx="1613100" cy="27210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Calibri"/>
                <a:ea typeface="Calibri"/>
                <a:cs typeface="Calibri"/>
                <a:sym typeface="Calibri"/>
              </a:rPr>
              <a:t>CC-Bridge</a:t>
            </a:r>
          </a:p>
        </p:txBody>
      </p:sp>
      <p:sp>
        <p:nvSpPr>
          <p:cNvPr id="1066" name="Shape 1066"/>
          <p:cNvSpPr/>
          <p:nvPr/>
        </p:nvSpPr>
        <p:spPr>
          <a:xfrm>
            <a:off x="5937167" y="1022301"/>
            <a:ext cx="218400" cy="216900"/>
          </a:xfrm>
          <a:prstGeom prst="blockArc">
            <a:avLst>
              <a:gd name="adj1" fmla="val 10800000"/>
              <a:gd name="adj2" fmla="val 0"/>
              <a:gd name="adj3" fmla="val 25000"/>
            </a:avLst>
          </a:prstGeom>
          <a:solidFill>
            <a:schemeClr val="lt1"/>
          </a:solidFill>
          <a:ln>
            <a:noFill/>
          </a:ln>
        </p:spPr>
        <p:txBody>
          <a:bodyPr wrap="square" lIns="91425" tIns="45700" rIns="91425" bIns="45700" anchor="t" anchorCtr="0">
            <a:noAutofit/>
          </a:bodyPr>
          <a:lstStyle/>
          <a:p>
            <a:pPr marL="0" marR="0" lvl="0" indent="0" algn="l" rtl="0">
              <a:spcBef>
                <a:spcPts val="0"/>
              </a:spcBef>
              <a:buClr>
                <a:schemeClr val="dk1"/>
              </a:buClr>
              <a:buFont typeface="Arial"/>
              <a:buNone/>
            </a:pPr>
            <a:endParaRPr sz="1800">
              <a:solidFill>
                <a:schemeClr val="lt1"/>
              </a:solidFill>
              <a:latin typeface="Arial"/>
              <a:ea typeface="Arial"/>
              <a:cs typeface="Arial"/>
              <a:sym typeface="Arial"/>
            </a:endParaRPr>
          </a:p>
        </p:txBody>
      </p:sp>
      <p:grpSp>
        <p:nvGrpSpPr>
          <p:cNvPr id="1067" name="Shape 1067"/>
          <p:cNvGrpSpPr/>
          <p:nvPr/>
        </p:nvGrpSpPr>
        <p:grpSpPr>
          <a:xfrm>
            <a:off x="3039788" y="1920292"/>
            <a:ext cx="1532364" cy="1099200"/>
            <a:chOff x="2494524" y="2985084"/>
            <a:chExt cx="1525500" cy="1099200"/>
          </a:xfrm>
        </p:grpSpPr>
        <p:sp>
          <p:nvSpPr>
            <p:cNvPr id="1068" name="Shape 1068"/>
            <p:cNvSpPr/>
            <p:nvPr/>
          </p:nvSpPr>
          <p:spPr>
            <a:xfrm>
              <a:off x="2494524" y="2985084"/>
              <a:ext cx="1525500" cy="1099200"/>
            </a:xfrm>
            <a:prstGeom prst="roundRect">
              <a:avLst>
                <a:gd name="adj" fmla="val 4579"/>
              </a:avLst>
            </a:prstGeom>
            <a:solidFill>
              <a:srgbClr val="33928A"/>
            </a:solidFill>
            <a:ln w="9525" cap="flat" cmpd="sng">
              <a:solidFill>
                <a:srgbClr val="D8D8D8"/>
              </a:solidFill>
              <a:prstDash val="solid"/>
              <a:round/>
              <a:headEnd type="none" w="med" len="med"/>
              <a:tailEnd type="none" w="med" len="med"/>
            </a:ln>
            <a:effectLst>
              <a:outerShdw blurRad="39999" dist="23000" dir="5400000" rotWithShape="0">
                <a:srgbClr val="808080">
                  <a:alpha val="34509"/>
                </a:srgbClr>
              </a:outerShdw>
            </a:effectLst>
          </p:spPr>
          <p:txBody>
            <a:bodyPr wrap="square" lIns="320025" tIns="118850" rIns="0" bIns="0" anchor="t" anchorCtr="0">
              <a:noAutofit/>
            </a:bodyPr>
            <a:lstStyle/>
            <a:p>
              <a:pPr marL="0" marR="0" lvl="0" indent="0" algn="l" rtl="0">
                <a:spcBef>
                  <a:spcPts val="0"/>
                </a:spcBef>
                <a:spcAft>
                  <a:spcPts val="0"/>
                </a:spcAft>
                <a:buClr>
                  <a:schemeClr val="lt1"/>
                </a:buClr>
                <a:buSzPct val="25000"/>
                <a:buFont typeface="Calibri"/>
                <a:buNone/>
              </a:pPr>
              <a:r>
                <a:rPr lang="en-US" sz="1200">
                  <a:solidFill>
                    <a:schemeClr val="lt1"/>
                  </a:solidFill>
                  <a:latin typeface="Calibri"/>
                  <a:ea typeface="Calibri"/>
                  <a:cs typeface="Calibri"/>
                  <a:sym typeface="Calibri"/>
                </a:rPr>
                <a:t>CELL</a:t>
              </a:r>
            </a:p>
          </p:txBody>
        </p:sp>
        <p:sp>
          <p:nvSpPr>
            <p:cNvPr id="1069" name="Shape 1069"/>
            <p:cNvSpPr/>
            <p:nvPr/>
          </p:nvSpPr>
          <p:spPr>
            <a:xfrm rot="5400000">
              <a:off x="3083871" y="3194373"/>
              <a:ext cx="320100" cy="1374600"/>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lt2">
                <a:alpha val="40000"/>
              </a:schemeClr>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Arial"/>
                <a:ea typeface="Arial"/>
                <a:cs typeface="Arial"/>
                <a:sym typeface="Arial"/>
              </a:endParaRPr>
            </a:p>
          </p:txBody>
        </p:sp>
        <p:sp>
          <p:nvSpPr>
            <p:cNvPr id="1070" name="Shape 1070"/>
            <p:cNvSpPr/>
            <p:nvPr/>
          </p:nvSpPr>
          <p:spPr>
            <a:xfrm>
              <a:off x="3669676" y="3763296"/>
              <a:ext cx="177300" cy="226800"/>
            </a:xfrm>
            <a:custGeom>
              <a:avLst/>
              <a:gdLst/>
              <a:ahLst/>
              <a:cxnLst/>
              <a:rect l="0" t="0" r="0" b="0"/>
              <a:pathLst>
                <a:path w="120000" h="120000" extrusionOk="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Arial"/>
                <a:ea typeface="Arial"/>
                <a:cs typeface="Arial"/>
                <a:sym typeface="Arial"/>
              </a:endParaRPr>
            </a:p>
          </p:txBody>
        </p:sp>
        <p:sp>
          <p:nvSpPr>
            <p:cNvPr id="1071" name="Shape 1071"/>
            <p:cNvSpPr/>
            <p:nvPr/>
          </p:nvSpPr>
          <p:spPr>
            <a:xfrm>
              <a:off x="3278628" y="3050603"/>
              <a:ext cx="662400" cy="228600"/>
            </a:xfrm>
            <a:prstGeom prst="roundRect">
              <a:avLst>
                <a:gd name="adj" fmla="val 16667"/>
              </a:avLst>
            </a:prstGeom>
            <a:noFill/>
            <a:ln w="19050"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lt1"/>
                </a:buClr>
                <a:buSzPct val="25000"/>
                <a:buFont typeface="Calibri"/>
                <a:buNone/>
              </a:pPr>
              <a:r>
                <a:rPr lang="en-US" sz="1200">
                  <a:solidFill>
                    <a:schemeClr val="lt1"/>
                  </a:solidFill>
                  <a:latin typeface="Calibri"/>
                  <a:ea typeface="Calibri"/>
                  <a:cs typeface="Calibri"/>
                  <a:sym typeface="Calibri"/>
                </a:rPr>
                <a:t>Rep</a:t>
              </a:r>
            </a:p>
          </p:txBody>
        </p:sp>
        <p:sp>
          <p:nvSpPr>
            <p:cNvPr id="1072" name="Shape 1072"/>
            <p:cNvSpPr/>
            <p:nvPr/>
          </p:nvSpPr>
          <p:spPr>
            <a:xfrm>
              <a:off x="2806976" y="3382955"/>
              <a:ext cx="1124099" cy="228600"/>
            </a:xfrm>
            <a:prstGeom prst="roundRect">
              <a:avLst>
                <a:gd name="adj" fmla="val 16667"/>
              </a:avLst>
            </a:prstGeom>
            <a:noFill/>
            <a:ln w="19050"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lt1"/>
                </a:buClr>
                <a:buSzPct val="25000"/>
                <a:buFont typeface="Calibri"/>
                <a:buNone/>
              </a:pPr>
              <a:r>
                <a:rPr lang="en-US" sz="1200">
                  <a:solidFill>
                    <a:schemeClr val="lt1"/>
                  </a:solidFill>
                  <a:latin typeface="Calibri"/>
                  <a:ea typeface="Calibri"/>
                  <a:cs typeface="Calibri"/>
                  <a:sym typeface="Calibri"/>
                </a:rPr>
                <a:t>Executor</a:t>
              </a:r>
            </a:p>
          </p:txBody>
        </p:sp>
      </p:grpSp>
      <p:sp>
        <p:nvSpPr>
          <p:cNvPr id="1073" name="Shape 1073"/>
          <p:cNvSpPr/>
          <p:nvPr/>
        </p:nvSpPr>
        <p:spPr>
          <a:xfrm>
            <a:off x="3117195" y="2047558"/>
            <a:ext cx="191999" cy="189300"/>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wrap="square"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grpSp>
        <p:nvGrpSpPr>
          <p:cNvPr id="1074" name="Shape 1074"/>
          <p:cNvGrpSpPr/>
          <p:nvPr/>
        </p:nvGrpSpPr>
        <p:grpSpPr>
          <a:xfrm>
            <a:off x="4645097" y="1916438"/>
            <a:ext cx="1532364" cy="1099200"/>
            <a:chOff x="2494524" y="2985084"/>
            <a:chExt cx="1525500" cy="1099200"/>
          </a:xfrm>
        </p:grpSpPr>
        <p:sp>
          <p:nvSpPr>
            <p:cNvPr id="1075" name="Shape 1075"/>
            <p:cNvSpPr/>
            <p:nvPr/>
          </p:nvSpPr>
          <p:spPr>
            <a:xfrm>
              <a:off x="2494524" y="2985084"/>
              <a:ext cx="1525500" cy="1099200"/>
            </a:xfrm>
            <a:prstGeom prst="roundRect">
              <a:avLst>
                <a:gd name="adj" fmla="val 4579"/>
              </a:avLst>
            </a:prstGeom>
            <a:solidFill>
              <a:srgbClr val="33928A"/>
            </a:solidFill>
            <a:ln w="9525" cap="flat" cmpd="sng">
              <a:solidFill>
                <a:srgbClr val="D8D8D8"/>
              </a:solidFill>
              <a:prstDash val="solid"/>
              <a:round/>
              <a:headEnd type="none" w="med" len="med"/>
              <a:tailEnd type="none" w="med" len="med"/>
            </a:ln>
            <a:effectLst>
              <a:outerShdw blurRad="39999" dist="23000" dir="5400000" rotWithShape="0">
                <a:srgbClr val="808080">
                  <a:alpha val="34509"/>
                </a:srgbClr>
              </a:outerShdw>
            </a:effectLst>
          </p:spPr>
          <p:txBody>
            <a:bodyPr wrap="square" lIns="320025" tIns="118850" rIns="0" bIns="0" anchor="t" anchorCtr="0">
              <a:noAutofit/>
            </a:bodyPr>
            <a:lstStyle/>
            <a:p>
              <a:pPr marL="0" marR="0" lvl="0" indent="0" algn="l" rtl="0">
                <a:spcBef>
                  <a:spcPts val="0"/>
                </a:spcBef>
                <a:spcAft>
                  <a:spcPts val="0"/>
                </a:spcAft>
                <a:buClr>
                  <a:schemeClr val="lt1"/>
                </a:buClr>
                <a:buSzPct val="25000"/>
                <a:buFont typeface="Calibri"/>
                <a:buNone/>
              </a:pPr>
              <a:r>
                <a:rPr lang="en-US" sz="1200">
                  <a:solidFill>
                    <a:schemeClr val="lt1"/>
                  </a:solidFill>
                  <a:latin typeface="Calibri"/>
                  <a:ea typeface="Calibri"/>
                  <a:cs typeface="Calibri"/>
                  <a:sym typeface="Calibri"/>
                </a:rPr>
                <a:t>CELL</a:t>
              </a:r>
            </a:p>
          </p:txBody>
        </p:sp>
        <p:sp>
          <p:nvSpPr>
            <p:cNvPr id="1076" name="Shape 1076"/>
            <p:cNvSpPr/>
            <p:nvPr/>
          </p:nvSpPr>
          <p:spPr>
            <a:xfrm rot="5400000">
              <a:off x="3083871" y="3194373"/>
              <a:ext cx="320100" cy="1374600"/>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rgbClr val="000000">
                <a:alpha val="40000"/>
              </a:srgbClr>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Arial"/>
                <a:ea typeface="Arial"/>
                <a:cs typeface="Arial"/>
                <a:sym typeface="Arial"/>
              </a:endParaRPr>
            </a:p>
          </p:txBody>
        </p:sp>
        <p:sp>
          <p:nvSpPr>
            <p:cNvPr id="1077" name="Shape 1077"/>
            <p:cNvSpPr/>
            <p:nvPr/>
          </p:nvSpPr>
          <p:spPr>
            <a:xfrm>
              <a:off x="3669676" y="3763296"/>
              <a:ext cx="177300" cy="226800"/>
            </a:xfrm>
            <a:custGeom>
              <a:avLst/>
              <a:gdLst/>
              <a:ahLst/>
              <a:cxnLst/>
              <a:rect l="0" t="0" r="0" b="0"/>
              <a:pathLst>
                <a:path w="120000" h="120000" extrusionOk="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Arial"/>
                <a:ea typeface="Arial"/>
                <a:cs typeface="Arial"/>
                <a:sym typeface="Arial"/>
              </a:endParaRPr>
            </a:p>
          </p:txBody>
        </p:sp>
        <p:sp>
          <p:nvSpPr>
            <p:cNvPr id="1078" name="Shape 1078"/>
            <p:cNvSpPr/>
            <p:nvPr/>
          </p:nvSpPr>
          <p:spPr>
            <a:xfrm>
              <a:off x="3278628" y="3050603"/>
              <a:ext cx="662400" cy="228600"/>
            </a:xfrm>
            <a:prstGeom prst="roundRect">
              <a:avLst>
                <a:gd name="adj" fmla="val 16667"/>
              </a:avLst>
            </a:prstGeom>
            <a:noFill/>
            <a:ln w="19050"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lt1"/>
                </a:buClr>
                <a:buSzPct val="25000"/>
                <a:buFont typeface="Calibri"/>
                <a:buNone/>
              </a:pPr>
              <a:r>
                <a:rPr lang="en-US" sz="1200">
                  <a:solidFill>
                    <a:schemeClr val="lt1"/>
                  </a:solidFill>
                  <a:latin typeface="Calibri"/>
                  <a:ea typeface="Calibri"/>
                  <a:cs typeface="Calibri"/>
                  <a:sym typeface="Calibri"/>
                </a:rPr>
                <a:t>Rep</a:t>
              </a:r>
            </a:p>
          </p:txBody>
        </p:sp>
        <p:sp>
          <p:nvSpPr>
            <p:cNvPr id="1079" name="Shape 1079"/>
            <p:cNvSpPr/>
            <p:nvPr/>
          </p:nvSpPr>
          <p:spPr>
            <a:xfrm>
              <a:off x="2806976" y="3382955"/>
              <a:ext cx="1124099" cy="228600"/>
            </a:xfrm>
            <a:prstGeom prst="roundRect">
              <a:avLst>
                <a:gd name="adj" fmla="val 16667"/>
              </a:avLst>
            </a:prstGeom>
            <a:noFill/>
            <a:ln w="19050"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lt1"/>
                </a:buClr>
                <a:buSzPct val="25000"/>
                <a:buFont typeface="Calibri"/>
                <a:buNone/>
              </a:pPr>
              <a:r>
                <a:rPr lang="en-US" sz="1200">
                  <a:solidFill>
                    <a:schemeClr val="lt1"/>
                  </a:solidFill>
                  <a:latin typeface="Calibri"/>
                  <a:ea typeface="Calibri"/>
                  <a:cs typeface="Calibri"/>
                  <a:sym typeface="Calibri"/>
                </a:rPr>
                <a:t>Executor</a:t>
              </a:r>
            </a:p>
          </p:txBody>
        </p:sp>
      </p:grpSp>
      <p:grpSp>
        <p:nvGrpSpPr>
          <p:cNvPr id="1080" name="Shape 1080"/>
          <p:cNvGrpSpPr/>
          <p:nvPr/>
        </p:nvGrpSpPr>
        <p:grpSpPr>
          <a:xfrm>
            <a:off x="4881881" y="2683094"/>
            <a:ext cx="679891" cy="307800"/>
            <a:chOff x="5588669" y="3459282"/>
            <a:chExt cx="679891" cy="307800"/>
          </a:xfrm>
        </p:grpSpPr>
        <p:sp>
          <p:nvSpPr>
            <p:cNvPr id="1081" name="Shape 1081"/>
            <p:cNvSpPr/>
            <p:nvPr/>
          </p:nvSpPr>
          <p:spPr>
            <a:xfrm>
              <a:off x="5824996" y="3469012"/>
              <a:ext cx="201300" cy="245700"/>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Arial"/>
                <a:ea typeface="Arial"/>
                <a:cs typeface="Arial"/>
                <a:sym typeface="Arial"/>
              </a:endParaRPr>
            </a:p>
          </p:txBody>
        </p:sp>
        <p:sp>
          <p:nvSpPr>
            <p:cNvPr id="1082" name="Shape 1082"/>
            <p:cNvSpPr txBox="1"/>
            <p:nvPr/>
          </p:nvSpPr>
          <p:spPr>
            <a:xfrm>
              <a:off x="5588669" y="3459282"/>
              <a:ext cx="288900" cy="307800"/>
            </a:xfrm>
            <a:prstGeom prst="rect">
              <a:avLst/>
            </a:prstGeom>
            <a:noFill/>
            <a:ln>
              <a:noFill/>
            </a:ln>
          </p:spPr>
          <p:txBody>
            <a:bodyPr wrap="square" lIns="91425" tIns="45700" rIns="91425" bIns="45700" anchor="t" anchorCtr="0">
              <a:noAutofit/>
            </a:bodyPr>
            <a:lstStyle/>
            <a:p>
              <a:pPr marL="0" marR="0" lvl="0" indent="0" algn="ctr" rtl="0">
                <a:spcBef>
                  <a:spcPts val="0"/>
                </a:spcBef>
                <a:buClr>
                  <a:schemeClr val="lt1"/>
                </a:buClr>
                <a:buSzPct val="25000"/>
                <a:buFont typeface="Arial"/>
                <a:buNone/>
              </a:pPr>
              <a:r>
                <a:rPr lang="en-US" sz="1400">
                  <a:solidFill>
                    <a:schemeClr val="lt1"/>
                  </a:solidFill>
                  <a:latin typeface="Arial"/>
                  <a:ea typeface="Arial"/>
                  <a:cs typeface="Arial"/>
                  <a:sym typeface="Arial"/>
                </a:rPr>
                <a:t>+</a:t>
              </a:r>
            </a:p>
          </p:txBody>
        </p:sp>
        <p:sp>
          <p:nvSpPr>
            <p:cNvPr id="1083" name="Shape 1083"/>
            <p:cNvSpPr txBox="1"/>
            <p:nvPr/>
          </p:nvSpPr>
          <p:spPr>
            <a:xfrm>
              <a:off x="5979660" y="3459282"/>
              <a:ext cx="288900" cy="307800"/>
            </a:xfrm>
            <a:prstGeom prst="rect">
              <a:avLst/>
            </a:prstGeom>
            <a:noFill/>
            <a:ln>
              <a:noFill/>
            </a:ln>
          </p:spPr>
          <p:txBody>
            <a:bodyPr wrap="square" lIns="91425" tIns="45700" rIns="91425" bIns="45700" anchor="t" anchorCtr="0">
              <a:noAutofit/>
            </a:bodyPr>
            <a:lstStyle/>
            <a:p>
              <a:pPr marL="0" marR="0" lvl="0" indent="0" algn="ctr" rtl="0">
                <a:spcBef>
                  <a:spcPts val="0"/>
                </a:spcBef>
                <a:buClr>
                  <a:schemeClr val="lt1"/>
                </a:buClr>
                <a:buSzPct val="25000"/>
                <a:buFont typeface="Arial"/>
                <a:buNone/>
              </a:pPr>
              <a:r>
                <a:rPr lang="en-US" sz="1400">
                  <a:solidFill>
                    <a:schemeClr val="lt1"/>
                  </a:solidFill>
                  <a:latin typeface="Arial"/>
                  <a:ea typeface="Arial"/>
                  <a:cs typeface="Arial"/>
                  <a:sym typeface="Arial"/>
                </a:rPr>
                <a:t>=</a:t>
              </a:r>
            </a:p>
          </p:txBody>
        </p:sp>
      </p:grpSp>
      <p:sp>
        <p:nvSpPr>
          <p:cNvPr id="1084" name="Shape 1084"/>
          <p:cNvSpPr/>
          <p:nvPr/>
        </p:nvSpPr>
        <p:spPr>
          <a:xfrm>
            <a:off x="4757680" y="2739625"/>
            <a:ext cx="170100" cy="192000"/>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Arial"/>
              <a:ea typeface="Arial"/>
              <a:cs typeface="Arial"/>
              <a:sym typeface="Arial"/>
            </a:endParaRPr>
          </a:p>
        </p:txBody>
      </p:sp>
      <p:sp>
        <p:nvSpPr>
          <p:cNvPr id="1085" name="Shape 1085"/>
          <p:cNvSpPr/>
          <p:nvPr/>
        </p:nvSpPr>
        <p:spPr>
          <a:xfrm rot="-2700000">
            <a:off x="5522574" y="2785241"/>
            <a:ext cx="153159" cy="153159"/>
          </a:xfrm>
          <a:prstGeom prst="teardrop">
            <a:avLst>
              <a:gd name="adj" fmla="val 149574"/>
            </a:avLst>
          </a:prstGeom>
          <a:solidFill>
            <a:schemeClr val="lt1"/>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Arial"/>
              <a:ea typeface="Arial"/>
              <a:cs typeface="Arial"/>
              <a:sym typeface="Arial"/>
            </a:endParaRPr>
          </a:p>
        </p:txBody>
      </p:sp>
      <p:sp>
        <p:nvSpPr>
          <p:cNvPr id="1086" name="Shape 1086"/>
          <p:cNvSpPr/>
          <p:nvPr/>
        </p:nvSpPr>
        <p:spPr>
          <a:xfrm rot="-2700000">
            <a:off x="3193641" y="2771567"/>
            <a:ext cx="153159" cy="153159"/>
          </a:xfrm>
          <a:prstGeom prst="teardrop">
            <a:avLst>
              <a:gd name="adj" fmla="val 149574"/>
            </a:avLst>
          </a:prstGeom>
          <a:solidFill>
            <a:schemeClr val="lt1"/>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Arial"/>
              <a:ea typeface="Arial"/>
              <a:cs typeface="Arial"/>
              <a:sym typeface="Arial"/>
            </a:endParaRPr>
          </a:p>
        </p:txBody>
      </p:sp>
      <p:sp>
        <p:nvSpPr>
          <p:cNvPr id="1087" name="Shape 1087"/>
          <p:cNvSpPr/>
          <p:nvPr/>
        </p:nvSpPr>
        <p:spPr>
          <a:xfrm>
            <a:off x="5490835" y="1598987"/>
            <a:ext cx="688500" cy="272700"/>
          </a:xfrm>
          <a:prstGeom prst="roundRect">
            <a:avLst>
              <a:gd name="adj" fmla="val 9038"/>
            </a:avLst>
          </a:prstGeom>
          <a:solidFill>
            <a:srgbClr val="33928A"/>
          </a:solidFill>
          <a:ln>
            <a:noFill/>
          </a:ln>
        </p:spPr>
        <p:txBody>
          <a:bodyPr wrap="square" lIns="91425" tIns="0" rIns="91425" bIns="0" anchor="ctr" anchorCtr="0">
            <a:noAutofit/>
          </a:bodyPr>
          <a:lstStyle/>
          <a:p>
            <a:pPr marL="0" marR="0" lvl="0" indent="0" algn="r"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Calibri"/>
                <a:ea typeface="Calibri"/>
                <a:cs typeface="Calibri"/>
                <a:sym typeface="Calibri"/>
              </a:rPr>
              <a:t>BBS</a:t>
            </a:r>
          </a:p>
        </p:txBody>
      </p:sp>
      <p:sp>
        <p:nvSpPr>
          <p:cNvPr id="1088" name="Shape 1088"/>
          <p:cNvSpPr/>
          <p:nvPr/>
        </p:nvSpPr>
        <p:spPr>
          <a:xfrm>
            <a:off x="5578757" y="1660658"/>
            <a:ext cx="159900" cy="152700"/>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wrap="square"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450" b="0" i="0" u="none" strike="noStrike" cap="none">
              <a:solidFill>
                <a:schemeClr val="lt1"/>
              </a:solidFill>
              <a:latin typeface="Arial"/>
              <a:ea typeface="Arial"/>
              <a:cs typeface="Arial"/>
              <a:sym typeface="Arial"/>
            </a:endParaRPr>
          </a:p>
        </p:txBody>
      </p:sp>
      <p:sp>
        <p:nvSpPr>
          <p:cNvPr id="1089" name="Shape 1089"/>
          <p:cNvSpPr/>
          <p:nvPr/>
        </p:nvSpPr>
        <p:spPr>
          <a:xfrm>
            <a:off x="4005137" y="1598987"/>
            <a:ext cx="1158000" cy="272700"/>
          </a:xfrm>
          <a:prstGeom prst="roundRect">
            <a:avLst>
              <a:gd name="adj" fmla="val 9038"/>
            </a:avLst>
          </a:prstGeom>
          <a:solidFill>
            <a:srgbClr val="33928A"/>
          </a:solidFill>
          <a:ln>
            <a:noFill/>
          </a:ln>
        </p:spPr>
        <p:txBody>
          <a:bodyPr wrap="square" lIns="91425" tIns="0" rIns="91425" bIns="0" anchor="ctr" anchorCtr="0">
            <a:noAutofit/>
          </a:bodyPr>
          <a:lstStyle/>
          <a:p>
            <a:pPr marL="0" marR="0" lvl="0" indent="0" algn="r"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Calibri"/>
                <a:ea typeface="Calibri"/>
                <a:cs typeface="Calibri"/>
                <a:sym typeface="Calibri"/>
              </a:rPr>
              <a:t>Auctioneer</a:t>
            </a:r>
          </a:p>
        </p:txBody>
      </p:sp>
      <p:sp>
        <p:nvSpPr>
          <p:cNvPr id="1090" name="Shape 1090"/>
          <p:cNvSpPr/>
          <p:nvPr/>
        </p:nvSpPr>
        <p:spPr>
          <a:xfrm>
            <a:off x="4035596" y="1636380"/>
            <a:ext cx="217500" cy="213900"/>
          </a:xfrm>
          <a:prstGeom prst="quadArrow">
            <a:avLst>
              <a:gd name="adj1" fmla="val 22500"/>
              <a:gd name="adj2" fmla="val 22500"/>
              <a:gd name="adj3" fmla="val 22500"/>
            </a:avLst>
          </a:prstGeom>
          <a:solidFill>
            <a:schemeClr val="lt1"/>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Arial"/>
              <a:ea typeface="Arial"/>
              <a:cs typeface="Arial"/>
              <a:sym typeface="Arial"/>
            </a:endParaRPr>
          </a:p>
        </p:txBody>
      </p:sp>
      <p:sp>
        <p:nvSpPr>
          <p:cNvPr id="1091" name="Shape 1091"/>
          <p:cNvSpPr/>
          <p:nvPr/>
        </p:nvSpPr>
        <p:spPr>
          <a:xfrm>
            <a:off x="4735803" y="2047558"/>
            <a:ext cx="192000" cy="189300"/>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wrap="square"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pic>
        <p:nvPicPr>
          <p:cNvPr id="1092" name="Shape 1092"/>
          <p:cNvPicPr preferRelativeResize="0"/>
          <p:nvPr/>
        </p:nvPicPr>
        <p:blipFill rotWithShape="1">
          <a:blip r:embed="rId3">
            <a:alphaModFix/>
          </a:blip>
          <a:srcRect b="-4014"/>
          <a:stretch/>
        </p:blipFill>
        <p:spPr>
          <a:xfrm>
            <a:off x="5218235" y="3960153"/>
            <a:ext cx="1122900" cy="584400"/>
          </a:xfrm>
          <a:prstGeom prst="rect">
            <a:avLst/>
          </a:prstGeom>
          <a:noFill/>
          <a:ln>
            <a:noFill/>
          </a:ln>
        </p:spPr>
      </p:pic>
      <p:pic>
        <p:nvPicPr>
          <p:cNvPr id="1093" name="Shape 1093" descr="modal-prompt-product-cloud-platform-azure.png"/>
          <p:cNvPicPr preferRelativeResize="0"/>
          <p:nvPr/>
        </p:nvPicPr>
        <p:blipFill rotWithShape="1">
          <a:blip r:embed="rId9">
            <a:alphaModFix/>
          </a:blip>
          <a:srcRect l="5080" t="28847" r="6242" b="26809"/>
          <a:stretch/>
        </p:blipFill>
        <p:spPr>
          <a:xfrm>
            <a:off x="5367930" y="4068851"/>
            <a:ext cx="888900" cy="333300"/>
          </a:xfrm>
          <a:prstGeom prst="rect">
            <a:avLst/>
          </a:prstGeom>
          <a:noFill/>
          <a:ln>
            <a:noFill/>
          </a:ln>
        </p:spPr>
      </p:pic>
      <p:pic>
        <p:nvPicPr>
          <p:cNvPr id="1094" name="Shape 1094"/>
          <p:cNvPicPr preferRelativeResize="0"/>
          <p:nvPr/>
        </p:nvPicPr>
        <p:blipFill rotWithShape="1">
          <a:blip r:embed="rId3">
            <a:alphaModFix/>
          </a:blip>
          <a:srcRect b="-4014"/>
          <a:stretch/>
        </p:blipFill>
        <p:spPr>
          <a:xfrm>
            <a:off x="6357018" y="3936316"/>
            <a:ext cx="1122900" cy="584400"/>
          </a:xfrm>
          <a:prstGeom prst="rect">
            <a:avLst/>
          </a:prstGeom>
          <a:noFill/>
          <a:ln>
            <a:noFill/>
          </a:ln>
        </p:spPr>
      </p:pic>
      <p:pic>
        <p:nvPicPr>
          <p:cNvPr id="1095" name="Shape 1095" descr="gcp-logo.png"/>
          <p:cNvPicPr preferRelativeResize="0"/>
          <p:nvPr/>
        </p:nvPicPr>
        <p:blipFill rotWithShape="1">
          <a:blip r:embed="rId10">
            <a:alphaModFix/>
          </a:blip>
          <a:srcRect/>
          <a:stretch/>
        </p:blipFill>
        <p:spPr>
          <a:xfrm>
            <a:off x="6525563" y="4005732"/>
            <a:ext cx="758265" cy="363968"/>
          </a:xfrm>
          <a:prstGeom prst="rect">
            <a:avLst/>
          </a:prstGeom>
          <a:noFill/>
          <a:ln>
            <a:noFill/>
          </a:ln>
        </p:spPr>
      </p:pic>
    </p:spTree>
  </p:cSld>
  <p:clrMapOvr>
    <a:masterClrMapping/>
  </p:clrMapOvr>
  <p:transition xmlns:p14="http://schemas.microsoft.com/office/powerpoint/2010/mai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Shape 1100"/>
          <p:cNvSpPr txBox="1">
            <a:spLocks noGrp="1"/>
          </p:cNvSpPr>
          <p:nvPr>
            <p:ph type="title"/>
          </p:nvPr>
        </p:nvSpPr>
        <p:spPr>
          <a:xfrm>
            <a:off x="519112" y="203512"/>
            <a:ext cx="8410500" cy="4605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buClr>
                <a:srgbClr val="00A79C"/>
              </a:buClr>
              <a:buSzPct val="25000"/>
              <a:buFont typeface="Arial"/>
              <a:buNone/>
            </a:pPr>
            <a:r>
              <a:rPr lang="en-US" sz="2600" b="0" i="0" u="none" strike="noStrike" cap="none">
                <a:solidFill>
                  <a:srgbClr val="00A79C"/>
                </a:solidFill>
                <a:latin typeface="Arial"/>
                <a:ea typeface="Arial"/>
                <a:cs typeface="Arial"/>
                <a:sym typeface="Arial"/>
              </a:rPr>
              <a:t>Everything Needed to Deploy and Operate an App</a:t>
            </a:r>
          </a:p>
        </p:txBody>
      </p:sp>
      <p:pic>
        <p:nvPicPr>
          <p:cNvPr id="1101" name="Shape 1101"/>
          <p:cNvPicPr preferRelativeResize="0"/>
          <p:nvPr/>
        </p:nvPicPr>
        <p:blipFill rotWithShape="1">
          <a:blip r:embed="rId3">
            <a:alphaModFix/>
          </a:blip>
          <a:srcRect/>
          <a:stretch/>
        </p:blipFill>
        <p:spPr>
          <a:xfrm>
            <a:off x="442929" y="1150625"/>
            <a:ext cx="1341849" cy="1341849"/>
          </a:xfrm>
          <a:prstGeom prst="rect">
            <a:avLst/>
          </a:prstGeom>
          <a:noFill/>
          <a:ln>
            <a:noFill/>
          </a:ln>
        </p:spPr>
      </p:pic>
      <p:pic>
        <p:nvPicPr>
          <p:cNvPr id="1102" name="Shape 1102"/>
          <p:cNvPicPr preferRelativeResize="0"/>
          <p:nvPr/>
        </p:nvPicPr>
        <p:blipFill rotWithShape="1">
          <a:blip r:embed="rId4">
            <a:alphaModFix/>
          </a:blip>
          <a:srcRect/>
          <a:stretch/>
        </p:blipFill>
        <p:spPr>
          <a:xfrm>
            <a:off x="5231675" y="1009050"/>
            <a:ext cx="3530199" cy="3284148"/>
          </a:xfrm>
          <a:prstGeom prst="rect">
            <a:avLst/>
          </a:prstGeom>
          <a:noFill/>
          <a:ln>
            <a:noFill/>
          </a:ln>
        </p:spPr>
      </p:pic>
      <p:pic>
        <p:nvPicPr>
          <p:cNvPr id="1103" name="Shape 1103"/>
          <p:cNvPicPr preferRelativeResize="0"/>
          <p:nvPr/>
        </p:nvPicPr>
        <p:blipFill rotWithShape="1">
          <a:blip r:embed="rId5">
            <a:alphaModFix/>
          </a:blip>
          <a:srcRect/>
          <a:stretch/>
        </p:blipFill>
        <p:spPr>
          <a:xfrm>
            <a:off x="225229" y="1575175"/>
            <a:ext cx="5125899" cy="2987150"/>
          </a:xfrm>
          <a:prstGeom prst="rect">
            <a:avLst/>
          </a:prstGeom>
          <a:noFill/>
          <a:ln>
            <a:noFill/>
          </a:ln>
        </p:spPr>
      </p:pic>
    </p:spTree>
  </p:cSld>
  <p:clrMapOvr>
    <a:masterClrMapping/>
  </p:clrMapOvr>
  <p:transition xmlns:p14="http://schemas.microsoft.com/office/powerpoint/2010/mai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pic>
        <p:nvPicPr>
          <p:cNvPr id="1109" name="Shape 1109"/>
          <p:cNvPicPr preferRelativeResize="0"/>
          <p:nvPr/>
        </p:nvPicPr>
        <p:blipFill rotWithShape="1">
          <a:blip r:embed="rId3">
            <a:alphaModFix/>
          </a:blip>
          <a:srcRect/>
          <a:stretch/>
        </p:blipFill>
        <p:spPr>
          <a:xfrm>
            <a:off x="610400" y="1204901"/>
            <a:ext cx="2190900" cy="2733600"/>
          </a:xfrm>
          <a:prstGeom prst="rect">
            <a:avLst/>
          </a:prstGeom>
          <a:noFill/>
          <a:ln>
            <a:noFill/>
          </a:ln>
        </p:spPr>
      </p:pic>
      <p:sp>
        <p:nvSpPr>
          <p:cNvPr id="1110" name="Shape 1110"/>
          <p:cNvSpPr/>
          <p:nvPr/>
        </p:nvSpPr>
        <p:spPr>
          <a:xfrm>
            <a:off x="3153600" y="1454100"/>
            <a:ext cx="5685600" cy="2235300"/>
          </a:xfrm>
          <a:prstGeom prst="rect">
            <a:avLst/>
          </a:prstGeom>
          <a:noFill/>
          <a:ln>
            <a:noFill/>
          </a:ln>
        </p:spPr>
        <p:txBody>
          <a:bodyPr wrap="square" lIns="91425" tIns="45700" rIns="91425" bIns="45700" anchor="ctr" anchorCtr="0">
            <a:noAutofit/>
          </a:bodyPr>
          <a:lstStyle/>
          <a:p>
            <a:pPr marL="0" marR="0" lvl="0" indent="0" algn="ctr" rtl="0">
              <a:spcBef>
                <a:spcPts val="0"/>
              </a:spcBef>
              <a:spcAft>
                <a:spcPts val="0"/>
              </a:spcAft>
              <a:buClr>
                <a:srgbClr val="666666"/>
              </a:buClr>
              <a:buSzPct val="25000"/>
              <a:buFont typeface="Arial"/>
              <a:buNone/>
            </a:pPr>
            <a:r>
              <a:rPr lang="en-US" sz="4800">
                <a:solidFill>
                  <a:srgbClr val="666666"/>
                </a:solidFill>
              </a:rPr>
              <a:t>Containers and buildpacks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Shape 1116"/>
          <p:cNvSpPr txBox="1">
            <a:spLocks noGrp="1"/>
          </p:cNvSpPr>
          <p:nvPr>
            <p:ph type="title"/>
          </p:nvPr>
        </p:nvSpPr>
        <p:spPr>
          <a:xfrm>
            <a:off x="146538" y="105956"/>
            <a:ext cx="2736900" cy="1634700"/>
          </a:xfrm>
          <a:prstGeom prst="rect">
            <a:avLst/>
          </a:prstGeom>
          <a:noFill/>
          <a:ln>
            <a:noFill/>
          </a:ln>
        </p:spPr>
        <p:txBody>
          <a:bodyPr wrap="square"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2800" b="0" i="0" u="none" strike="noStrike" cap="none">
                <a:solidFill>
                  <a:srgbClr val="008881"/>
                </a:solidFill>
                <a:latin typeface="Arial"/>
                <a:ea typeface="Arial"/>
                <a:cs typeface="Arial"/>
                <a:sym typeface="Arial"/>
              </a:rPr>
              <a:t>Pivotal Cloud Foundry - </a:t>
            </a:r>
            <a:br>
              <a:rPr lang="en-US" sz="2800" b="0" i="0" u="none" strike="noStrike" cap="none">
                <a:solidFill>
                  <a:srgbClr val="008881"/>
                </a:solidFill>
                <a:latin typeface="Arial"/>
                <a:ea typeface="Arial"/>
                <a:cs typeface="Arial"/>
                <a:sym typeface="Arial"/>
              </a:rPr>
            </a:br>
            <a:r>
              <a:rPr lang="en-US" sz="2800" b="0" i="0" u="none" strike="noStrike" cap="none">
                <a:solidFill>
                  <a:srgbClr val="008881"/>
                </a:solidFill>
                <a:latin typeface="Arial"/>
                <a:ea typeface="Arial"/>
                <a:cs typeface="Arial"/>
                <a:sym typeface="Arial"/>
              </a:rPr>
              <a:t>POWERED BY BOSH</a:t>
            </a:r>
          </a:p>
        </p:txBody>
      </p:sp>
      <p:pic>
        <p:nvPicPr>
          <p:cNvPr id="1117" name="Shape 1117" descr="Screen Shot 2016-07-06 at 2.24.03 PM.png"/>
          <p:cNvPicPr preferRelativeResize="0"/>
          <p:nvPr/>
        </p:nvPicPr>
        <p:blipFill rotWithShape="1">
          <a:blip r:embed="rId3">
            <a:alphaModFix/>
          </a:blip>
          <a:srcRect/>
          <a:stretch/>
        </p:blipFill>
        <p:spPr>
          <a:xfrm>
            <a:off x="2909047" y="44825"/>
            <a:ext cx="5120400" cy="4557000"/>
          </a:xfrm>
          <a:prstGeom prst="rect">
            <a:avLst/>
          </a:prstGeom>
          <a:noFill/>
          <a:ln>
            <a:noFill/>
          </a:ln>
        </p:spPr>
      </p:pic>
    </p:spTree>
  </p:cSld>
  <p:clrMapOvr>
    <a:masterClrMapping/>
  </p:clrMapOvr>
  <p:transition xmlns:p14="http://schemas.microsoft.com/office/powerpoint/2010/mai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Shape 1122"/>
          <p:cNvSpPr txBox="1"/>
          <p:nvPr/>
        </p:nvSpPr>
        <p:spPr>
          <a:xfrm>
            <a:off x="307809" y="4597398"/>
            <a:ext cx="4026000" cy="369300"/>
          </a:xfrm>
          <a:prstGeom prst="rect">
            <a:avLst/>
          </a:prstGeom>
          <a:noFill/>
          <a:ln>
            <a:noFill/>
          </a:ln>
        </p:spPr>
        <p:txBody>
          <a:bodyPr wrap="square" lIns="91425" tIns="45700" rIns="91425" bIns="45700" anchor="t" anchorCtr="0">
            <a:noAutofit/>
          </a:bodyPr>
          <a:lstStyle/>
          <a:p>
            <a:pPr marL="0" marR="0" lvl="0" indent="0" algn="ctr" rtl="0">
              <a:spcBef>
                <a:spcPts val="0"/>
              </a:spcBef>
              <a:buClr>
                <a:schemeClr val="lt1"/>
              </a:buClr>
              <a:buSzPct val="25000"/>
              <a:buFont typeface="Arial"/>
              <a:buNone/>
            </a:pPr>
            <a:r>
              <a:rPr lang="en-US" sz="1800">
                <a:solidFill>
                  <a:schemeClr val="lt1"/>
                </a:solidFill>
                <a:latin typeface="Arial"/>
                <a:ea typeface="Arial"/>
                <a:cs typeface="Arial"/>
                <a:sym typeface="Arial"/>
              </a:rPr>
              <a:t>* Devs may bring a custom buildpack</a:t>
            </a:r>
          </a:p>
        </p:txBody>
      </p:sp>
      <p:sp>
        <p:nvSpPr>
          <p:cNvPr id="1123" name="Shape 1123"/>
          <p:cNvSpPr txBox="1">
            <a:spLocks noGrp="1"/>
          </p:cNvSpPr>
          <p:nvPr>
            <p:ph type="title"/>
          </p:nvPr>
        </p:nvSpPr>
        <p:spPr>
          <a:xfrm>
            <a:off x="142240" y="151498"/>
            <a:ext cx="8410500" cy="457200"/>
          </a:xfrm>
          <a:prstGeom prst="rect">
            <a:avLst/>
          </a:prstGeom>
          <a:noFill/>
          <a:ln>
            <a:noFill/>
          </a:ln>
        </p:spPr>
        <p:txBody>
          <a:bodyPr wrap="square" lIns="0" tIns="0" rIns="0" bIns="0" anchor="ctr" anchorCtr="0">
            <a:noAutofit/>
          </a:bodyPr>
          <a:lstStyle/>
          <a:p>
            <a:pPr marL="0" marR="0" lvl="0" indent="0" algn="l" rtl="0">
              <a:lnSpc>
                <a:spcPct val="90000"/>
              </a:lnSpc>
              <a:spcBef>
                <a:spcPts val="0"/>
              </a:spcBef>
              <a:buClr>
                <a:srgbClr val="008881"/>
              </a:buClr>
              <a:buSzPct val="25000"/>
              <a:buFont typeface="Arial"/>
              <a:buNone/>
            </a:pPr>
            <a:r>
              <a:rPr lang="en-US" sz="2800" b="0" i="0" u="none" strike="noStrike" cap="none">
                <a:solidFill>
                  <a:srgbClr val="008881"/>
                </a:solidFill>
                <a:latin typeface="Arial"/>
                <a:ea typeface="Arial"/>
                <a:cs typeface="Arial"/>
                <a:sym typeface="Arial"/>
              </a:rPr>
              <a:t>Open Choice for Containers</a:t>
            </a:r>
          </a:p>
        </p:txBody>
      </p:sp>
      <p:grpSp>
        <p:nvGrpSpPr>
          <p:cNvPr id="1124" name="Shape 1124"/>
          <p:cNvGrpSpPr/>
          <p:nvPr/>
        </p:nvGrpSpPr>
        <p:grpSpPr>
          <a:xfrm>
            <a:off x="5669323" y="612777"/>
            <a:ext cx="3254400" cy="3892450"/>
            <a:chOff x="5449189" y="612775"/>
            <a:chExt cx="3254400" cy="3892450"/>
          </a:xfrm>
        </p:grpSpPr>
        <p:sp>
          <p:nvSpPr>
            <p:cNvPr id="1125" name="Shape 1125"/>
            <p:cNvSpPr/>
            <p:nvPr/>
          </p:nvSpPr>
          <p:spPr>
            <a:xfrm>
              <a:off x="5769864" y="2120900"/>
              <a:ext cx="2635200" cy="6984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lt1"/>
                </a:buClr>
                <a:buSzPct val="25000"/>
                <a:buFont typeface="Arial"/>
                <a:buNone/>
              </a:pPr>
              <a:r>
                <a:rPr lang="en-US" sz="1700" b="0" i="0" u="none" strike="noStrike" cap="none">
                  <a:solidFill>
                    <a:schemeClr val="lt1"/>
                  </a:solidFill>
                  <a:latin typeface="Arial"/>
                  <a:ea typeface="Arial"/>
                  <a:cs typeface="Arial"/>
                  <a:sym typeface="Arial"/>
                </a:rPr>
                <a:t>Developer brings runtime container image</a:t>
              </a:r>
            </a:p>
          </p:txBody>
        </p:sp>
        <p:sp>
          <p:nvSpPr>
            <p:cNvPr id="1126" name="Shape 1126"/>
            <p:cNvSpPr/>
            <p:nvPr/>
          </p:nvSpPr>
          <p:spPr>
            <a:xfrm>
              <a:off x="5769864" y="2971800"/>
              <a:ext cx="2635200" cy="6984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lt1"/>
                </a:buClr>
                <a:buSzPct val="25000"/>
                <a:buFont typeface="Arial"/>
                <a:buNone/>
              </a:pPr>
              <a:r>
                <a:rPr lang="en-US" sz="1800" b="0" i="0" u="none" strike="noStrike" cap="none">
                  <a:solidFill>
                    <a:schemeClr val="lt1"/>
                  </a:solidFill>
                  <a:latin typeface="Arial"/>
                  <a:ea typeface="Arial"/>
                  <a:cs typeface="Arial"/>
                  <a:sym typeface="Arial"/>
                </a:rPr>
                <a:t>Developer brings container OS image</a:t>
              </a:r>
            </a:p>
          </p:txBody>
        </p:sp>
        <p:sp>
          <p:nvSpPr>
            <p:cNvPr id="1127" name="Shape 1127"/>
            <p:cNvSpPr/>
            <p:nvPr/>
          </p:nvSpPr>
          <p:spPr>
            <a:xfrm>
              <a:off x="5769864" y="1289050"/>
              <a:ext cx="2635200" cy="6984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800">
                  <a:solidFill>
                    <a:schemeClr val="lt1"/>
                  </a:solidFill>
                  <a:latin typeface="Arial"/>
                  <a:ea typeface="Arial"/>
                  <a:cs typeface="Arial"/>
                  <a:sym typeface="Arial"/>
                </a:rPr>
                <a:t>Developer brings app</a:t>
              </a:r>
            </a:p>
          </p:txBody>
        </p:sp>
        <p:sp>
          <p:nvSpPr>
            <p:cNvPr id="1128" name="Shape 1128"/>
            <p:cNvSpPr txBox="1"/>
            <p:nvPr/>
          </p:nvSpPr>
          <p:spPr>
            <a:xfrm>
              <a:off x="5494865" y="612775"/>
              <a:ext cx="3167400" cy="461700"/>
            </a:xfrm>
            <a:prstGeom prst="rect">
              <a:avLst/>
            </a:prstGeom>
            <a:noFill/>
            <a:ln>
              <a:noFill/>
            </a:ln>
          </p:spPr>
          <p:txBody>
            <a:bodyPr wrap="square" lIns="91425" tIns="45700" rIns="91425" bIns="45700" anchor="t" anchorCtr="0">
              <a:noAutofit/>
            </a:bodyPr>
            <a:lstStyle/>
            <a:p>
              <a:pPr marL="0" marR="0" lvl="0" indent="0" algn="ctr" rtl="0">
                <a:spcBef>
                  <a:spcPts val="0"/>
                </a:spcBef>
                <a:buClr>
                  <a:schemeClr val="lt2"/>
                </a:buClr>
                <a:buSzPct val="25000"/>
                <a:buFont typeface="Arial"/>
                <a:buNone/>
              </a:pPr>
              <a:r>
                <a:rPr lang="en-US" sz="2400" b="0" i="0" u="none" strike="noStrike" cap="none">
                  <a:solidFill>
                    <a:schemeClr val="lt2"/>
                  </a:solidFill>
                  <a:latin typeface="Arial"/>
                  <a:ea typeface="Arial"/>
                  <a:cs typeface="Arial"/>
                  <a:sym typeface="Arial"/>
                </a:rPr>
                <a:t>BYO Container Apps</a:t>
              </a:r>
            </a:p>
          </p:txBody>
        </p:sp>
        <p:sp>
          <p:nvSpPr>
            <p:cNvPr id="1129" name="Shape 1129"/>
            <p:cNvSpPr/>
            <p:nvPr/>
          </p:nvSpPr>
          <p:spPr>
            <a:xfrm>
              <a:off x="5769864" y="3806825"/>
              <a:ext cx="2635200" cy="6984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800">
                  <a:solidFill>
                    <a:schemeClr val="lt1"/>
                  </a:solidFill>
                  <a:latin typeface="Arial"/>
                  <a:ea typeface="Arial"/>
                  <a:cs typeface="Arial"/>
                  <a:sym typeface="Arial"/>
                </a:rPr>
                <a:t>Platform provides fixed host OS &amp; kernel</a:t>
              </a:r>
            </a:p>
          </p:txBody>
        </p:sp>
        <p:sp>
          <p:nvSpPr>
            <p:cNvPr id="1130" name="Shape 1130"/>
            <p:cNvSpPr/>
            <p:nvPr/>
          </p:nvSpPr>
          <p:spPr>
            <a:xfrm>
              <a:off x="5449189" y="1200150"/>
              <a:ext cx="3254400" cy="2540100"/>
            </a:xfrm>
            <a:prstGeom prst="roundRect">
              <a:avLst>
                <a:gd name="adj" fmla="val 16667"/>
              </a:avLst>
            </a:prstGeom>
            <a:noFill/>
            <a:ln w="12700" cap="flat" cmpd="sng">
              <a:solidFill>
                <a:schemeClr val="lt2"/>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grpSp>
      <p:grpSp>
        <p:nvGrpSpPr>
          <p:cNvPr id="1131" name="Shape 1131"/>
          <p:cNvGrpSpPr/>
          <p:nvPr/>
        </p:nvGrpSpPr>
        <p:grpSpPr>
          <a:xfrm>
            <a:off x="315273" y="594783"/>
            <a:ext cx="3254400" cy="3901974"/>
            <a:chOff x="277511" y="543983"/>
            <a:chExt cx="3254400" cy="3901974"/>
          </a:xfrm>
        </p:grpSpPr>
        <p:sp>
          <p:nvSpPr>
            <p:cNvPr id="1132" name="Shape 1132"/>
            <p:cNvSpPr/>
            <p:nvPr/>
          </p:nvSpPr>
          <p:spPr>
            <a:xfrm>
              <a:off x="277511" y="1131358"/>
              <a:ext cx="3254400" cy="2540100"/>
            </a:xfrm>
            <a:prstGeom prst="roundRect">
              <a:avLst>
                <a:gd name="adj" fmla="val 16667"/>
              </a:avLst>
            </a:prstGeom>
            <a:noFill/>
            <a:ln w="12700" cap="flat" cmpd="sng">
              <a:solidFill>
                <a:schemeClr val="lt2"/>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133" name="Shape 1133"/>
            <p:cNvSpPr/>
            <p:nvPr/>
          </p:nvSpPr>
          <p:spPr>
            <a:xfrm>
              <a:off x="572785" y="2036233"/>
              <a:ext cx="2635200" cy="6984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lt1"/>
                </a:buClr>
                <a:buSzPct val="25000"/>
                <a:buFont typeface="Arial"/>
                <a:buNone/>
              </a:pPr>
              <a:r>
                <a:rPr lang="en-US" sz="1700" b="0" i="0" u="none" strike="noStrike" cap="none">
                  <a:solidFill>
                    <a:schemeClr val="lt1"/>
                  </a:solidFill>
                  <a:latin typeface="Arial"/>
                  <a:ea typeface="Arial"/>
                  <a:cs typeface="Arial"/>
                  <a:sym typeface="Arial"/>
                </a:rPr>
                <a:t>* Platform buildpacks provide standard runtime</a:t>
              </a:r>
            </a:p>
          </p:txBody>
        </p:sp>
        <p:sp>
          <p:nvSpPr>
            <p:cNvPr id="1134" name="Shape 1134"/>
            <p:cNvSpPr/>
            <p:nvPr/>
          </p:nvSpPr>
          <p:spPr>
            <a:xfrm>
              <a:off x="572785" y="2887133"/>
              <a:ext cx="2635200" cy="6984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800">
                  <a:solidFill>
                    <a:schemeClr val="lt1"/>
                  </a:solidFill>
                  <a:latin typeface="Arial"/>
                  <a:ea typeface="Arial"/>
                  <a:cs typeface="Arial"/>
                  <a:sym typeface="Arial"/>
                </a:rPr>
                <a:t>Platform provides fixed  OS container </a:t>
              </a:r>
              <a:r>
                <a:rPr lang="en-US" sz="1800" b="0" i="0" u="none" strike="noStrike" cap="none">
                  <a:solidFill>
                    <a:schemeClr val="lt1"/>
                  </a:solidFill>
                  <a:latin typeface="Arial"/>
                  <a:ea typeface="Arial"/>
                  <a:cs typeface="Arial"/>
                  <a:sym typeface="Arial"/>
                </a:rPr>
                <a:t>image</a:t>
              </a:r>
            </a:p>
          </p:txBody>
        </p:sp>
        <p:sp>
          <p:nvSpPr>
            <p:cNvPr id="1135" name="Shape 1135"/>
            <p:cNvSpPr/>
            <p:nvPr/>
          </p:nvSpPr>
          <p:spPr>
            <a:xfrm>
              <a:off x="572785" y="1204383"/>
              <a:ext cx="2635200" cy="6984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lt1"/>
                </a:buClr>
                <a:buSzPct val="25000"/>
                <a:buFont typeface="Arial"/>
                <a:buNone/>
              </a:pPr>
              <a:r>
                <a:rPr lang="en-US" sz="1800" b="0" i="0" u="none" strike="noStrike" cap="none">
                  <a:solidFill>
                    <a:schemeClr val="lt1"/>
                  </a:solidFill>
                  <a:latin typeface="Arial"/>
                  <a:ea typeface="Arial"/>
                  <a:cs typeface="Arial"/>
                  <a:sym typeface="Arial"/>
                </a:rPr>
                <a:t>Developer brings app</a:t>
              </a:r>
            </a:p>
          </p:txBody>
        </p:sp>
        <p:sp>
          <p:nvSpPr>
            <p:cNvPr id="1136" name="Shape 1136"/>
            <p:cNvSpPr txBox="1"/>
            <p:nvPr/>
          </p:nvSpPr>
          <p:spPr>
            <a:xfrm>
              <a:off x="398712" y="543983"/>
              <a:ext cx="2990400" cy="461700"/>
            </a:xfrm>
            <a:prstGeom prst="rect">
              <a:avLst/>
            </a:prstGeom>
            <a:noFill/>
            <a:ln>
              <a:noFill/>
            </a:ln>
          </p:spPr>
          <p:txBody>
            <a:bodyPr wrap="square" lIns="91425" tIns="45700" rIns="91425" bIns="45700" anchor="t" anchorCtr="0">
              <a:noAutofit/>
            </a:bodyPr>
            <a:lstStyle/>
            <a:p>
              <a:pPr marL="0" marR="0" lvl="0" indent="0" algn="ctr" rtl="0">
                <a:spcBef>
                  <a:spcPts val="0"/>
                </a:spcBef>
                <a:buClr>
                  <a:schemeClr val="lt2"/>
                </a:buClr>
                <a:buSzPct val="25000"/>
                <a:buFont typeface="Arial"/>
                <a:buNone/>
              </a:pPr>
              <a:r>
                <a:rPr lang="en-US" sz="2400" b="0" i="0" u="none" strike="noStrike" cap="none">
                  <a:solidFill>
                    <a:schemeClr val="lt2"/>
                  </a:solidFill>
                  <a:latin typeface="Arial"/>
                  <a:ea typeface="Arial"/>
                  <a:cs typeface="Arial"/>
                  <a:sym typeface="Arial"/>
                </a:rPr>
                <a:t>PCF Buildpack Apps</a:t>
              </a:r>
            </a:p>
          </p:txBody>
        </p:sp>
        <p:sp>
          <p:nvSpPr>
            <p:cNvPr id="1137" name="Shape 1137"/>
            <p:cNvSpPr/>
            <p:nvPr/>
          </p:nvSpPr>
          <p:spPr>
            <a:xfrm>
              <a:off x="566435" y="3747557"/>
              <a:ext cx="2635200" cy="6984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lt1"/>
                </a:buClr>
                <a:buSzPct val="25000"/>
                <a:buFont typeface="Arial"/>
                <a:buNone/>
              </a:pPr>
              <a:r>
                <a:rPr lang="en-US" sz="1800" b="0" i="0" u="none" strike="noStrike" cap="none">
                  <a:solidFill>
                    <a:schemeClr val="lt1"/>
                  </a:solidFill>
                  <a:latin typeface="Arial"/>
                  <a:ea typeface="Arial"/>
                  <a:cs typeface="Arial"/>
                  <a:sym typeface="Arial"/>
                </a:rPr>
                <a:t>Platform provides fixed host OS &amp; kernel</a:t>
              </a:r>
            </a:p>
          </p:txBody>
        </p:sp>
      </p:grpSp>
      <p:grpSp>
        <p:nvGrpSpPr>
          <p:cNvPr id="1138" name="Shape 1138"/>
          <p:cNvGrpSpPr/>
          <p:nvPr/>
        </p:nvGrpSpPr>
        <p:grpSpPr>
          <a:xfrm>
            <a:off x="3793096" y="3083368"/>
            <a:ext cx="1671000" cy="1421122"/>
            <a:chOff x="3612312" y="3024691"/>
            <a:chExt cx="1671000" cy="1421122"/>
          </a:xfrm>
        </p:grpSpPr>
        <p:grpSp>
          <p:nvGrpSpPr>
            <p:cNvPr id="1139" name="Shape 1139"/>
            <p:cNvGrpSpPr/>
            <p:nvPr/>
          </p:nvGrpSpPr>
          <p:grpSpPr>
            <a:xfrm>
              <a:off x="3612312" y="4028246"/>
              <a:ext cx="1647900" cy="417567"/>
              <a:chOff x="3670300" y="3971926"/>
              <a:chExt cx="1647900" cy="409500"/>
            </a:xfrm>
          </p:grpSpPr>
          <p:sp>
            <p:nvSpPr>
              <p:cNvPr id="1140" name="Shape 1140"/>
              <p:cNvSpPr txBox="1"/>
              <p:nvPr/>
            </p:nvSpPr>
            <p:spPr>
              <a:xfrm>
                <a:off x="3856466" y="4019300"/>
                <a:ext cx="1300500" cy="301800"/>
              </a:xfrm>
              <a:prstGeom prst="rect">
                <a:avLst/>
              </a:prstGeom>
              <a:noFill/>
              <a:ln>
                <a:noFill/>
              </a:ln>
            </p:spPr>
            <p:txBody>
              <a:bodyPr wrap="square" lIns="91425" tIns="45700" rIns="91425" bIns="45700" anchor="t" anchorCtr="0">
                <a:noAutofit/>
              </a:bodyPr>
              <a:lstStyle/>
              <a:p>
                <a:pPr marL="0" marR="0" lvl="0" indent="0" algn="ctr" rtl="0">
                  <a:spcBef>
                    <a:spcPts val="0"/>
                  </a:spcBef>
                  <a:buClr>
                    <a:schemeClr val="lt2"/>
                  </a:buClr>
                  <a:buSzPct val="25000"/>
                  <a:buFont typeface="Arial"/>
                  <a:buNone/>
                </a:pPr>
                <a:r>
                  <a:rPr lang="en-US" sz="1400" b="0" i="0" u="none" strike="noStrike" cap="none">
                    <a:solidFill>
                      <a:schemeClr val="lt2"/>
                    </a:solidFill>
                    <a:latin typeface="Arial"/>
                    <a:ea typeface="Arial"/>
                    <a:cs typeface="Arial"/>
                    <a:sym typeface="Arial"/>
                  </a:rPr>
                  <a:t>App container</a:t>
                </a:r>
              </a:p>
            </p:txBody>
          </p:sp>
          <p:sp>
            <p:nvSpPr>
              <p:cNvPr id="1141" name="Shape 1141"/>
              <p:cNvSpPr/>
              <p:nvPr/>
            </p:nvSpPr>
            <p:spPr>
              <a:xfrm>
                <a:off x="3670300" y="3971926"/>
                <a:ext cx="1647900" cy="409500"/>
              </a:xfrm>
              <a:prstGeom prst="roundRect">
                <a:avLst>
                  <a:gd name="adj" fmla="val 16667"/>
                </a:avLst>
              </a:prstGeom>
              <a:noFill/>
              <a:ln w="12700" cap="flat" cmpd="sng">
                <a:solidFill>
                  <a:schemeClr val="lt2"/>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grpSp>
        <p:sp>
          <p:nvSpPr>
            <p:cNvPr id="1142" name="Shape 1142"/>
            <p:cNvSpPr/>
            <p:nvPr/>
          </p:nvSpPr>
          <p:spPr>
            <a:xfrm>
              <a:off x="3612312" y="3507316"/>
              <a:ext cx="1671000" cy="4044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lt1"/>
                </a:buClr>
                <a:buSzPct val="25000"/>
                <a:buFont typeface="Arial"/>
                <a:buNone/>
              </a:pPr>
              <a:r>
                <a:rPr lang="en-US" sz="1400" b="0" i="0" u="none" strike="noStrike" cap="none">
                  <a:solidFill>
                    <a:schemeClr val="lt1"/>
                  </a:solidFill>
                  <a:latin typeface="Arial"/>
                  <a:ea typeface="Arial"/>
                  <a:cs typeface="Arial"/>
                  <a:sym typeface="Arial"/>
                </a:rPr>
                <a:t>PCF Supported</a:t>
              </a:r>
            </a:p>
          </p:txBody>
        </p:sp>
        <p:sp>
          <p:nvSpPr>
            <p:cNvPr id="1143" name="Shape 1143"/>
            <p:cNvSpPr/>
            <p:nvPr/>
          </p:nvSpPr>
          <p:spPr>
            <a:xfrm>
              <a:off x="3612312" y="3024691"/>
              <a:ext cx="1671000" cy="4044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lt1"/>
                </a:buClr>
                <a:buSzPct val="25000"/>
                <a:buFont typeface="Arial"/>
                <a:buNone/>
              </a:pPr>
              <a:r>
                <a:rPr lang="en-US" sz="1400" b="0" i="0" u="none" strike="noStrike" cap="none">
                  <a:solidFill>
                    <a:schemeClr val="lt1"/>
                  </a:solidFill>
                  <a:latin typeface="Arial"/>
                  <a:ea typeface="Arial"/>
                  <a:cs typeface="Arial"/>
                  <a:sym typeface="Arial"/>
                </a:rPr>
                <a:t>Dev Supported</a:t>
              </a:r>
            </a:p>
          </p:txBody>
        </p:sp>
      </p:grpSp>
      <p:sp>
        <p:nvSpPr>
          <p:cNvPr id="1144" name="Shape 1144"/>
          <p:cNvSpPr txBox="1"/>
          <p:nvPr/>
        </p:nvSpPr>
        <p:spPr>
          <a:xfrm>
            <a:off x="4056529" y="1994649"/>
            <a:ext cx="1165500" cy="615600"/>
          </a:xfrm>
          <a:prstGeom prst="rect">
            <a:avLst/>
          </a:prstGeom>
          <a:noFill/>
          <a:ln>
            <a:noFill/>
          </a:ln>
        </p:spPr>
        <p:txBody>
          <a:bodyPr wrap="square" lIns="0" tIns="0" rIns="0" bIns="0" anchor="t" anchorCtr="0">
            <a:noAutofit/>
          </a:bodyPr>
          <a:lstStyle/>
          <a:p>
            <a:pPr marL="0" marR="0" lvl="0" indent="0" algn="l" rtl="0">
              <a:spcBef>
                <a:spcPts val="0"/>
              </a:spcBef>
              <a:buSzPct val="25000"/>
              <a:buNone/>
            </a:pPr>
            <a:r>
              <a:rPr lang="en-US" sz="4000" b="1">
                <a:solidFill>
                  <a:schemeClr val="dk1"/>
                </a:solidFill>
                <a:latin typeface="Arial"/>
                <a:ea typeface="Arial"/>
                <a:cs typeface="Arial"/>
                <a:sym typeface="Arial"/>
              </a:rPr>
              <a:t>AND</a:t>
            </a:r>
          </a:p>
        </p:txBody>
      </p:sp>
    </p:spTree>
  </p:cSld>
  <p:clrMapOvr>
    <a:masterClrMapping/>
  </p:clrMapOvr>
  <p:transition xmlns:p14="http://schemas.microsoft.com/office/powerpoint/2010/mai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Shape 1149"/>
          <p:cNvSpPr txBox="1">
            <a:spLocks noGrp="1"/>
          </p:cNvSpPr>
          <p:nvPr>
            <p:ph type="title"/>
          </p:nvPr>
        </p:nvSpPr>
        <p:spPr>
          <a:xfrm>
            <a:off x="366712" y="325437"/>
            <a:ext cx="8410500" cy="460500"/>
          </a:xfrm>
          <a:prstGeom prst="rect">
            <a:avLst/>
          </a:prstGeom>
          <a:noFill/>
          <a:ln>
            <a:noFill/>
          </a:ln>
        </p:spPr>
        <p:txBody>
          <a:bodyPr wrap="square"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a:solidFill>
                  <a:schemeClr val="dk2"/>
                </a:solidFill>
                <a:latin typeface="Arial"/>
                <a:ea typeface="Arial"/>
                <a:cs typeface="Arial"/>
                <a:sym typeface="Arial"/>
              </a:rPr>
              <a:t>.NET App Evolution</a:t>
            </a:r>
          </a:p>
        </p:txBody>
      </p:sp>
      <p:grpSp>
        <p:nvGrpSpPr>
          <p:cNvPr id="1150" name="Shape 1150"/>
          <p:cNvGrpSpPr/>
          <p:nvPr/>
        </p:nvGrpSpPr>
        <p:grpSpPr>
          <a:xfrm>
            <a:off x="5915993" y="1515400"/>
            <a:ext cx="2126400" cy="2379900"/>
            <a:chOff x="125335" y="1263378"/>
            <a:chExt cx="2126400" cy="2379900"/>
          </a:xfrm>
        </p:grpSpPr>
        <p:sp>
          <p:nvSpPr>
            <p:cNvPr id="1151" name="Shape 1151"/>
            <p:cNvSpPr/>
            <p:nvPr/>
          </p:nvSpPr>
          <p:spPr>
            <a:xfrm>
              <a:off x="125335" y="1263378"/>
              <a:ext cx="2126400" cy="2379900"/>
            </a:xfrm>
            <a:prstGeom prst="roundRect">
              <a:avLst>
                <a:gd name="adj" fmla="val 7895"/>
              </a:avLst>
            </a:prstGeom>
            <a:solidFill>
              <a:schemeClr val="accent3"/>
            </a:solidFill>
            <a:ln w="9525" cap="flat" cmpd="sng">
              <a:solidFill>
                <a:schemeClr val="lt1"/>
              </a:solidFill>
              <a:prstDash val="solid"/>
              <a:round/>
              <a:headEnd type="none" w="med" len="med"/>
              <a:tailEnd type="none" w="med" len="med"/>
            </a:ln>
          </p:spPr>
          <p:txBody>
            <a:bodyPr wrap="square" lIns="91425" tIns="45700" rIns="91425" bIns="45700" anchor="b" anchorCtr="1">
              <a:noAutofit/>
            </a:bodyPr>
            <a:lstStyle/>
            <a:p>
              <a:pPr marL="0" marR="0" lvl="0" indent="0" algn="ctr" rtl="0">
                <a:lnSpc>
                  <a:spcPct val="100000"/>
                </a:lnSpc>
                <a:spcBef>
                  <a:spcPts val="0"/>
                </a:spcBef>
                <a:spcAft>
                  <a:spcPts val="0"/>
                </a:spcAft>
                <a:buClr>
                  <a:schemeClr val="lt1"/>
                </a:buClr>
                <a:buSzPct val="25000"/>
                <a:buFont typeface="Source Sans Pro"/>
                <a:buNone/>
              </a:pPr>
              <a:r>
                <a:rPr lang="en-US" sz="1800" b="0" i="0" u="none" strike="noStrike" cap="none">
                  <a:solidFill>
                    <a:schemeClr val="lt1"/>
                  </a:solidFill>
                  <a:latin typeface="Source Sans Pro"/>
                  <a:ea typeface="Source Sans Pro"/>
                  <a:cs typeface="Source Sans Pro"/>
                  <a:sym typeface="Source Sans Pro"/>
                </a:rPr>
                <a:t>Windows VM</a:t>
              </a:r>
            </a:p>
          </p:txBody>
        </p:sp>
        <p:grpSp>
          <p:nvGrpSpPr>
            <p:cNvPr id="1152" name="Shape 1152"/>
            <p:cNvGrpSpPr/>
            <p:nvPr/>
          </p:nvGrpSpPr>
          <p:grpSpPr>
            <a:xfrm>
              <a:off x="250282" y="1409266"/>
              <a:ext cx="1777466" cy="1696936"/>
              <a:chOff x="250282" y="1409266"/>
              <a:chExt cx="1777466" cy="1696936"/>
            </a:xfrm>
          </p:grpSpPr>
          <p:grpSp>
            <p:nvGrpSpPr>
              <p:cNvPr id="1153" name="Shape 1153"/>
              <p:cNvGrpSpPr/>
              <p:nvPr/>
            </p:nvGrpSpPr>
            <p:grpSpPr>
              <a:xfrm>
                <a:off x="250282" y="1409266"/>
                <a:ext cx="1305600" cy="1311900"/>
                <a:chOff x="4348791" y="1381549"/>
                <a:chExt cx="1305600" cy="1311900"/>
              </a:xfrm>
            </p:grpSpPr>
            <p:sp>
              <p:nvSpPr>
                <p:cNvPr id="1154" name="Shape 1154"/>
                <p:cNvSpPr/>
                <p:nvPr/>
              </p:nvSpPr>
              <p:spPr>
                <a:xfrm>
                  <a:off x="4348791" y="1381549"/>
                  <a:ext cx="1305600" cy="1311900"/>
                </a:xfrm>
                <a:prstGeom prst="rect">
                  <a:avLst/>
                </a:prstGeom>
                <a:solidFill>
                  <a:srgbClr val="008881"/>
                </a:solidFill>
                <a:ln w="9525" cap="flat" cmpd="sng">
                  <a:solidFill>
                    <a:schemeClr val="lt1"/>
                  </a:solidFill>
                  <a:prstDash val="solid"/>
                  <a:round/>
                  <a:headEnd type="none" w="med" len="med"/>
                  <a:tailEnd type="none" w="med" len="med"/>
                </a:ln>
              </p:spPr>
              <p:txBody>
                <a:bodyPr wrap="square"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Source Sans Pro"/>
                    <a:buNone/>
                  </a:pPr>
                  <a:r>
                    <a:rPr lang="en-US" sz="1100" b="0" i="0" u="none" strike="noStrike" cap="none">
                      <a:solidFill>
                        <a:schemeClr val="lt1"/>
                      </a:solidFill>
                      <a:latin typeface="Source Sans Pro"/>
                      <a:ea typeface="Source Sans Pro"/>
                      <a:cs typeface="Source Sans Pro"/>
                      <a:sym typeface="Source Sans Pro"/>
                    </a:rPr>
                    <a:t>Container</a:t>
                  </a:r>
                </a:p>
              </p:txBody>
            </p:sp>
            <p:sp>
              <p:nvSpPr>
                <p:cNvPr id="1155" name="Shape 1155"/>
                <p:cNvSpPr/>
                <p:nvPr/>
              </p:nvSpPr>
              <p:spPr>
                <a:xfrm>
                  <a:off x="4507400" y="1516687"/>
                  <a:ext cx="1043100" cy="870300"/>
                </a:xfrm>
                <a:prstGeom prst="rect">
                  <a:avLst/>
                </a:prstGeom>
                <a:solidFill>
                  <a:srgbClr val="008881"/>
                </a:solidFill>
                <a:ln w="9525" cap="flat" cmpd="sng">
                  <a:solidFill>
                    <a:schemeClr val="lt1"/>
                  </a:solidFill>
                  <a:prstDash val="solid"/>
                  <a:round/>
                  <a:headEnd type="none" w="med" len="med"/>
                  <a:tailEnd type="none" w="med" len="med"/>
                </a:ln>
              </p:spPr>
              <p:txBody>
                <a:bodyPr wrap="square"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Source Sans Pro"/>
                    <a:buNone/>
                  </a:pPr>
                  <a:r>
                    <a:rPr lang="en-US" sz="1100" b="0" i="0" u="none" strike="noStrike" cap="none">
                      <a:solidFill>
                        <a:schemeClr val="lt1"/>
                      </a:solidFill>
                      <a:latin typeface="Source Sans Pro"/>
                      <a:ea typeface="Source Sans Pro"/>
                      <a:cs typeface="Source Sans Pro"/>
                      <a:sym typeface="Source Sans Pro"/>
                    </a:rPr>
                    <a:t>Hosted </a:t>
                  </a:r>
                </a:p>
                <a:p>
                  <a:pPr marL="0" marR="0" lvl="0" indent="0" algn="ctr" rtl="0">
                    <a:lnSpc>
                      <a:spcPct val="100000"/>
                    </a:lnSpc>
                    <a:spcBef>
                      <a:spcPts val="0"/>
                    </a:spcBef>
                    <a:spcAft>
                      <a:spcPts val="0"/>
                    </a:spcAft>
                    <a:buClr>
                      <a:schemeClr val="lt1"/>
                    </a:buClr>
                    <a:buSzPct val="25000"/>
                    <a:buFont typeface="Source Sans Pro"/>
                    <a:buNone/>
                  </a:pPr>
                  <a:r>
                    <a:rPr lang="en-US" sz="1100" b="0" i="0" u="none" strike="noStrike" cap="none">
                      <a:solidFill>
                        <a:schemeClr val="lt1"/>
                      </a:solidFill>
                      <a:latin typeface="Source Sans Pro"/>
                      <a:ea typeface="Source Sans Pro"/>
                      <a:cs typeface="Source Sans Pro"/>
                      <a:sym typeface="Source Sans Pro"/>
                    </a:rPr>
                    <a:t>Web Core</a:t>
                  </a:r>
                </a:p>
              </p:txBody>
            </p:sp>
            <p:sp>
              <p:nvSpPr>
                <p:cNvPr id="1156" name="Shape 1156"/>
                <p:cNvSpPr/>
                <p:nvPr/>
              </p:nvSpPr>
              <p:spPr>
                <a:xfrm>
                  <a:off x="4618319" y="1652046"/>
                  <a:ext cx="803100" cy="287700"/>
                </a:xfrm>
                <a:prstGeom prst="rect">
                  <a:avLst/>
                </a:prstGeom>
                <a:solidFill>
                  <a:srgbClr val="00888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Source Sans Pro"/>
                    <a:buNone/>
                  </a:pPr>
                  <a:r>
                    <a:rPr lang="en-US" sz="1100" b="0" i="0" u="none" strike="noStrike" cap="none">
                      <a:solidFill>
                        <a:schemeClr val="lt1"/>
                      </a:solidFill>
                      <a:latin typeface="Source Sans Pro"/>
                      <a:ea typeface="Source Sans Pro"/>
                      <a:cs typeface="Source Sans Pro"/>
                      <a:sym typeface="Source Sans Pro"/>
                    </a:rPr>
                    <a:t>Web App</a:t>
                  </a:r>
                </a:p>
              </p:txBody>
            </p:sp>
          </p:grpSp>
          <p:grpSp>
            <p:nvGrpSpPr>
              <p:cNvPr id="1157" name="Shape 1157"/>
              <p:cNvGrpSpPr/>
              <p:nvPr/>
            </p:nvGrpSpPr>
            <p:grpSpPr>
              <a:xfrm>
                <a:off x="403966" y="1527341"/>
                <a:ext cx="1305600" cy="1311900"/>
                <a:chOff x="4348791" y="1381549"/>
                <a:chExt cx="1305600" cy="1311900"/>
              </a:xfrm>
            </p:grpSpPr>
            <p:sp>
              <p:nvSpPr>
                <p:cNvPr id="1158" name="Shape 1158"/>
                <p:cNvSpPr/>
                <p:nvPr/>
              </p:nvSpPr>
              <p:spPr>
                <a:xfrm>
                  <a:off x="4348791" y="1381549"/>
                  <a:ext cx="1305600" cy="1311900"/>
                </a:xfrm>
                <a:prstGeom prst="rect">
                  <a:avLst/>
                </a:prstGeom>
                <a:solidFill>
                  <a:srgbClr val="008881"/>
                </a:solidFill>
                <a:ln w="9525" cap="flat" cmpd="sng">
                  <a:solidFill>
                    <a:schemeClr val="lt1"/>
                  </a:solidFill>
                  <a:prstDash val="solid"/>
                  <a:round/>
                  <a:headEnd type="none" w="med" len="med"/>
                  <a:tailEnd type="none" w="med" len="med"/>
                </a:ln>
              </p:spPr>
              <p:txBody>
                <a:bodyPr wrap="square"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Source Sans Pro"/>
                    <a:buNone/>
                  </a:pPr>
                  <a:r>
                    <a:rPr lang="en-US" sz="1100" b="0" i="0" u="none" strike="noStrike" cap="none">
                      <a:solidFill>
                        <a:schemeClr val="lt1"/>
                      </a:solidFill>
                      <a:latin typeface="Source Sans Pro"/>
                      <a:ea typeface="Source Sans Pro"/>
                      <a:cs typeface="Source Sans Pro"/>
                      <a:sym typeface="Source Sans Pro"/>
                    </a:rPr>
                    <a:t>Container</a:t>
                  </a:r>
                </a:p>
              </p:txBody>
            </p:sp>
            <p:sp>
              <p:nvSpPr>
                <p:cNvPr id="1159" name="Shape 1159"/>
                <p:cNvSpPr/>
                <p:nvPr/>
              </p:nvSpPr>
              <p:spPr>
                <a:xfrm>
                  <a:off x="4507400" y="1516687"/>
                  <a:ext cx="1043100" cy="870300"/>
                </a:xfrm>
                <a:prstGeom prst="rect">
                  <a:avLst/>
                </a:prstGeom>
                <a:solidFill>
                  <a:srgbClr val="008881"/>
                </a:solidFill>
                <a:ln w="9525" cap="flat" cmpd="sng">
                  <a:solidFill>
                    <a:schemeClr val="lt1"/>
                  </a:solidFill>
                  <a:prstDash val="solid"/>
                  <a:round/>
                  <a:headEnd type="none" w="med" len="med"/>
                  <a:tailEnd type="none" w="med" len="med"/>
                </a:ln>
              </p:spPr>
              <p:txBody>
                <a:bodyPr wrap="square"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Source Sans Pro"/>
                    <a:buNone/>
                  </a:pPr>
                  <a:r>
                    <a:rPr lang="en-US" sz="1100" b="0" i="0" u="none" strike="noStrike" cap="none">
                      <a:solidFill>
                        <a:schemeClr val="lt1"/>
                      </a:solidFill>
                      <a:latin typeface="Source Sans Pro"/>
                      <a:ea typeface="Source Sans Pro"/>
                      <a:cs typeface="Source Sans Pro"/>
                      <a:sym typeface="Source Sans Pro"/>
                    </a:rPr>
                    <a:t>Hosted </a:t>
                  </a:r>
                </a:p>
                <a:p>
                  <a:pPr marL="0" marR="0" lvl="0" indent="0" algn="ctr" rtl="0">
                    <a:lnSpc>
                      <a:spcPct val="100000"/>
                    </a:lnSpc>
                    <a:spcBef>
                      <a:spcPts val="0"/>
                    </a:spcBef>
                    <a:spcAft>
                      <a:spcPts val="0"/>
                    </a:spcAft>
                    <a:buClr>
                      <a:schemeClr val="lt1"/>
                    </a:buClr>
                    <a:buSzPct val="25000"/>
                    <a:buFont typeface="Source Sans Pro"/>
                    <a:buNone/>
                  </a:pPr>
                  <a:r>
                    <a:rPr lang="en-US" sz="1100" b="0" i="0" u="none" strike="noStrike" cap="none">
                      <a:solidFill>
                        <a:schemeClr val="lt1"/>
                      </a:solidFill>
                      <a:latin typeface="Source Sans Pro"/>
                      <a:ea typeface="Source Sans Pro"/>
                      <a:cs typeface="Source Sans Pro"/>
                      <a:sym typeface="Source Sans Pro"/>
                    </a:rPr>
                    <a:t>Web Core</a:t>
                  </a:r>
                </a:p>
              </p:txBody>
            </p:sp>
            <p:sp>
              <p:nvSpPr>
                <p:cNvPr id="1160" name="Shape 1160"/>
                <p:cNvSpPr/>
                <p:nvPr/>
              </p:nvSpPr>
              <p:spPr>
                <a:xfrm>
                  <a:off x="4618319" y="1652046"/>
                  <a:ext cx="803100" cy="287700"/>
                </a:xfrm>
                <a:prstGeom prst="rect">
                  <a:avLst/>
                </a:prstGeom>
                <a:solidFill>
                  <a:srgbClr val="00888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Source Sans Pro"/>
                    <a:buNone/>
                  </a:pPr>
                  <a:r>
                    <a:rPr lang="en-US" sz="1100" b="0" i="0" u="none" strike="noStrike" cap="none">
                      <a:solidFill>
                        <a:schemeClr val="lt1"/>
                      </a:solidFill>
                      <a:latin typeface="Source Sans Pro"/>
                      <a:ea typeface="Source Sans Pro"/>
                      <a:cs typeface="Source Sans Pro"/>
                      <a:sym typeface="Source Sans Pro"/>
                    </a:rPr>
                    <a:t>Web App</a:t>
                  </a:r>
                </a:p>
              </p:txBody>
            </p:sp>
          </p:grpSp>
          <p:grpSp>
            <p:nvGrpSpPr>
              <p:cNvPr id="1161" name="Shape 1161"/>
              <p:cNvGrpSpPr/>
              <p:nvPr/>
            </p:nvGrpSpPr>
            <p:grpSpPr>
              <a:xfrm>
                <a:off x="562575" y="1662479"/>
                <a:ext cx="1305600" cy="1311900"/>
                <a:chOff x="4348791" y="1381549"/>
                <a:chExt cx="1305600" cy="1311900"/>
              </a:xfrm>
            </p:grpSpPr>
            <p:sp>
              <p:nvSpPr>
                <p:cNvPr id="1162" name="Shape 1162"/>
                <p:cNvSpPr/>
                <p:nvPr/>
              </p:nvSpPr>
              <p:spPr>
                <a:xfrm>
                  <a:off x="4348791" y="1381549"/>
                  <a:ext cx="1305600" cy="1311900"/>
                </a:xfrm>
                <a:prstGeom prst="rect">
                  <a:avLst/>
                </a:prstGeom>
                <a:solidFill>
                  <a:srgbClr val="008881"/>
                </a:solidFill>
                <a:ln w="9525" cap="flat" cmpd="sng">
                  <a:solidFill>
                    <a:schemeClr val="lt1"/>
                  </a:solidFill>
                  <a:prstDash val="solid"/>
                  <a:round/>
                  <a:headEnd type="none" w="med" len="med"/>
                  <a:tailEnd type="none" w="med" len="med"/>
                </a:ln>
              </p:spPr>
              <p:txBody>
                <a:bodyPr wrap="square"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Source Sans Pro"/>
                    <a:buNone/>
                  </a:pPr>
                  <a:r>
                    <a:rPr lang="en-US" sz="1100" b="0" i="0" u="none" strike="noStrike" cap="none">
                      <a:solidFill>
                        <a:schemeClr val="lt1"/>
                      </a:solidFill>
                      <a:latin typeface="Source Sans Pro"/>
                      <a:ea typeface="Source Sans Pro"/>
                      <a:cs typeface="Source Sans Pro"/>
                      <a:sym typeface="Source Sans Pro"/>
                    </a:rPr>
                    <a:t>Container</a:t>
                  </a:r>
                </a:p>
              </p:txBody>
            </p:sp>
            <p:sp>
              <p:nvSpPr>
                <p:cNvPr id="1163" name="Shape 1163"/>
                <p:cNvSpPr/>
                <p:nvPr/>
              </p:nvSpPr>
              <p:spPr>
                <a:xfrm>
                  <a:off x="4507400" y="1516687"/>
                  <a:ext cx="1043100" cy="870300"/>
                </a:xfrm>
                <a:prstGeom prst="rect">
                  <a:avLst/>
                </a:prstGeom>
                <a:solidFill>
                  <a:srgbClr val="008881"/>
                </a:solidFill>
                <a:ln w="9525" cap="flat" cmpd="sng">
                  <a:solidFill>
                    <a:schemeClr val="lt1"/>
                  </a:solidFill>
                  <a:prstDash val="solid"/>
                  <a:round/>
                  <a:headEnd type="none" w="med" len="med"/>
                  <a:tailEnd type="none" w="med" len="med"/>
                </a:ln>
              </p:spPr>
              <p:txBody>
                <a:bodyPr wrap="square"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Source Sans Pro"/>
                    <a:buNone/>
                  </a:pPr>
                  <a:r>
                    <a:rPr lang="en-US" sz="1100" b="0" i="0" u="none" strike="noStrike" cap="none">
                      <a:solidFill>
                        <a:schemeClr val="lt1"/>
                      </a:solidFill>
                      <a:latin typeface="Source Sans Pro"/>
                      <a:ea typeface="Source Sans Pro"/>
                      <a:cs typeface="Source Sans Pro"/>
                      <a:sym typeface="Source Sans Pro"/>
                    </a:rPr>
                    <a:t>Hosted </a:t>
                  </a:r>
                </a:p>
                <a:p>
                  <a:pPr marL="0" marR="0" lvl="0" indent="0" algn="ctr" rtl="0">
                    <a:lnSpc>
                      <a:spcPct val="100000"/>
                    </a:lnSpc>
                    <a:spcBef>
                      <a:spcPts val="0"/>
                    </a:spcBef>
                    <a:spcAft>
                      <a:spcPts val="0"/>
                    </a:spcAft>
                    <a:buClr>
                      <a:schemeClr val="lt1"/>
                    </a:buClr>
                    <a:buSzPct val="25000"/>
                    <a:buFont typeface="Source Sans Pro"/>
                    <a:buNone/>
                  </a:pPr>
                  <a:r>
                    <a:rPr lang="en-US" sz="1100" b="0" i="0" u="none" strike="noStrike" cap="none">
                      <a:solidFill>
                        <a:schemeClr val="lt1"/>
                      </a:solidFill>
                      <a:latin typeface="Source Sans Pro"/>
                      <a:ea typeface="Source Sans Pro"/>
                      <a:cs typeface="Source Sans Pro"/>
                      <a:sym typeface="Source Sans Pro"/>
                    </a:rPr>
                    <a:t>Web Core</a:t>
                  </a:r>
                </a:p>
              </p:txBody>
            </p:sp>
            <p:sp>
              <p:nvSpPr>
                <p:cNvPr id="1164" name="Shape 1164"/>
                <p:cNvSpPr/>
                <p:nvPr/>
              </p:nvSpPr>
              <p:spPr>
                <a:xfrm>
                  <a:off x="4618319" y="1652046"/>
                  <a:ext cx="803100" cy="287700"/>
                </a:xfrm>
                <a:prstGeom prst="rect">
                  <a:avLst/>
                </a:prstGeom>
                <a:solidFill>
                  <a:srgbClr val="00888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Source Sans Pro"/>
                    <a:buNone/>
                  </a:pPr>
                  <a:r>
                    <a:rPr lang="en-US" sz="1100" b="0" i="0" u="none" strike="noStrike" cap="none">
                      <a:solidFill>
                        <a:schemeClr val="lt1"/>
                      </a:solidFill>
                      <a:latin typeface="Source Sans Pro"/>
                      <a:ea typeface="Source Sans Pro"/>
                      <a:cs typeface="Source Sans Pro"/>
                      <a:sym typeface="Source Sans Pro"/>
                    </a:rPr>
                    <a:t>Web App</a:t>
                  </a:r>
                </a:p>
              </p:txBody>
            </p:sp>
          </p:grpSp>
          <p:grpSp>
            <p:nvGrpSpPr>
              <p:cNvPr id="1165" name="Shape 1165"/>
              <p:cNvGrpSpPr/>
              <p:nvPr/>
            </p:nvGrpSpPr>
            <p:grpSpPr>
              <a:xfrm>
                <a:off x="722148" y="1794302"/>
                <a:ext cx="1305600" cy="1311900"/>
                <a:chOff x="4348791" y="1381549"/>
                <a:chExt cx="1305600" cy="1311900"/>
              </a:xfrm>
            </p:grpSpPr>
            <p:sp>
              <p:nvSpPr>
                <p:cNvPr id="1166" name="Shape 1166"/>
                <p:cNvSpPr/>
                <p:nvPr/>
              </p:nvSpPr>
              <p:spPr>
                <a:xfrm>
                  <a:off x="4348791" y="1381549"/>
                  <a:ext cx="1305600" cy="1311900"/>
                </a:xfrm>
                <a:prstGeom prst="rect">
                  <a:avLst/>
                </a:prstGeom>
                <a:solidFill>
                  <a:srgbClr val="008881"/>
                </a:solidFill>
                <a:ln w="9525" cap="flat" cmpd="sng">
                  <a:solidFill>
                    <a:schemeClr val="lt1"/>
                  </a:solidFill>
                  <a:prstDash val="solid"/>
                  <a:round/>
                  <a:headEnd type="none" w="med" len="med"/>
                  <a:tailEnd type="none" w="med" len="med"/>
                </a:ln>
              </p:spPr>
              <p:txBody>
                <a:bodyPr wrap="square"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Source Sans Pro"/>
                    <a:buNone/>
                  </a:pPr>
                  <a:r>
                    <a:rPr lang="en-US" sz="1100" b="0" i="0" u="none" strike="noStrike" cap="none">
                      <a:solidFill>
                        <a:schemeClr val="lt1"/>
                      </a:solidFill>
                      <a:latin typeface="Source Sans Pro"/>
                      <a:ea typeface="Source Sans Pro"/>
                      <a:cs typeface="Source Sans Pro"/>
                      <a:sym typeface="Source Sans Pro"/>
                    </a:rPr>
                    <a:t>Container</a:t>
                  </a:r>
                </a:p>
              </p:txBody>
            </p:sp>
            <p:sp>
              <p:nvSpPr>
                <p:cNvPr id="1167" name="Shape 1167"/>
                <p:cNvSpPr/>
                <p:nvPr/>
              </p:nvSpPr>
              <p:spPr>
                <a:xfrm>
                  <a:off x="4507400" y="1516687"/>
                  <a:ext cx="1043100" cy="870300"/>
                </a:xfrm>
                <a:prstGeom prst="rect">
                  <a:avLst/>
                </a:prstGeom>
                <a:solidFill>
                  <a:srgbClr val="008881"/>
                </a:solidFill>
                <a:ln w="9525" cap="flat" cmpd="sng">
                  <a:solidFill>
                    <a:schemeClr val="lt1"/>
                  </a:solidFill>
                  <a:prstDash val="solid"/>
                  <a:round/>
                  <a:headEnd type="none" w="med" len="med"/>
                  <a:tailEnd type="none" w="med" len="med"/>
                </a:ln>
              </p:spPr>
              <p:txBody>
                <a:bodyPr wrap="square"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Source Sans Pro"/>
                    <a:buNone/>
                  </a:pPr>
                  <a:r>
                    <a:rPr lang="en-US" sz="1100" b="0" i="0" u="none" strike="noStrike" cap="none">
                      <a:solidFill>
                        <a:schemeClr val="lt1"/>
                      </a:solidFill>
                      <a:latin typeface="Source Sans Pro"/>
                      <a:ea typeface="Source Sans Pro"/>
                      <a:cs typeface="Source Sans Pro"/>
                      <a:sym typeface="Source Sans Pro"/>
                    </a:rPr>
                    <a:t>Hosted </a:t>
                  </a:r>
                </a:p>
                <a:p>
                  <a:pPr marL="0" marR="0" lvl="0" indent="0" algn="ctr" rtl="0">
                    <a:lnSpc>
                      <a:spcPct val="100000"/>
                    </a:lnSpc>
                    <a:spcBef>
                      <a:spcPts val="0"/>
                    </a:spcBef>
                    <a:spcAft>
                      <a:spcPts val="0"/>
                    </a:spcAft>
                    <a:buClr>
                      <a:schemeClr val="lt1"/>
                    </a:buClr>
                    <a:buSzPct val="25000"/>
                    <a:buFont typeface="Source Sans Pro"/>
                    <a:buNone/>
                  </a:pPr>
                  <a:r>
                    <a:rPr lang="en-US" sz="1100" b="0" i="0" u="none" strike="noStrike" cap="none">
                      <a:solidFill>
                        <a:schemeClr val="lt1"/>
                      </a:solidFill>
                      <a:latin typeface="Source Sans Pro"/>
                      <a:ea typeface="Source Sans Pro"/>
                      <a:cs typeface="Source Sans Pro"/>
                      <a:sym typeface="Source Sans Pro"/>
                    </a:rPr>
                    <a:t>Web Core</a:t>
                  </a:r>
                </a:p>
              </p:txBody>
            </p:sp>
            <p:sp>
              <p:nvSpPr>
                <p:cNvPr id="1168" name="Shape 1168"/>
                <p:cNvSpPr/>
                <p:nvPr/>
              </p:nvSpPr>
              <p:spPr>
                <a:xfrm>
                  <a:off x="4618319" y="1652046"/>
                  <a:ext cx="803100" cy="287700"/>
                </a:xfrm>
                <a:prstGeom prst="rect">
                  <a:avLst/>
                </a:prstGeom>
                <a:solidFill>
                  <a:srgbClr val="00888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Source Sans Pro"/>
                    <a:buNone/>
                  </a:pPr>
                  <a:r>
                    <a:rPr lang="en-US" sz="1100" b="0" i="0" u="none" strike="noStrike" cap="none">
                      <a:solidFill>
                        <a:schemeClr val="lt1"/>
                      </a:solidFill>
                      <a:latin typeface="Source Sans Pro"/>
                      <a:ea typeface="Source Sans Pro"/>
                      <a:cs typeface="Source Sans Pro"/>
                      <a:sym typeface="Source Sans Pro"/>
                    </a:rPr>
                    <a:t>Web App</a:t>
                  </a:r>
                </a:p>
              </p:txBody>
            </p:sp>
          </p:grpSp>
        </p:grpSp>
      </p:grpSp>
      <p:grpSp>
        <p:nvGrpSpPr>
          <p:cNvPr id="1169" name="Shape 1169"/>
          <p:cNvGrpSpPr/>
          <p:nvPr/>
        </p:nvGrpSpPr>
        <p:grpSpPr>
          <a:xfrm>
            <a:off x="854522" y="1515400"/>
            <a:ext cx="2240100" cy="2379900"/>
            <a:chOff x="3877103" y="1225600"/>
            <a:chExt cx="2240100" cy="2379900"/>
          </a:xfrm>
        </p:grpSpPr>
        <p:sp>
          <p:nvSpPr>
            <p:cNvPr id="1170" name="Shape 1170"/>
            <p:cNvSpPr/>
            <p:nvPr/>
          </p:nvSpPr>
          <p:spPr>
            <a:xfrm>
              <a:off x="3877103" y="1225600"/>
              <a:ext cx="2240100" cy="2379900"/>
            </a:xfrm>
            <a:prstGeom prst="roundRect">
              <a:avLst>
                <a:gd name="adj" fmla="val 7895"/>
              </a:avLst>
            </a:prstGeom>
            <a:solidFill>
              <a:schemeClr val="accent3"/>
            </a:solidFill>
            <a:ln w="9525" cap="flat" cmpd="sng">
              <a:solidFill>
                <a:schemeClr val="lt1"/>
              </a:solidFill>
              <a:prstDash val="solid"/>
              <a:round/>
              <a:headEnd type="none" w="med" len="med"/>
              <a:tailEnd type="none" w="med" len="med"/>
            </a:ln>
          </p:spPr>
          <p:txBody>
            <a:bodyPr wrap="square" lIns="91425" tIns="45700" rIns="91425" bIns="45700" anchor="b" anchorCtr="1">
              <a:noAutofit/>
            </a:bodyPr>
            <a:lstStyle/>
            <a:p>
              <a:pPr marL="0" marR="0" lvl="0" indent="0" algn="ctr" rtl="0">
                <a:lnSpc>
                  <a:spcPct val="100000"/>
                </a:lnSpc>
                <a:spcBef>
                  <a:spcPts val="0"/>
                </a:spcBef>
                <a:spcAft>
                  <a:spcPts val="0"/>
                </a:spcAft>
                <a:buClr>
                  <a:schemeClr val="lt1"/>
                </a:buClr>
                <a:buSzPct val="25000"/>
                <a:buFont typeface="Source Sans Pro"/>
                <a:buNone/>
              </a:pPr>
              <a:r>
                <a:rPr lang="en-US" sz="1800" b="0" i="0" u="none" strike="noStrike" cap="none">
                  <a:solidFill>
                    <a:schemeClr val="lt1"/>
                  </a:solidFill>
                  <a:latin typeface="Source Sans Pro"/>
                  <a:ea typeface="Source Sans Pro"/>
                  <a:cs typeface="Source Sans Pro"/>
                  <a:sym typeface="Source Sans Pro"/>
                </a:rPr>
                <a:t>Windows VM</a:t>
              </a:r>
            </a:p>
          </p:txBody>
        </p:sp>
        <p:grpSp>
          <p:nvGrpSpPr>
            <p:cNvPr id="1171" name="Shape 1171"/>
            <p:cNvGrpSpPr/>
            <p:nvPr/>
          </p:nvGrpSpPr>
          <p:grpSpPr>
            <a:xfrm>
              <a:off x="4002048" y="1371487"/>
              <a:ext cx="1959900" cy="1738200"/>
              <a:chOff x="4002048" y="1371487"/>
              <a:chExt cx="1959900" cy="1738200"/>
            </a:xfrm>
          </p:grpSpPr>
          <p:sp>
            <p:nvSpPr>
              <p:cNvPr id="1172" name="Shape 1172"/>
              <p:cNvSpPr/>
              <p:nvPr/>
            </p:nvSpPr>
            <p:spPr>
              <a:xfrm>
                <a:off x="4002048" y="1371487"/>
                <a:ext cx="1959900" cy="1738200"/>
              </a:xfrm>
              <a:prstGeom prst="rect">
                <a:avLst/>
              </a:prstGeom>
              <a:solidFill>
                <a:srgbClr val="008881"/>
              </a:solidFill>
              <a:ln w="9525" cap="flat" cmpd="sng">
                <a:solidFill>
                  <a:schemeClr val="lt1"/>
                </a:solidFill>
                <a:prstDash val="solid"/>
                <a:round/>
                <a:headEnd type="none" w="med" len="med"/>
                <a:tailEnd type="none" w="med" len="med"/>
              </a:ln>
            </p:spPr>
            <p:txBody>
              <a:bodyPr wrap="square"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Source Sans Pro"/>
                  <a:buNone/>
                </a:pPr>
                <a:r>
                  <a:rPr lang="en-US" sz="1100" b="0" i="0" u="none" strike="noStrike" cap="none">
                    <a:solidFill>
                      <a:schemeClr val="lt1"/>
                    </a:solidFill>
                    <a:latin typeface="Source Sans Pro"/>
                    <a:ea typeface="Source Sans Pro"/>
                    <a:cs typeface="Source Sans Pro"/>
                    <a:sym typeface="Source Sans Pro"/>
                  </a:rPr>
                  <a:t>IIS</a:t>
                </a:r>
              </a:p>
            </p:txBody>
          </p:sp>
          <p:grpSp>
            <p:nvGrpSpPr>
              <p:cNvPr id="1173" name="Shape 1173"/>
              <p:cNvGrpSpPr/>
              <p:nvPr/>
            </p:nvGrpSpPr>
            <p:grpSpPr>
              <a:xfrm>
                <a:off x="4160657" y="1506625"/>
                <a:ext cx="1657200" cy="442199"/>
                <a:chOff x="4160657" y="1506625"/>
                <a:chExt cx="1657200" cy="442199"/>
              </a:xfrm>
            </p:grpSpPr>
            <p:sp>
              <p:nvSpPr>
                <p:cNvPr id="1174" name="Shape 1174"/>
                <p:cNvSpPr/>
                <p:nvPr/>
              </p:nvSpPr>
              <p:spPr>
                <a:xfrm>
                  <a:off x="4160657" y="1506625"/>
                  <a:ext cx="1657200" cy="442199"/>
                </a:xfrm>
                <a:prstGeom prst="rect">
                  <a:avLst/>
                </a:prstGeom>
                <a:solidFill>
                  <a:srgbClr val="00888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Source Sans Pro"/>
                    <a:buNone/>
                  </a:pPr>
                  <a:r>
                    <a:rPr lang="en-US" sz="1100" b="0" i="0" u="none" strike="noStrike" cap="none">
                      <a:solidFill>
                        <a:schemeClr val="lt1"/>
                      </a:solidFill>
                      <a:latin typeface="Source Sans Pro"/>
                      <a:ea typeface="Source Sans Pro"/>
                      <a:cs typeface="Source Sans Pro"/>
                      <a:sym typeface="Source Sans Pro"/>
                    </a:rPr>
                    <a:t>App Pool</a:t>
                  </a:r>
                </a:p>
              </p:txBody>
            </p:sp>
            <p:sp>
              <p:nvSpPr>
                <p:cNvPr id="1175" name="Shape 1175"/>
                <p:cNvSpPr/>
                <p:nvPr/>
              </p:nvSpPr>
              <p:spPr>
                <a:xfrm>
                  <a:off x="5031382" y="1580169"/>
                  <a:ext cx="699300" cy="287700"/>
                </a:xfrm>
                <a:prstGeom prst="rect">
                  <a:avLst/>
                </a:prstGeom>
                <a:solidFill>
                  <a:srgbClr val="00888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Source Sans Pro"/>
                    <a:buNone/>
                  </a:pPr>
                  <a:r>
                    <a:rPr lang="en-US" sz="1100" b="0" i="0" u="none" strike="noStrike" cap="none">
                      <a:solidFill>
                        <a:schemeClr val="lt1"/>
                      </a:solidFill>
                      <a:latin typeface="Source Sans Pro"/>
                      <a:ea typeface="Source Sans Pro"/>
                      <a:cs typeface="Source Sans Pro"/>
                      <a:sym typeface="Source Sans Pro"/>
                    </a:rPr>
                    <a:t>Website</a:t>
                  </a:r>
                </a:p>
              </p:txBody>
            </p:sp>
          </p:grpSp>
          <p:grpSp>
            <p:nvGrpSpPr>
              <p:cNvPr id="1176" name="Shape 1176"/>
              <p:cNvGrpSpPr/>
              <p:nvPr/>
            </p:nvGrpSpPr>
            <p:grpSpPr>
              <a:xfrm>
                <a:off x="4160657" y="2031807"/>
                <a:ext cx="1657200" cy="801900"/>
                <a:chOff x="4160657" y="2031807"/>
                <a:chExt cx="1657200" cy="801900"/>
              </a:xfrm>
            </p:grpSpPr>
            <p:sp>
              <p:nvSpPr>
                <p:cNvPr id="1177" name="Shape 1177"/>
                <p:cNvSpPr/>
                <p:nvPr/>
              </p:nvSpPr>
              <p:spPr>
                <a:xfrm>
                  <a:off x="4160657" y="2031807"/>
                  <a:ext cx="1657200" cy="801900"/>
                </a:xfrm>
                <a:prstGeom prst="rect">
                  <a:avLst/>
                </a:prstGeom>
                <a:solidFill>
                  <a:srgbClr val="00888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Source Sans Pro"/>
                    <a:buNone/>
                  </a:pPr>
                  <a:r>
                    <a:rPr lang="en-US" sz="1100" b="0" i="0" u="none" strike="noStrike" cap="none">
                      <a:solidFill>
                        <a:schemeClr val="lt1"/>
                      </a:solidFill>
                      <a:latin typeface="Source Sans Pro"/>
                      <a:ea typeface="Source Sans Pro"/>
                      <a:cs typeface="Source Sans Pro"/>
                      <a:sym typeface="Source Sans Pro"/>
                    </a:rPr>
                    <a:t>App Pool</a:t>
                  </a:r>
                </a:p>
              </p:txBody>
            </p:sp>
            <p:sp>
              <p:nvSpPr>
                <p:cNvPr id="1178" name="Shape 1178"/>
                <p:cNvSpPr/>
                <p:nvPr/>
              </p:nvSpPr>
              <p:spPr>
                <a:xfrm>
                  <a:off x="5031382" y="2105349"/>
                  <a:ext cx="699300" cy="287700"/>
                </a:xfrm>
                <a:prstGeom prst="rect">
                  <a:avLst/>
                </a:prstGeom>
                <a:solidFill>
                  <a:srgbClr val="00888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Source Sans Pro"/>
                    <a:buNone/>
                  </a:pPr>
                  <a:r>
                    <a:rPr lang="en-US" sz="1100" b="0" i="0" u="none" strike="noStrike" cap="none">
                      <a:solidFill>
                        <a:schemeClr val="lt1"/>
                      </a:solidFill>
                      <a:latin typeface="Source Sans Pro"/>
                      <a:ea typeface="Source Sans Pro"/>
                      <a:cs typeface="Source Sans Pro"/>
                      <a:sym typeface="Source Sans Pro"/>
                    </a:rPr>
                    <a:t>Website</a:t>
                  </a:r>
                </a:p>
              </p:txBody>
            </p:sp>
            <p:sp>
              <p:nvSpPr>
                <p:cNvPr id="1179" name="Shape 1179"/>
                <p:cNvSpPr/>
                <p:nvPr/>
              </p:nvSpPr>
              <p:spPr>
                <a:xfrm>
                  <a:off x="5031382" y="2477625"/>
                  <a:ext cx="699300" cy="287700"/>
                </a:xfrm>
                <a:prstGeom prst="rect">
                  <a:avLst/>
                </a:prstGeom>
                <a:solidFill>
                  <a:srgbClr val="00888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Source Sans Pro"/>
                    <a:buNone/>
                  </a:pPr>
                  <a:r>
                    <a:rPr lang="en-US" sz="1100" b="0" i="0" u="none" strike="noStrike" cap="none">
                      <a:solidFill>
                        <a:schemeClr val="lt1"/>
                      </a:solidFill>
                      <a:latin typeface="Source Sans Pro"/>
                      <a:ea typeface="Source Sans Pro"/>
                      <a:cs typeface="Source Sans Pro"/>
                      <a:sym typeface="Source Sans Pro"/>
                    </a:rPr>
                    <a:t>Website</a:t>
                  </a:r>
                </a:p>
              </p:txBody>
            </p:sp>
          </p:grpSp>
        </p:grpSp>
      </p:grpSp>
      <p:sp>
        <p:nvSpPr>
          <p:cNvPr id="1180" name="Shape 1180"/>
          <p:cNvSpPr txBox="1"/>
          <p:nvPr/>
        </p:nvSpPr>
        <p:spPr>
          <a:xfrm>
            <a:off x="854520" y="981558"/>
            <a:ext cx="2240100" cy="523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400" b="0" i="0" u="none" strike="noStrike" cap="none">
                <a:solidFill>
                  <a:srgbClr val="008881"/>
                </a:solidFill>
                <a:latin typeface="Arial"/>
                <a:ea typeface="Arial"/>
                <a:cs typeface="Arial"/>
                <a:sym typeface="Arial"/>
              </a:rPr>
              <a:t>Traditional </a:t>
            </a:r>
          </a:p>
          <a:p>
            <a:pPr marL="0" marR="0" lvl="0" indent="0" algn="ctr" rtl="0">
              <a:lnSpc>
                <a:spcPct val="100000"/>
              </a:lnSpc>
              <a:spcBef>
                <a:spcPts val="0"/>
              </a:spcBef>
              <a:spcAft>
                <a:spcPts val="0"/>
              </a:spcAft>
              <a:buClr>
                <a:schemeClr val="lt1"/>
              </a:buClr>
              <a:buSzPct val="25000"/>
              <a:buFont typeface="Arial"/>
              <a:buNone/>
            </a:pPr>
            <a:r>
              <a:rPr lang="en-US" sz="1400" b="0" i="0" u="none" strike="noStrike" cap="none">
                <a:solidFill>
                  <a:srgbClr val="008881"/>
                </a:solidFill>
                <a:latin typeface="Arial"/>
                <a:ea typeface="Arial"/>
                <a:cs typeface="Arial"/>
                <a:sym typeface="Arial"/>
              </a:rPr>
              <a:t>Architecture</a:t>
            </a:r>
          </a:p>
        </p:txBody>
      </p:sp>
      <p:sp>
        <p:nvSpPr>
          <p:cNvPr id="1181" name="Shape 1181"/>
          <p:cNvSpPr txBox="1"/>
          <p:nvPr/>
        </p:nvSpPr>
        <p:spPr>
          <a:xfrm>
            <a:off x="5915994" y="980070"/>
            <a:ext cx="2126400" cy="523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400" b="0" i="0" u="none" strike="noStrike" cap="none">
                <a:solidFill>
                  <a:srgbClr val="008881"/>
                </a:solidFill>
                <a:latin typeface="Arial"/>
                <a:ea typeface="Arial"/>
                <a:cs typeface="Arial"/>
                <a:sym typeface="Arial"/>
              </a:rPr>
              <a:t>Cloud Foundry Architecture</a:t>
            </a:r>
          </a:p>
        </p:txBody>
      </p:sp>
      <p:sp>
        <p:nvSpPr>
          <p:cNvPr id="1182" name="Shape 1182"/>
          <p:cNvSpPr/>
          <p:nvPr/>
        </p:nvSpPr>
        <p:spPr>
          <a:xfrm>
            <a:off x="3094695" y="2321607"/>
            <a:ext cx="2821199" cy="697500"/>
          </a:xfrm>
          <a:prstGeom prst="rightArrow">
            <a:avLst>
              <a:gd name="adj1" fmla="val 50000"/>
              <a:gd name="adj2" fmla="val 50000"/>
            </a:avLst>
          </a:prstGeom>
          <a:gradFill>
            <a:gsLst>
              <a:gs pos="0">
                <a:srgbClr val="019B8C"/>
              </a:gs>
              <a:gs pos="100000">
                <a:srgbClr val="9FE9DB"/>
              </a:gs>
            </a:gsLst>
            <a:lin ang="16200038" scaled="0"/>
          </a:gradFill>
          <a:ln w="9525" cap="flat" cmpd="sng">
            <a:solidFill>
              <a:srgbClr val="0F887D"/>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183" name="Shape 1183"/>
          <p:cNvPicPr preferRelativeResize="0"/>
          <p:nvPr/>
        </p:nvPicPr>
        <p:blipFill rotWithShape="1">
          <a:blip r:embed="rId3">
            <a:alphaModFix/>
          </a:blip>
          <a:srcRect/>
          <a:stretch/>
        </p:blipFill>
        <p:spPr>
          <a:xfrm>
            <a:off x="3426476" y="3897921"/>
            <a:ext cx="2152800" cy="531600"/>
          </a:xfrm>
          <a:prstGeom prst="rect">
            <a:avLst/>
          </a:prstGeom>
          <a:solidFill>
            <a:schemeClr val="lt1"/>
          </a:solidFill>
          <a:ln>
            <a:noFill/>
          </a:ln>
        </p:spPr>
      </p:pic>
    </p:spTree>
  </p:cSld>
  <p:clrMapOvr>
    <a:masterClrMapping/>
  </p:clrMapOvr>
  <p:transition xmlns:p14="http://schemas.microsoft.com/office/powerpoint/2010/mai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Shape 1188"/>
          <p:cNvSpPr txBox="1">
            <a:spLocks noGrp="1"/>
          </p:cNvSpPr>
          <p:nvPr>
            <p:ph type="title"/>
          </p:nvPr>
        </p:nvSpPr>
        <p:spPr>
          <a:xfrm>
            <a:off x="410627" y="282292"/>
            <a:ext cx="8410499" cy="460500"/>
          </a:xfrm>
          <a:prstGeom prst="rect">
            <a:avLst/>
          </a:prstGeom>
          <a:noFill/>
          <a:ln>
            <a:noFill/>
          </a:ln>
        </p:spPr>
        <p:txBody>
          <a:bodyPr wrap="square" lIns="0" tIns="0" rIns="0" bIns="0" anchor="t" anchorCtr="0">
            <a:noAutofit/>
          </a:bodyPr>
          <a:lstStyle/>
          <a:p>
            <a:pPr marL="0" marR="0" lvl="0" indent="0" algn="l" rtl="0">
              <a:lnSpc>
                <a:spcPct val="90000"/>
              </a:lnSpc>
              <a:spcBef>
                <a:spcPts val="0"/>
              </a:spcBef>
              <a:spcAft>
                <a:spcPts val="0"/>
              </a:spcAft>
              <a:buClr>
                <a:schemeClr val="lt2"/>
              </a:buClr>
              <a:buSzPct val="25000"/>
              <a:buFont typeface="Arial"/>
              <a:buNone/>
            </a:pPr>
            <a:r>
              <a:rPr lang="en-US" sz="3200" b="0" i="0" u="none" strike="noStrike" cap="none">
                <a:solidFill>
                  <a:srgbClr val="2C95DD"/>
                </a:solidFill>
                <a:latin typeface="Arial"/>
                <a:ea typeface="Arial"/>
                <a:cs typeface="Arial"/>
                <a:sym typeface="Arial"/>
              </a:rPr>
              <a:t>Garden Windows</a:t>
            </a:r>
          </a:p>
          <a:p>
            <a:pPr marL="0" marR="0" lvl="0" indent="0" algn="l" rtl="0">
              <a:lnSpc>
                <a:spcPct val="90000"/>
              </a:lnSpc>
              <a:spcBef>
                <a:spcPts val="0"/>
              </a:spcBef>
              <a:spcAft>
                <a:spcPts val="0"/>
              </a:spcAft>
              <a:buClr>
                <a:schemeClr val="dk2"/>
              </a:buClr>
              <a:buSzPct val="25000"/>
              <a:buFont typeface="Arial"/>
              <a:buNone/>
            </a:pPr>
            <a:endParaRPr sz="2400" b="0" i="0" u="none" strike="noStrike" cap="none">
              <a:solidFill>
                <a:schemeClr val="dk2"/>
              </a:solidFill>
              <a:latin typeface="Arial"/>
              <a:ea typeface="Arial"/>
              <a:cs typeface="Arial"/>
              <a:sym typeface="Arial"/>
            </a:endParaRPr>
          </a:p>
        </p:txBody>
      </p:sp>
      <p:grpSp>
        <p:nvGrpSpPr>
          <p:cNvPr id="1189" name="Shape 1189"/>
          <p:cNvGrpSpPr/>
          <p:nvPr/>
        </p:nvGrpSpPr>
        <p:grpSpPr>
          <a:xfrm>
            <a:off x="6294984" y="2602850"/>
            <a:ext cx="2563074" cy="1444925"/>
            <a:chOff x="4982456" y="2485595"/>
            <a:chExt cx="2563074" cy="1444925"/>
          </a:xfrm>
        </p:grpSpPr>
        <p:sp>
          <p:nvSpPr>
            <p:cNvPr id="1190" name="Shape 1190"/>
            <p:cNvSpPr/>
            <p:nvPr/>
          </p:nvSpPr>
          <p:spPr>
            <a:xfrm>
              <a:off x="4982456" y="2485595"/>
              <a:ext cx="2105874" cy="987725"/>
            </a:xfrm>
            <a:prstGeom prst="roundRect">
              <a:avLst>
                <a:gd name="adj" fmla="val 16667"/>
              </a:avLst>
            </a:prstGeom>
            <a:gradFill>
              <a:gsLst>
                <a:gs pos="0">
                  <a:srgbClr val="1A756D"/>
                </a:gs>
                <a:gs pos="80000">
                  <a:srgbClr val="239A90"/>
                </a:gs>
                <a:gs pos="100000">
                  <a:srgbClr val="209D93"/>
                </a:gs>
              </a:gsLst>
              <a:lin ang="16200000" scaled="0"/>
            </a:gradFill>
            <a:ln w="9525" cap="flat" cmpd="sng">
              <a:solidFill>
                <a:srgbClr val="2E9087"/>
              </a:solidFill>
              <a:prstDash val="solid"/>
              <a:round/>
              <a:headEnd type="none" w="med" len="med"/>
              <a:tailEnd type="none" w="med" len="med"/>
            </a:ln>
            <a:effectLst>
              <a:outerShdw blurRad="40000" dist="23000" dir="5400000" rotWithShape="0">
                <a:srgbClr val="000000">
                  <a:alpha val="34901"/>
                </a:srgbClr>
              </a:outerShdw>
            </a:effectLst>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91" name="Shape 1191"/>
            <p:cNvSpPr/>
            <p:nvPr/>
          </p:nvSpPr>
          <p:spPr>
            <a:xfrm>
              <a:off x="5134856" y="2637995"/>
              <a:ext cx="2105874" cy="987725"/>
            </a:xfrm>
            <a:prstGeom prst="roundRect">
              <a:avLst>
                <a:gd name="adj" fmla="val 16667"/>
              </a:avLst>
            </a:prstGeom>
            <a:gradFill>
              <a:gsLst>
                <a:gs pos="0">
                  <a:srgbClr val="1A756D"/>
                </a:gs>
                <a:gs pos="80000">
                  <a:srgbClr val="239A90"/>
                </a:gs>
                <a:gs pos="100000">
                  <a:srgbClr val="209D93"/>
                </a:gs>
              </a:gsLst>
              <a:lin ang="16200000" scaled="0"/>
            </a:gradFill>
            <a:ln w="9525" cap="flat" cmpd="sng">
              <a:solidFill>
                <a:srgbClr val="2E9087"/>
              </a:solidFill>
              <a:prstDash val="solid"/>
              <a:round/>
              <a:headEnd type="none" w="med" len="med"/>
              <a:tailEnd type="none" w="med" len="med"/>
            </a:ln>
            <a:effectLst>
              <a:outerShdw blurRad="40000" dist="23000" dir="5400000" rotWithShape="0">
                <a:srgbClr val="000000">
                  <a:alpha val="34901"/>
                </a:srgbClr>
              </a:outerShdw>
            </a:effectLst>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92" name="Shape 1192"/>
            <p:cNvSpPr/>
            <p:nvPr/>
          </p:nvSpPr>
          <p:spPr>
            <a:xfrm>
              <a:off x="5287256" y="2790395"/>
              <a:ext cx="2105874" cy="987725"/>
            </a:xfrm>
            <a:prstGeom prst="roundRect">
              <a:avLst>
                <a:gd name="adj" fmla="val 16667"/>
              </a:avLst>
            </a:prstGeom>
            <a:gradFill>
              <a:gsLst>
                <a:gs pos="0">
                  <a:srgbClr val="1A756D"/>
                </a:gs>
                <a:gs pos="80000">
                  <a:srgbClr val="239A90"/>
                </a:gs>
                <a:gs pos="100000">
                  <a:srgbClr val="209D93"/>
                </a:gs>
              </a:gsLst>
              <a:lin ang="16200000" scaled="0"/>
            </a:gradFill>
            <a:ln w="9525" cap="flat" cmpd="sng">
              <a:solidFill>
                <a:srgbClr val="2E9087"/>
              </a:solidFill>
              <a:prstDash val="solid"/>
              <a:round/>
              <a:headEnd type="none" w="med" len="med"/>
              <a:tailEnd type="none" w="med" len="med"/>
            </a:ln>
            <a:effectLst>
              <a:outerShdw blurRad="40000" dist="23000" dir="5400000" rotWithShape="0">
                <a:srgbClr val="000000">
                  <a:alpha val="34901"/>
                </a:srgbClr>
              </a:outerShdw>
            </a:effectLst>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93" name="Shape 1193"/>
            <p:cNvSpPr/>
            <p:nvPr/>
          </p:nvSpPr>
          <p:spPr>
            <a:xfrm>
              <a:off x="5439656" y="2942795"/>
              <a:ext cx="2105874" cy="987725"/>
            </a:xfrm>
            <a:prstGeom prst="roundRect">
              <a:avLst>
                <a:gd name="adj" fmla="val 16667"/>
              </a:avLst>
            </a:prstGeom>
            <a:gradFill>
              <a:gsLst>
                <a:gs pos="0">
                  <a:srgbClr val="1A756D"/>
                </a:gs>
                <a:gs pos="80000">
                  <a:srgbClr val="239A90"/>
                </a:gs>
                <a:gs pos="100000">
                  <a:srgbClr val="209D93"/>
                </a:gs>
              </a:gsLst>
              <a:lin ang="16200000" scaled="0"/>
            </a:gradFill>
            <a:ln w="9525" cap="flat" cmpd="sng">
              <a:solidFill>
                <a:srgbClr val="2E9087"/>
              </a:solidFill>
              <a:prstDash val="solid"/>
              <a:round/>
              <a:headEnd type="none" w="med" len="med"/>
              <a:tailEnd type="none" w="med" len="med"/>
            </a:ln>
            <a:effectLst>
              <a:outerShdw blurRad="40000" dist="23000" dir="5400000" rotWithShape="0">
                <a:srgbClr val="000000">
                  <a:alpha val="34901"/>
                </a:srgbClr>
              </a:outerShdw>
            </a:effectLst>
          </p:spPr>
          <p:txBody>
            <a:bodyPr wrap="square" lIns="91425" tIns="45700" rIns="91425" bIns="45700" anchor="ctr" anchorCtr="0">
              <a:noAutofit/>
            </a:bodyPr>
            <a:lstStyle/>
            <a:p>
              <a:pPr marL="0" marR="0" lvl="0" indent="0" algn="ctr" rtl="0">
                <a:spcBef>
                  <a:spcPts val="0"/>
                </a:spcBef>
                <a:buSzPct val="25000"/>
                <a:buNone/>
              </a:pPr>
              <a:r>
                <a:rPr lang="en-US" sz="1800">
                  <a:solidFill>
                    <a:schemeClr val="lt1"/>
                  </a:solidFill>
                  <a:latin typeface="Arial"/>
                  <a:ea typeface="Arial"/>
                  <a:cs typeface="Arial"/>
                  <a:sym typeface="Arial"/>
                </a:rPr>
                <a:t>Windows 2012-R2 Cells</a:t>
              </a:r>
            </a:p>
          </p:txBody>
        </p:sp>
      </p:grpSp>
      <p:cxnSp>
        <p:nvCxnSpPr>
          <p:cNvPr id="1194" name="Shape 1194"/>
          <p:cNvCxnSpPr>
            <a:endCxn id="1193" idx="1"/>
          </p:cNvCxnSpPr>
          <p:nvPr/>
        </p:nvCxnSpPr>
        <p:spPr>
          <a:xfrm>
            <a:off x="5351784" y="2932612"/>
            <a:ext cx="1400400" cy="621300"/>
          </a:xfrm>
          <a:prstGeom prst="straightConnector1">
            <a:avLst/>
          </a:prstGeom>
          <a:noFill/>
          <a:ln w="25400" cap="flat" cmpd="sng">
            <a:solidFill>
              <a:schemeClr val="accent1"/>
            </a:solidFill>
            <a:prstDash val="solid"/>
            <a:round/>
            <a:headEnd type="none" w="med" len="med"/>
            <a:tailEnd type="stealth" w="lg" len="lg"/>
          </a:ln>
          <a:effectLst>
            <a:outerShdw blurRad="40000" dist="20000" dir="5400000" rotWithShape="0">
              <a:srgbClr val="000000">
                <a:alpha val="37647"/>
              </a:srgbClr>
            </a:outerShdw>
          </a:effectLst>
        </p:spPr>
      </p:cxnSp>
      <p:cxnSp>
        <p:nvCxnSpPr>
          <p:cNvPr id="1195" name="Shape 1195"/>
          <p:cNvCxnSpPr/>
          <p:nvPr/>
        </p:nvCxnSpPr>
        <p:spPr>
          <a:xfrm rot="10800000" flipH="1">
            <a:off x="5351761" y="2932350"/>
            <a:ext cx="1363491" cy="373"/>
          </a:xfrm>
          <a:prstGeom prst="straightConnector1">
            <a:avLst/>
          </a:prstGeom>
          <a:noFill/>
          <a:ln w="25400" cap="flat" cmpd="sng">
            <a:solidFill>
              <a:schemeClr val="accent1"/>
            </a:solidFill>
            <a:prstDash val="solid"/>
            <a:round/>
            <a:headEnd type="none" w="med" len="med"/>
            <a:tailEnd type="stealth" w="lg" len="lg"/>
          </a:ln>
          <a:effectLst>
            <a:outerShdw blurRad="40000" dist="20000" dir="5400000" rotWithShape="0">
              <a:srgbClr val="000000">
                <a:alpha val="37647"/>
              </a:srgbClr>
            </a:outerShdw>
          </a:effectLst>
        </p:spPr>
      </p:cxnSp>
      <p:cxnSp>
        <p:nvCxnSpPr>
          <p:cNvPr id="1196" name="Shape 1196"/>
          <p:cNvCxnSpPr/>
          <p:nvPr/>
        </p:nvCxnSpPr>
        <p:spPr>
          <a:xfrm rot="10800000" flipH="1">
            <a:off x="5351761" y="2667086"/>
            <a:ext cx="1211091" cy="265635"/>
          </a:xfrm>
          <a:prstGeom prst="straightConnector1">
            <a:avLst/>
          </a:prstGeom>
          <a:noFill/>
          <a:ln w="25400" cap="flat" cmpd="sng">
            <a:solidFill>
              <a:schemeClr val="accent1"/>
            </a:solidFill>
            <a:prstDash val="solid"/>
            <a:round/>
            <a:headEnd type="none" w="med" len="med"/>
            <a:tailEnd type="stealth" w="lg" len="lg"/>
          </a:ln>
          <a:effectLst>
            <a:outerShdw blurRad="40000" dist="20000" dir="5400000" rotWithShape="0">
              <a:srgbClr val="000000">
                <a:alpha val="37647"/>
              </a:srgbClr>
            </a:outerShdw>
          </a:effectLst>
        </p:spPr>
      </p:cxnSp>
      <p:pic>
        <p:nvPicPr>
          <p:cNvPr id="1197" name="Shape 1197" descr="pasted-image.tif"/>
          <p:cNvPicPr preferRelativeResize="0"/>
          <p:nvPr/>
        </p:nvPicPr>
        <p:blipFill rotWithShape="1">
          <a:blip r:embed="rId3">
            <a:alphaModFix/>
          </a:blip>
          <a:srcRect l="35478" t="30344" r="35478" b="30345"/>
          <a:stretch/>
        </p:blipFill>
        <p:spPr>
          <a:xfrm>
            <a:off x="887961" y="841009"/>
            <a:ext cx="758428" cy="769739"/>
          </a:xfrm>
          <a:prstGeom prst="rect">
            <a:avLst/>
          </a:prstGeom>
          <a:noFill/>
          <a:ln>
            <a:noFill/>
          </a:ln>
        </p:spPr>
      </p:pic>
      <p:sp>
        <p:nvSpPr>
          <p:cNvPr id="1198" name="Shape 1198"/>
          <p:cNvSpPr/>
          <p:nvPr/>
        </p:nvSpPr>
        <p:spPr>
          <a:xfrm>
            <a:off x="2641599" y="682197"/>
            <a:ext cx="2555847" cy="1100301"/>
          </a:xfrm>
          <a:prstGeom prst="rect">
            <a:avLst/>
          </a:prstGeom>
          <a:noFill/>
          <a:ln>
            <a:noFill/>
          </a:ln>
        </p:spPr>
        <p:txBody>
          <a:bodyPr wrap="square" lIns="19050" tIns="19050" rIns="19050" bIns="19050" anchor="ctr" anchorCtr="0">
            <a:noAutofit/>
          </a:bodyPr>
          <a:lstStyle/>
          <a:p>
            <a:pPr marL="0" marR="0" lvl="0" indent="0" algn="l" rtl="0">
              <a:spcBef>
                <a:spcPts val="0"/>
              </a:spcBef>
              <a:buSzPct val="25000"/>
              <a:buNone/>
            </a:pPr>
            <a:r>
              <a:rPr lang="en-US" sz="2300" b="1">
                <a:solidFill>
                  <a:srgbClr val="595959"/>
                </a:solidFill>
                <a:latin typeface="Helvetica Neue"/>
                <a:ea typeface="Helvetica Neue"/>
                <a:cs typeface="Helvetica Neue"/>
                <a:sym typeface="Helvetica Neue"/>
              </a:rPr>
              <a:t>resource isolation</a:t>
            </a:r>
          </a:p>
          <a:p>
            <a:pPr marL="0" marR="0" lvl="0" indent="0" algn="l" rtl="0">
              <a:spcBef>
                <a:spcPts val="0"/>
              </a:spcBef>
              <a:buSzPct val="25000"/>
              <a:buNone/>
            </a:pPr>
            <a:r>
              <a:rPr lang="en-US" sz="2300">
                <a:solidFill>
                  <a:srgbClr val="595959"/>
                </a:solidFill>
                <a:latin typeface="Arial"/>
                <a:ea typeface="Arial"/>
                <a:cs typeface="Arial"/>
                <a:sym typeface="Arial"/>
              </a:rPr>
              <a:t>kernel job object</a:t>
            </a:r>
          </a:p>
          <a:p>
            <a:pPr marL="0" marR="0" lvl="0" indent="0" algn="l" rtl="0">
              <a:spcBef>
                <a:spcPts val="0"/>
              </a:spcBef>
              <a:buSzPct val="25000"/>
              <a:buNone/>
            </a:pPr>
            <a:r>
              <a:rPr lang="en-US" sz="2300">
                <a:solidFill>
                  <a:srgbClr val="595959"/>
                </a:solidFill>
                <a:latin typeface="Arial"/>
                <a:ea typeface="Arial"/>
                <a:cs typeface="Arial"/>
                <a:sym typeface="Arial"/>
              </a:rPr>
              <a:t>disk quotas</a:t>
            </a:r>
          </a:p>
        </p:txBody>
      </p:sp>
      <p:grpSp>
        <p:nvGrpSpPr>
          <p:cNvPr id="1199" name="Shape 1199"/>
          <p:cNvGrpSpPr/>
          <p:nvPr/>
        </p:nvGrpSpPr>
        <p:grpSpPr>
          <a:xfrm>
            <a:off x="238620" y="1916920"/>
            <a:ext cx="3907981" cy="2466323"/>
            <a:chOff x="502960" y="1345587"/>
            <a:chExt cx="3907981" cy="2466323"/>
          </a:xfrm>
        </p:grpSpPr>
        <p:sp>
          <p:nvSpPr>
            <p:cNvPr id="1200" name="Shape 1200"/>
            <p:cNvSpPr/>
            <p:nvPr/>
          </p:nvSpPr>
          <p:spPr>
            <a:xfrm>
              <a:off x="502960" y="1345587"/>
              <a:ext cx="3884986" cy="2466323"/>
            </a:xfrm>
            <a:prstGeom prst="roundRect">
              <a:avLst>
                <a:gd name="adj" fmla="val 1618"/>
              </a:avLst>
            </a:prstGeom>
            <a:solidFill>
              <a:srgbClr val="ADC422"/>
            </a:solidFill>
            <a:ln>
              <a:noFill/>
            </a:ln>
          </p:spPr>
          <p:txBody>
            <a:bodyPr wrap="square" lIns="91425" tIns="45700" rIns="91425" bIns="45700" anchor="b" anchorCtr="0">
              <a:noAutofit/>
            </a:bodyPr>
            <a:lstStyle/>
            <a:p>
              <a:pPr marL="0" marR="0" lvl="0" indent="0" algn="ctr" rtl="0">
                <a:spcBef>
                  <a:spcPts val="0"/>
                </a:spcBef>
                <a:buNone/>
              </a:pPr>
              <a:endParaRPr sz="1200" b="1">
                <a:solidFill>
                  <a:srgbClr val="FFFFFF"/>
                </a:solidFill>
                <a:latin typeface="Arial"/>
                <a:ea typeface="Arial"/>
                <a:cs typeface="Arial"/>
                <a:sym typeface="Arial"/>
              </a:endParaRPr>
            </a:p>
          </p:txBody>
        </p:sp>
        <p:sp>
          <p:nvSpPr>
            <p:cNvPr id="1201" name="Shape 1201"/>
            <p:cNvSpPr/>
            <p:nvPr/>
          </p:nvSpPr>
          <p:spPr>
            <a:xfrm>
              <a:off x="577196" y="1418450"/>
              <a:ext cx="2687453" cy="213867"/>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ctr" rtl="0">
                <a:spcBef>
                  <a:spcPts val="0"/>
                </a:spcBef>
                <a:buSzPct val="25000"/>
                <a:buNone/>
              </a:pPr>
              <a:r>
                <a:rPr lang="en-US" sz="1000">
                  <a:solidFill>
                    <a:srgbClr val="F2F2F2"/>
                  </a:solidFill>
                  <a:latin typeface="Calibri"/>
                  <a:ea typeface="Calibri"/>
                  <a:cs typeface="Calibri"/>
                  <a:sym typeface="Calibri"/>
                </a:rPr>
                <a:t>Dynamic Router</a:t>
              </a:r>
            </a:p>
          </p:txBody>
        </p:sp>
        <p:sp>
          <p:nvSpPr>
            <p:cNvPr id="1202" name="Shape 1202"/>
            <p:cNvSpPr/>
            <p:nvPr/>
          </p:nvSpPr>
          <p:spPr>
            <a:xfrm>
              <a:off x="2558704" y="1448003"/>
              <a:ext cx="161925" cy="15445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000">
                <a:solidFill>
                  <a:srgbClr val="FFFFFF"/>
                </a:solidFill>
                <a:latin typeface="Arial"/>
                <a:ea typeface="Arial"/>
                <a:cs typeface="Arial"/>
                <a:sym typeface="Arial"/>
              </a:endParaRPr>
            </a:p>
          </p:txBody>
        </p:sp>
        <p:sp>
          <p:nvSpPr>
            <p:cNvPr id="1203" name="Shape 1203"/>
            <p:cNvSpPr/>
            <p:nvPr/>
          </p:nvSpPr>
          <p:spPr>
            <a:xfrm>
              <a:off x="583246" y="1703577"/>
              <a:ext cx="1327487" cy="214301"/>
            </a:xfrm>
            <a:prstGeom prst="roundRect">
              <a:avLst>
                <a:gd name="adj" fmla="val 9038"/>
              </a:avLst>
            </a:prstGeom>
            <a:solidFill>
              <a:srgbClr val="33928A"/>
            </a:solidFill>
            <a:ln>
              <a:noFill/>
            </a:ln>
          </p:spPr>
          <p:txBody>
            <a:bodyPr wrap="square" lIns="91425" tIns="0" rIns="91425" bIns="0" anchor="ctr" anchorCtr="0">
              <a:noAutofit/>
            </a:bodyPr>
            <a:lstStyle/>
            <a:p>
              <a:pPr marL="0" marR="0" lvl="0" indent="0" algn="l" rtl="0">
                <a:spcBef>
                  <a:spcPts val="0"/>
                </a:spcBef>
                <a:buSzPct val="25000"/>
                <a:buNone/>
              </a:pPr>
              <a:r>
                <a:rPr lang="en-US" sz="900">
                  <a:solidFill>
                    <a:srgbClr val="F2F2F2"/>
                  </a:solidFill>
                  <a:latin typeface="Calibri"/>
                  <a:ea typeface="Calibri"/>
                  <a:cs typeface="Calibri"/>
                  <a:sym typeface="Calibri"/>
                </a:rPr>
                <a:t>OAuth 2.0 Server (UAA)</a:t>
              </a:r>
            </a:p>
          </p:txBody>
        </p:sp>
        <p:sp>
          <p:nvSpPr>
            <p:cNvPr id="1204" name="Shape 1204"/>
            <p:cNvSpPr/>
            <p:nvPr/>
          </p:nvSpPr>
          <p:spPr>
            <a:xfrm>
              <a:off x="578926" y="2546717"/>
              <a:ext cx="1855412" cy="705740"/>
            </a:xfrm>
            <a:prstGeom prst="roundRect">
              <a:avLst>
                <a:gd name="adj" fmla="val 2039"/>
              </a:avLst>
            </a:prstGeom>
            <a:solidFill>
              <a:srgbClr val="33928A"/>
            </a:solidFill>
            <a:ln>
              <a:noFill/>
            </a:ln>
          </p:spPr>
          <p:txBody>
            <a:bodyPr wrap="square" lIns="91425" tIns="0" rIns="91425" bIns="0" anchor="t" anchorCtr="0">
              <a:noAutofit/>
            </a:bodyPr>
            <a:lstStyle/>
            <a:p>
              <a:pPr marL="0" marR="0" lvl="0" indent="0" algn="ctr" rtl="0">
                <a:spcBef>
                  <a:spcPts val="0"/>
                </a:spcBef>
                <a:buSzPct val="25000"/>
                <a:buNone/>
              </a:pPr>
              <a:r>
                <a:rPr lang="en-US" sz="1000">
                  <a:solidFill>
                    <a:srgbClr val="F2F2F2"/>
                  </a:solidFill>
                  <a:latin typeface="Calibri"/>
                  <a:ea typeface="Calibri"/>
                  <a:cs typeface="Calibri"/>
                  <a:sym typeface="Calibri"/>
                </a:rPr>
                <a:t>CELL</a:t>
              </a:r>
            </a:p>
          </p:txBody>
        </p:sp>
        <p:sp>
          <p:nvSpPr>
            <p:cNvPr id="1205" name="Shape 1205"/>
            <p:cNvSpPr/>
            <p:nvPr/>
          </p:nvSpPr>
          <p:spPr>
            <a:xfrm>
              <a:off x="619515" y="2742305"/>
              <a:ext cx="1784821" cy="211485"/>
            </a:xfrm>
            <a:prstGeom prst="roundRect">
              <a:avLst>
                <a:gd name="adj" fmla="val 10428"/>
              </a:avLst>
            </a:prstGeom>
            <a:noFill/>
            <a:ln w="12700" cap="flat" cmpd="sng">
              <a:solidFill>
                <a:schemeClr val="lt1"/>
              </a:solidFill>
              <a:prstDash val="solid"/>
              <a:round/>
              <a:headEnd type="none" w="med" len="med"/>
              <a:tailEnd type="none" w="med" len="med"/>
            </a:ln>
          </p:spPr>
          <p:txBody>
            <a:bodyPr wrap="square" lIns="91425" tIns="0" rIns="91425" bIns="0" anchor="ctr" anchorCtr="0">
              <a:noAutofit/>
            </a:bodyPr>
            <a:lstStyle/>
            <a:p>
              <a:pPr marL="0" marR="0" lvl="0" indent="0" algn="l" rtl="0">
                <a:spcBef>
                  <a:spcPts val="0"/>
                </a:spcBef>
                <a:buSzPct val="25000"/>
                <a:buNone/>
              </a:pPr>
              <a:r>
                <a:rPr lang="en-US" sz="1000">
                  <a:solidFill>
                    <a:srgbClr val="F2F2F2"/>
                  </a:solidFill>
                  <a:latin typeface="Calibri"/>
                  <a:ea typeface="Calibri"/>
                  <a:cs typeface="Calibri"/>
                  <a:sym typeface="Calibri"/>
                </a:rPr>
                <a:t>Garden</a:t>
              </a:r>
            </a:p>
          </p:txBody>
        </p:sp>
        <p:sp>
          <p:nvSpPr>
            <p:cNvPr id="1206" name="Shape 1206"/>
            <p:cNvSpPr/>
            <p:nvPr/>
          </p:nvSpPr>
          <p:spPr>
            <a:xfrm>
              <a:off x="619515" y="2998989"/>
              <a:ext cx="1784821" cy="211485"/>
            </a:xfrm>
            <a:prstGeom prst="roundRect">
              <a:avLst>
                <a:gd name="adj" fmla="val 10428"/>
              </a:avLst>
            </a:prstGeom>
            <a:noFill/>
            <a:ln w="12700" cap="flat" cmpd="sng">
              <a:solidFill>
                <a:schemeClr val="lt1"/>
              </a:solidFill>
              <a:prstDash val="solid"/>
              <a:round/>
              <a:headEnd type="none" w="med" len="med"/>
              <a:tailEnd type="none" w="med" len="med"/>
            </a:ln>
          </p:spPr>
          <p:txBody>
            <a:bodyPr wrap="square" lIns="91425" tIns="0" rIns="91425" bIns="0" anchor="ctr" anchorCtr="0">
              <a:noAutofit/>
            </a:bodyPr>
            <a:lstStyle/>
            <a:p>
              <a:pPr marL="0" marR="0" lvl="0" indent="0" algn="l" rtl="0">
                <a:spcBef>
                  <a:spcPts val="0"/>
                </a:spcBef>
                <a:buSzPct val="25000"/>
                <a:buNone/>
              </a:pPr>
              <a:r>
                <a:rPr lang="en-US" sz="1000">
                  <a:solidFill>
                    <a:srgbClr val="F2F2F2"/>
                  </a:solidFill>
                  <a:latin typeface="Calibri"/>
                  <a:ea typeface="Calibri"/>
                  <a:cs typeface="Calibri"/>
                  <a:sym typeface="Calibri"/>
                </a:rPr>
                <a:t>Build Packs</a:t>
              </a:r>
            </a:p>
          </p:txBody>
        </p:sp>
        <p:sp>
          <p:nvSpPr>
            <p:cNvPr id="1207" name="Shape 1207"/>
            <p:cNvSpPr/>
            <p:nvPr/>
          </p:nvSpPr>
          <p:spPr>
            <a:xfrm>
              <a:off x="2077239" y="2766674"/>
              <a:ext cx="152694" cy="164323"/>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000">
                <a:solidFill>
                  <a:srgbClr val="FFFFFF"/>
                </a:solidFill>
                <a:latin typeface="Arial"/>
                <a:ea typeface="Arial"/>
                <a:cs typeface="Arial"/>
                <a:sym typeface="Arial"/>
              </a:endParaRPr>
            </a:p>
          </p:txBody>
        </p:sp>
        <p:sp>
          <p:nvSpPr>
            <p:cNvPr id="1208" name="Shape 1208"/>
            <p:cNvSpPr/>
            <p:nvPr/>
          </p:nvSpPr>
          <p:spPr>
            <a:xfrm>
              <a:off x="2098940" y="3021277"/>
              <a:ext cx="141342" cy="164604"/>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000">
                <a:solidFill>
                  <a:srgbClr val="FFFFFF"/>
                </a:solidFill>
                <a:latin typeface="Arial"/>
                <a:ea typeface="Arial"/>
                <a:cs typeface="Arial"/>
                <a:sym typeface="Arial"/>
              </a:endParaRPr>
            </a:p>
          </p:txBody>
        </p:sp>
        <p:sp>
          <p:nvSpPr>
            <p:cNvPr id="1209" name="Shape 1209"/>
            <p:cNvSpPr/>
            <p:nvPr/>
          </p:nvSpPr>
          <p:spPr>
            <a:xfrm>
              <a:off x="1941293" y="1703577"/>
              <a:ext cx="1327487" cy="214301"/>
            </a:xfrm>
            <a:prstGeom prst="roundRect">
              <a:avLst>
                <a:gd name="adj" fmla="val 9038"/>
              </a:avLst>
            </a:prstGeom>
            <a:solidFill>
              <a:srgbClr val="33928A"/>
            </a:solidFill>
            <a:ln>
              <a:noFill/>
            </a:ln>
          </p:spPr>
          <p:txBody>
            <a:bodyPr wrap="square" lIns="91425" tIns="0" rIns="91425" bIns="0" anchor="ctr" anchorCtr="0">
              <a:noAutofit/>
            </a:bodyPr>
            <a:lstStyle/>
            <a:p>
              <a:pPr marL="0" marR="0" lvl="0" indent="0" algn="l" rtl="0">
                <a:spcBef>
                  <a:spcPts val="0"/>
                </a:spcBef>
                <a:buSzPct val="25000"/>
                <a:buNone/>
              </a:pPr>
              <a:r>
                <a:rPr lang="en-US" sz="1000">
                  <a:solidFill>
                    <a:srgbClr val="F2F2F2"/>
                  </a:solidFill>
                  <a:latin typeface="Calibri"/>
                  <a:ea typeface="Calibri"/>
                  <a:cs typeface="Calibri"/>
                  <a:sym typeface="Calibri"/>
                </a:rPr>
                <a:t>Login Server</a:t>
              </a:r>
            </a:p>
          </p:txBody>
        </p:sp>
        <p:sp>
          <p:nvSpPr>
            <p:cNvPr id="1210" name="Shape 1210"/>
            <p:cNvSpPr/>
            <p:nvPr/>
          </p:nvSpPr>
          <p:spPr>
            <a:xfrm>
              <a:off x="2925498" y="1771868"/>
              <a:ext cx="224905" cy="108637"/>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wrap="square" lIns="91425" tIns="45700" rIns="91425" bIns="45700" anchor="ctr" anchorCtr="0">
              <a:noAutofit/>
            </a:bodyPr>
            <a:lstStyle/>
            <a:p>
              <a:pPr marL="0" marR="0" lvl="0" indent="0" algn="r" rtl="0">
                <a:spcBef>
                  <a:spcPts val="0"/>
                </a:spcBef>
                <a:buNone/>
              </a:pPr>
              <a:endParaRPr sz="900">
                <a:solidFill>
                  <a:srgbClr val="FFFFFF"/>
                </a:solidFill>
                <a:latin typeface="Arial"/>
                <a:ea typeface="Arial"/>
                <a:cs typeface="Arial"/>
                <a:sym typeface="Arial"/>
              </a:endParaRPr>
            </a:p>
          </p:txBody>
        </p:sp>
        <p:sp>
          <p:nvSpPr>
            <p:cNvPr id="1211" name="Shape 1211"/>
            <p:cNvSpPr/>
            <p:nvPr/>
          </p:nvSpPr>
          <p:spPr>
            <a:xfrm>
              <a:off x="577197" y="1981010"/>
              <a:ext cx="861600" cy="182700"/>
            </a:xfrm>
            <a:prstGeom prst="roundRect">
              <a:avLst>
                <a:gd name="adj" fmla="val 9038"/>
              </a:avLst>
            </a:prstGeom>
            <a:solidFill>
              <a:srgbClr val="33928A"/>
            </a:solidFill>
            <a:ln>
              <a:noFill/>
            </a:ln>
          </p:spPr>
          <p:txBody>
            <a:bodyPr wrap="square" lIns="91425" tIns="0" rIns="91425" bIns="0" anchor="ctr" anchorCtr="0">
              <a:noAutofit/>
            </a:bodyPr>
            <a:lstStyle/>
            <a:p>
              <a:pPr marL="0" marR="0" lvl="0" indent="0" algn="l" rtl="0">
                <a:spcBef>
                  <a:spcPts val="0"/>
                </a:spcBef>
                <a:buSzPct val="25000"/>
                <a:buNone/>
              </a:pPr>
              <a:r>
                <a:rPr lang="en-US" sz="800">
                  <a:solidFill>
                    <a:srgbClr val="F2F2F2"/>
                  </a:solidFill>
                  <a:latin typeface="Calibri"/>
                  <a:ea typeface="Calibri"/>
                  <a:cs typeface="Calibri"/>
                  <a:sym typeface="Calibri"/>
                </a:rPr>
                <a:t>CC &amp; CC Bridge</a:t>
              </a:r>
            </a:p>
          </p:txBody>
        </p:sp>
        <p:sp>
          <p:nvSpPr>
            <p:cNvPr id="1212" name="Shape 1212"/>
            <p:cNvSpPr/>
            <p:nvPr/>
          </p:nvSpPr>
          <p:spPr>
            <a:xfrm>
              <a:off x="2475797" y="2547876"/>
              <a:ext cx="795810" cy="705330"/>
            </a:xfrm>
            <a:prstGeom prst="roundRect">
              <a:avLst>
                <a:gd name="adj" fmla="val 2039"/>
              </a:avLst>
            </a:prstGeom>
            <a:solidFill>
              <a:srgbClr val="33928A"/>
            </a:solidFill>
            <a:ln>
              <a:noFill/>
            </a:ln>
          </p:spPr>
          <p:txBody>
            <a:bodyPr wrap="square" lIns="91425" tIns="0" rIns="91425" bIns="0" anchor="t" anchorCtr="0">
              <a:noAutofit/>
            </a:bodyPr>
            <a:lstStyle/>
            <a:p>
              <a:pPr marL="0" marR="0" lvl="0" indent="0" algn="ctr" rtl="0">
                <a:spcBef>
                  <a:spcPts val="0"/>
                </a:spcBef>
                <a:buSzPct val="25000"/>
                <a:buNone/>
              </a:pPr>
              <a:r>
                <a:rPr lang="en-US" sz="1000">
                  <a:solidFill>
                    <a:srgbClr val="F2F2F2"/>
                  </a:solidFill>
                  <a:latin typeface="Calibri"/>
                  <a:ea typeface="Calibri"/>
                  <a:cs typeface="Calibri"/>
                  <a:sym typeface="Calibri"/>
                </a:rPr>
                <a:t/>
              </a:r>
              <a:br>
                <a:rPr lang="en-US" sz="1000">
                  <a:solidFill>
                    <a:srgbClr val="F2F2F2"/>
                  </a:solidFill>
                  <a:latin typeface="Calibri"/>
                  <a:ea typeface="Calibri"/>
                  <a:cs typeface="Calibri"/>
                  <a:sym typeface="Calibri"/>
                </a:rPr>
              </a:br>
              <a:r>
                <a:rPr lang="en-US" sz="1000">
                  <a:solidFill>
                    <a:srgbClr val="F2F2F2"/>
                  </a:solidFill>
                  <a:latin typeface="Calibri"/>
                  <a:ea typeface="Calibri"/>
                  <a:cs typeface="Calibri"/>
                  <a:sym typeface="Calibri"/>
                </a:rPr>
                <a:t/>
              </a:r>
              <a:br>
                <a:rPr lang="en-US" sz="1000">
                  <a:solidFill>
                    <a:srgbClr val="F2F2F2"/>
                  </a:solidFill>
                  <a:latin typeface="Calibri"/>
                  <a:ea typeface="Calibri"/>
                  <a:cs typeface="Calibri"/>
                  <a:sym typeface="Calibri"/>
                </a:rPr>
              </a:br>
              <a:r>
                <a:rPr lang="en-US" sz="1000">
                  <a:solidFill>
                    <a:srgbClr val="F2F2F2"/>
                  </a:solidFill>
                  <a:latin typeface="Calibri"/>
                  <a:ea typeface="Calibri"/>
                  <a:cs typeface="Calibri"/>
                  <a:sym typeface="Calibri"/>
                </a:rPr>
                <a:t>Blob Store</a:t>
              </a:r>
            </a:p>
          </p:txBody>
        </p:sp>
        <p:sp>
          <p:nvSpPr>
            <p:cNvPr id="1213" name="Shape 1213"/>
            <p:cNvSpPr/>
            <p:nvPr/>
          </p:nvSpPr>
          <p:spPr>
            <a:xfrm>
              <a:off x="581327" y="2254495"/>
              <a:ext cx="2687453" cy="21379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ctr" rtl="0">
                <a:spcBef>
                  <a:spcPts val="0"/>
                </a:spcBef>
                <a:buSzPct val="25000"/>
                <a:buNone/>
              </a:pPr>
              <a:r>
                <a:rPr lang="en-US" sz="1000">
                  <a:solidFill>
                    <a:srgbClr val="F2F2F2"/>
                  </a:solidFill>
                  <a:latin typeface="Calibri"/>
                  <a:ea typeface="Calibri"/>
                  <a:cs typeface="Calibri"/>
                  <a:sym typeface="Calibri"/>
                </a:rPr>
                <a:t>BBS/etcd</a:t>
              </a:r>
            </a:p>
          </p:txBody>
        </p:sp>
        <p:sp>
          <p:nvSpPr>
            <p:cNvPr id="1214" name="Shape 1214"/>
            <p:cNvSpPr/>
            <p:nvPr/>
          </p:nvSpPr>
          <p:spPr>
            <a:xfrm>
              <a:off x="577196" y="3311118"/>
              <a:ext cx="889199" cy="21379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ctr" rtl="0">
                <a:spcBef>
                  <a:spcPts val="0"/>
                </a:spcBef>
                <a:buSzPct val="25000"/>
                <a:buNone/>
              </a:pPr>
              <a:r>
                <a:rPr lang="en-US" sz="1000">
                  <a:solidFill>
                    <a:srgbClr val="F2F2F2"/>
                  </a:solidFill>
                  <a:latin typeface="Calibri"/>
                  <a:ea typeface="Calibri"/>
                  <a:cs typeface="Calibri"/>
                  <a:sym typeface="Calibri"/>
                </a:rPr>
                <a:t>Sys Log </a:t>
              </a:r>
            </a:p>
          </p:txBody>
        </p:sp>
        <p:sp>
          <p:nvSpPr>
            <p:cNvPr id="1215" name="Shape 1215"/>
            <p:cNvSpPr/>
            <p:nvPr/>
          </p:nvSpPr>
          <p:spPr>
            <a:xfrm rot="-10345447">
              <a:off x="2755505" y="2276177"/>
              <a:ext cx="205847" cy="173259"/>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000">
                <a:solidFill>
                  <a:srgbClr val="FFFFFF"/>
                </a:solidFill>
                <a:latin typeface="Arial"/>
                <a:ea typeface="Arial"/>
                <a:cs typeface="Arial"/>
                <a:sym typeface="Arial"/>
              </a:endParaRPr>
            </a:p>
          </p:txBody>
        </p:sp>
        <p:sp>
          <p:nvSpPr>
            <p:cNvPr id="1216" name="Shape 1216"/>
            <p:cNvSpPr/>
            <p:nvPr/>
          </p:nvSpPr>
          <p:spPr>
            <a:xfrm>
              <a:off x="1537828" y="3311118"/>
              <a:ext cx="867795" cy="21379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ctr" rtl="0">
                <a:spcBef>
                  <a:spcPts val="0"/>
                </a:spcBef>
                <a:buSzPct val="25000"/>
                <a:buNone/>
              </a:pPr>
              <a:r>
                <a:rPr lang="en-US" sz="1000">
                  <a:solidFill>
                    <a:srgbClr val="F2F2F2"/>
                  </a:solidFill>
                  <a:latin typeface="Calibri"/>
                  <a:ea typeface="Calibri"/>
                  <a:cs typeface="Calibri"/>
                  <a:sym typeface="Calibri"/>
                </a:rPr>
                <a:t>Collector</a:t>
              </a:r>
            </a:p>
          </p:txBody>
        </p:sp>
        <p:sp>
          <p:nvSpPr>
            <p:cNvPr id="1217" name="Shape 1217"/>
            <p:cNvSpPr/>
            <p:nvPr/>
          </p:nvSpPr>
          <p:spPr>
            <a:xfrm>
              <a:off x="2475797" y="3311118"/>
              <a:ext cx="784488" cy="21379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ctr" rtl="0">
                <a:spcBef>
                  <a:spcPts val="0"/>
                </a:spcBef>
                <a:buSzPct val="25000"/>
                <a:buNone/>
              </a:pPr>
              <a:r>
                <a:rPr lang="en-US" sz="1000">
                  <a:solidFill>
                    <a:srgbClr val="F2F2F2"/>
                  </a:solidFill>
                  <a:latin typeface="Calibri"/>
                  <a:ea typeface="Calibri"/>
                  <a:cs typeface="Calibri"/>
                  <a:sym typeface="Calibri"/>
                </a:rPr>
                <a:t>App Log </a:t>
              </a:r>
            </a:p>
          </p:txBody>
        </p:sp>
        <p:sp>
          <p:nvSpPr>
            <p:cNvPr id="1218" name="Shape 1218"/>
            <p:cNvSpPr/>
            <p:nvPr/>
          </p:nvSpPr>
          <p:spPr>
            <a:xfrm>
              <a:off x="3774452" y="1350775"/>
              <a:ext cx="630439" cy="230832"/>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r>
                <a:rPr lang="en-US" sz="900">
                  <a:solidFill>
                    <a:srgbClr val="3F3F3F"/>
                  </a:solidFill>
                  <a:latin typeface="Calibri"/>
                  <a:ea typeface="Calibri"/>
                  <a:cs typeface="Calibri"/>
                  <a:sym typeface="Calibri"/>
                </a:rPr>
                <a:t>ROUTING</a:t>
              </a:r>
            </a:p>
          </p:txBody>
        </p:sp>
        <p:sp>
          <p:nvSpPr>
            <p:cNvPr id="1219" name="Shape 1219"/>
            <p:cNvSpPr/>
            <p:nvPr/>
          </p:nvSpPr>
          <p:spPr>
            <a:xfrm>
              <a:off x="3376546" y="1674772"/>
              <a:ext cx="1034395" cy="230832"/>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r>
                <a:rPr lang="en-US" sz="900">
                  <a:solidFill>
                    <a:srgbClr val="3F3F3F"/>
                  </a:solidFill>
                  <a:latin typeface="Calibri"/>
                  <a:ea typeface="Calibri"/>
                  <a:cs typeface="Calibri"/>
                  <a:sym typeface="Calibri"/>
                </a:rPr>
                <a:t>AUTHENTICATION</a:t>
              </a:r>
            </a:p>
          </p:txBody>
        </p:sp>
        <p:sp>
          <p:nvSpPr>
            <p:cNvPr id="1220" name="Shape 1220"/>
            <p:cNvSpPr/>
            <p:nvPr/>
          </p:nvSpPr>
          <p:spPr>
            <a:xfrm>
              <a:off x="3536914" y="1937117"/>
              <a:ext cx="867977" cy="230832"/>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r>
                <a:rPr lang="en-US" sz="900">
                  <a:solidFill>
                    <a:srgbClr val="3F3F3F"/>
                  </a:solidFill>
                  <a:latin typeface="Calibri"/>
                  <a:ea typeface="Calibri"/>
                  <a:cs typeface="Calibri"/>
                  <a:sym typeface="Calibri"/>
                </a:rPr>
                <a:t>APP LIFECYCLE</a:t>
              </a:r>
            </a:p>
          </p:txBody>
        </p:sp>
        <p:sp>
          <p:nvSpPr>
            <p:cNvPr id="1221" name="Shape 1221"/>
            <p:cNvSpPr/>
            <p:nvPr/>
          </p:nvSpPr>
          <p:spPr>
            <a:xfrm>
              <a:off x="3558128" y="2558385"/>
              <a:ext cx="846763" cy="369332"/>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r>
                <a:rPr lang="en-US" sz="900">
                  <a:solidFill>
                    <a:srgbClr val="3F3F3F"/>
                  </a:solidFill>
                  <a:latin typeface="Calibri"/>
                  <a:ea typeface="Calibri"/>
                  <a:cs typeface="Calibri"/>
                  <a:sym typeface="Calibri"/>
                </a:rPr>
                <a:t>APP STORAGE</a:t>
              </a:r>
            </a:p>
            <a:p>
              <a:pPr marL="0" marR="0" lvl="0" indent="0" algn="r" rtl="0">
                <a:spcBef>
                  <a:spcPts val="0"/>
                </a:spcBef>
                <a:buSzPct val="25000"/>
                <a:buNone/>
              </a:pPr>
              <a:r>
                <a:rPr lang="en-US" sz="900">
                  <a:solidFill>
                    <a:srgbClr val="3F3F3F"/>
                  </a:solidFill>
                  <a:latin typeface="Calibri"/>
                  <a:ea typeface="Calibri"/>
                  <a:cs typeface="Calibri"/>
                  <a:sym typeface="Calibri"/>
                </a:rPr>
                <a:t>&amp; EXECUTION</a:t>
              </a:r>
            </a:p>
          </p:txBody>
        </p:sp>
        <p:sp>
          <p:nvSpPr>
            <p:cNvPr id="1222" name="Shape 1222"/>
            <p:cNvSpPr/>
            <p:nvPr/>
          </p:nvSpPr>
          <p:spPr>
            <a:xfrm>
              <a:off x="3643144" y="2330389"/>
              <a:ext cx="761747" cy="230832"/>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r>
                <a:rPr lang="en-US" sz="900">
                  <a:solidFill>
                    <a:srgbClr val="3F3F3F"/>
                  </a:solidFill>
                  <a:latin typeface="Calibri"/>
                  <a:ea typeface="Calibri"/>
                  <a:cs typeface="Calibri"/>
                  <a:sym typeface="Calibri"/>
                </a:rPr>
                <a:t>MESSAGING</a:t>
              </a:r>
            </a:p>
          </p:txBody>
        </p:sp>
        <p:sp>
          <p:nvSpPr>
            <p:cNvPr id="1223" name="Shape 1223"/>
            <p:cNvSpPr/>
            <p:nvPr/>
          </p:nvSpPr>
          <p:spPr>
            <a:xfrm>
              <a:off x="3224760" y="3278471"/>
              <a:ext cx="1180131" cy="230832"/>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r>
                <a:rPr lang="en-US" sz="900">
                  <a:solidFill>
                    <a:srgbClr val="3F3F3F"/>
                  </a:solidFill>
                  <a:latin typeface="Calibri"/>
                  <a:ea typeface="Calibri"/>
                  <a:cs typeface="Calibri"/>
                  <a:sym typeface="Calibri"/>
                </a:rPr>
                <a:t>METRICS &amp; LOGGING</a:t>
              </a:r>
            </a:p>
          </p:txBody>
        </p:sp>
        <p:sp>
          <p:nvSpPr>
            <p:cNvPr id="1224" name="Shape 1224"/>
            <p:cNvSpPr/>
            <p:nvPr/>
          </p:nvSpPr>
          <p:spPr>
            <a:xfrm>
              <a:off x="1511290" y="1982910"/>
              <a:ext cx="861588" cy="182807"/>
            </a:xfrm>
            <a:prstGeom prst="roundRect">
              <a:avLst>
                <a:gd name="adj" fmla="val 9038"/>
              </a:avLst>
            </a:prstGeom>
            <a:solidFill>
              <a:srgbClr val="33928A"/>
            </a:solidFill>
            <a:ln>
              <a:noFill/>
            </a:ln>
          </p:spPr>
          <p:txBody>
            <a:bodyPr wrap="square" lIns="91425" tIns="0" rIns="91425" bIns="0" anchor="ctr" anchorCtr="0">
              <a:noAutofit/>
            </a:bodyPr>
            <a:lstStyle/>
            <a:p>
              <a:pPr marL="0" marR="0" lvl="0" indent="0" algn="l" rtl="0">
                <a:spcBef>
                  <a:spcPts val="0"/>
                </a:spcBef>
                <a:buSzPct val="25000"/>
                <a:buNone/>
              </a:pPr>
              <a:r>
                <a:rPr lang="en-US" sz="1000">
                  <a:solidFill>
                    <a:srgbClr val="F2F2F2"/>
                  </a:solidFill>
                  <a:latin typeface="Calibri"/>
                  <a:ea typeface="Calibri"/>
                  <a:cs typeface="Calibri"/>
                  <a:sym typeface="Calibri"/>
                </a:rPr>
                <a:t>BBS</a:t>
              </a:r>
            </a:p>
          </p:txBody>
        </p:sp>
        <p:sp>
          <p:nvSpPr>
            <p:cNvPr id="1225" name="Shape 1225"/>
            <p:cNvSpPr/>
            <p:nvPr/>
          </p:nvSpPr>
          <p:spPr>
            <a:xfrm>
              <a:off x="2417190" y="1975692"/>
              <a:ext cx="861588" cy="182807"/>
            </a:xfrm>
            <a:prstGeom prst="roundRect">
              <a:avLst>
                <a:gd name="adj" fmla="val 9038"/>
              </a:avLst>
            </a:prstGeom>
            <a:solidFill>
              <a:srgbClr val="33928A"/>
            </a:solidFill>
            <a:ln>
              <a:noFill/>
            </a:ln>
          </p:spPr>
          <p:txBody>
            <a:bodyPr wrap="square" lIns="91425" tIns="0" rIns="91425" bIns="0" anchor="ctr" anchorCtr="0">
              <a:noAutofit/>
            </a:bodyPr>
            <a:lstStyle/>
            <a:p>
              <a:pPr marL="0" marR="0" lvl="0" indent="0" algn="l" rtl="0">
                <a:spcBef>
                  <a:spcPts val="0"/>
                </a:spcBef>
                <a:buSzPct val="25000"/>
                <a:buNone/>
              </a:pPr>
              <a:r>
                <a:rPr lang="en-US" sz="1000">
                  <a:solidFill>
                    <a:srgbClr val="F2F2F2"/>
                  </a:solidFill>
                  <a:latin typeface="Calibri"/>
                  <a:ea typeface="Calibri"/>
                  <a:cs typeface="Calibri"/>
                  <a:sym typeface="Calibri"/>
                </a:rPr>
                <a:t>Converger</a:t>
              </a:r>
            </a:p>
          </p:txBody>
        </p:sp>
        <p:sp>
          <p:nvSpPr>
            <p:cNvPr id="1226" name="Shape 1226"/>
            <p:cNvSpPr/>
            <p:nvPr/>
          </p:nvSpPr>
          <p:spPr>
            <a:xfrm>
              <a:off x="2220478" y="2013317"/>
              <a:ext cx="134439" cy="140217"/>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227" name="Shape 1227"/>
            <p:cNvSpPr/>
            <p:nvPr/>
          </p:nvSpPr>
          <p:spPr>
            <a:xfrm>
              <a:off x="2779890" y="2603152"/>
              <a:ext cx="134439" cy="140217"/>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sp>
        <p:nvSpPr>
          <p:cNvPr id="1228" name="Shape 1228"/>
          <p:cNvSpPr/>
          <p:nvPr/>
        </p:nvSpPr>
        <p:spPr>
          <a:xfrm>
            <a:off x="5573502" y="679158"/>
            <a:ext cx="2942820" cy="1331134"/>
          </a:xfrm>
          <a:prstGeom prst="rect">
            <a:avLst/>
          </a:prstGeom>
          <a:noFill/>
          <a:ln>
            <a:noFill/>
          </a:ln>
        </p:spPr>
        <p:txBody>
          <a:bodyPr wrap="square" lIns="19050" tIns="19050" rIns="19050" bIns="19050" anchor="ctr" anchorCtr="0">
            <a:noAutofit/>
          </a:bodyPr>
          <a:lstStyle/>
          <a:p>
            <a:pPr marL="0" marR="0" lvl="0" indent="0" algn="l" rtl="0">
              <a:spcBef>
                <a:spcPts val="0"/>
              </a:spcBef>
              <a:buSzPct val="25000"/>
              <a:buNone/>
            </a:pPr>
            <a:r>
              <a:rPr lang="en-US" sz="2300" b="1">
                <a:solidFill>
                  <a:srgbClr val="595959"/>
                </a:solidFill>
                <a:latin typeface="Helvetica Neue"/>
                <a:ea typeface="Helvetica Neue"/>
                <a:cs typeface="Helvetica Neue"/>
                <a:sym typeface="Helvetica Neue"/>
              </a:rPr>
              <a:t>namespace isolation</a:t>
            </a:r>
          </a:p>
          <a:p>
            <a:pPr marL="0" marR="0" lvl="0" indent="0" algn="l" rtl="0">
              <a:spcBef>
                <a:spcPts val="0"/>
              </a:spcBef>
              <a:buSzPct val="25000"/>
              <a:buNone/>
            </a:pPr>
            <a:r>
              <a:rPr lang="en-US" sz="2300">
                <a:solidFill>
                  <a:srgbClr val="595959"/>
                </a:solidFill>
                <a:latin typeface="Arial"/>
                <a:ea typeface="Arial"/>
                <a:cs typeface="Arial"/>
                <a:sym typeface="Arial"/>
              </a:rPr>
              <a:t>user accounts</a:t>
            </a:r>
          </a:p>
          <a:p>
            <a:pPr marL="0" marR="0" lvl="0" indent="0" algn="l" rtl="0">
              <a:spcBef>
                <a:spcPts val="0"/>
              </a:spcBef>
              <a:buSzPct val="25000"/>
              <a:buNone/>
            </a:pPr>
            <a:r>
              <a:rPr lang="en-US" sz="2300">
                <a:solidFill>
                  <a:srgbClr val="595959"/>
                </a:solidFill>
                <a:latin typeface="Arial"/>
                <a:ea typeface="Arial"/>
                <a:cs typeface="Arial"/>
                <a:sym typeface="Arial"/>
              </a:rPr>
              <a:t>Host Web Core</a:t>
            </a:r>
          </a:p>
          <a:p>
            <a:pPr marL="0" marR="0" lvl="0" indent="0" algn="l" rtl="0">
              <a:spcBef>
                <a:spcPts val="0"/>
              </a:spcBef>
              <a:buSzPct val="25000"/>
              <a:buNone/>
            </a:pPr>
            <a:r>
              <a:rPr lang="en-US" sz="1500">
                <a:solidFill>
                  <a:srgbClr val="595959"/>
                </a:solidFill>
                <a:latin typeface="Arial"/>
                <a:ea typeface="Arial"/>
                <a:cs typeface="Arial"/>
                <a:sym typeface="Arial"/>
              </a:rPr>
              <a:t>(an isolated IIS instance)</a:t>
            </a:r>
          </a:p>
        </p:txBody>
      </p:sp>
      <p:cxnSp>
        <p:nvCxnSpPr>
          <p:cNvPr id="1229" name="Shape 1229"/>
          <p:cNvCxnSpPr>
            <a:stCxn id="1213" idx="3"/>
          </p:cNvCxnSpPr>
          <p:nvPr/>
        </p:nvCxnSpPr>
        <p:spPr>
          <a:xfrm>
            <a:off x="3004440" y="2932723"/>
            <a:ext cx="2347200" cy="0"/>
          </a:xfrm>
          <a:prstGeom prst="straightConnector1">
            <a:avLst/>
          </a:prstGeom>
          <a:noFill/>
          <a:ln w="25400" cap="flat" cmpd="sng">
            <a:solidFill>
              <a:schemeClr val="accent1"/>
            </a:solidFill>
            <a:prstDash val="solid"/>
            <a:round/>
            <a:headEnd type="stealth" w="lg" len="lg"/>
            <a:tailEnd type="none" w="med" len="med"/>
          </a:ln>
          <a:effectLst>
            <a:outerShdw blurRad="40000" dist="20000" dir="5400000" rotWithShape="0">
              <a:srgbClr val="000000">
                <a:alpha val="37647"/>
              </a:srgbClr>
            </a:outerShdw>
          </a:effectLst>
        </p:spPr>
      </p:cxn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Shape 1234"/>
          <p:cNvSpPr txBox="1"/>
          <p:nvPr/>
        </p:nvSpPr>
        <p:spPr>
          <a:xfrm>
            <a:off x="366712" y="1074737"/>
            <a:ext cx="8410500" cy="3383100"/>
          </a:xfrm>
          <a:prstGeom prst="rect">
            <a:avLst/>
          </a:prstGeom>
          <a:noFill/>
          <a:ln>
            <a:noFill/>
          </a:ln>
        </p:spPr>
        <p:txBody>
          <a:bodyPr wrap="square" lIns="91425" tIns="45700" rIns="91425" bIns="45700" anchor="t" anchorCtr="0">
            <a:noAutofit/>
          </a:bodyPr>
          <a:lstStyle/>
          <a:p>
            <a:pPr marL="342900" marR="0" lvl="0" indent="-342900" algn="l" rtl="0">
              <a:spcBef>
                <a:spcPts val="0"/>
              </a:spcBef>
              <a:spcAft>
                <a:spcPts val="0"/>
              </a:spcAft>
              <a:buClr>
                <a:schemeClr val="accent1"/>
              </a:buClr>
              <a:buSzPct val="100000"/>
              <a:buFont typeface="Arial"/>
              <a:buChar char="•"/>
            </a:pPr>
            <a:r>
              <a:rPr lang="en-US" sz="1800">
                <a:solidFill>
                  <a:schemeClr val="lt2"/>
                </a:solidFill>
                <a:latin typeface="Arial"/>
                <a:ea typeface="Arial"/>
                <a:cs typeface="Arial"/>
                <a:sym typeface="Arial"/>
              </a:rPr>
              <a:t>Buildpacks installed into a Cloud Foundry instance or loaded from an external location at app deployment time</a:t>
            </a:r>
          </a:p>
          <a:p>
            <a:pPr marL="342900" marR="0" lvl="0" indent="-342900" algn="l" rtl="0">
              <a:spcBef>
                <a:spcPts val="600"/>
              </a:spcBef>
              <a:spcAft>
                <a:spcPts val="0"/>
              </a:spcAft>
              <a:buClr>
                <a:schemeClr val="accent1"/>
              </a:buClr>
              <a:buSzPct val="100000"/>
              <a:buFont typeface="Arial"/>
              <a:buChar char="•"/>
            </a:pPr>
            <a:r>
              <a:rPr lang="en-US" sz="1800">
                <a:solidFill>
                  <a:schemeClr val="lt2"/>
                </a:solidFill>
                <a:latin typeface="Arial"/>
                <a:ea typeface="Arial"/>
                <a:cs typeface="Arial"/>
                <a:sym typeface="Arial"/>
              </a:rPr>
              <a:t>Buildpacks provided by public Cloud Foundry</a:t>
            </a:r>
          </a:p>
          <a:p>
            <a:pPr marL="742950" marR="0" lvl="1" indent="-285750" algn="l" rtl="0">
              <a:spcBef>
                <a:spcPts val="600"/>
              </a:spcBef>
              <a:spcAft>
                <a:spcPts val="0"/>
              </a:spcAft>
              <a:buClr>
                <a:schemeClr val="accent1"/>
              </a:buClr>
              <a:buFont typeface="Arial"/>
              <a:buNone/>
            </a:pPr>
            <a:endParaRPr sz="1800" b="0" i="0" u="none" strike="noStrike" cap="none">
              <a:solidFill>
                <a:schemeClr val="lt2"/>
              </a:solidFill>
              <a:latin typeface="Arial"/>
              <a:ea typeface="Arial"/>
              <a:cs typeface="Arial"/>
              <a:sym typeface="Arial"/>
            </a:endParaRPr>
          </a:p>
          <a:p>
            <a:pPr marL="742950" marR="0" lvl="1" indent="-285750" algn="l" rtl="0">
              <a:spcBef>
                <a:spcPts val="600"/>
              </a:spcBef>
              <a:spcAft>
                <a:spcPts val="0"/>
              </a:spcAft>
              <a:buClr>
                <a:schemeClr val="accent1"/>
              </a:buClr>
              <a:buFont typeface="Arial"/>
              <a:buNone/>
            </a:pPr>
            <a:endParaRPr sz="1800" b="0" i="0" u="none" strike="noStrike" cap="none">
              <a:solidFill>
                <a:schemeClr val="lt2"/>
              </a:solidFill>
              <a:latin typeface="Arial"/>
              <a:ea typeface="Arial"/>
              <a:cs typeface="Arial"/>
              <a:sym typeface="Arial"/>
            </a:endParaRPr>
          </a:p>
          <a:p>
            <a:pPr marL="742950" marR="0" lvl="1" indent="-285750" algn="l" rtl="0">
              <a:spcBef>
                <a:spcPts val="600"/>
              </a:spcBef>
              <a:spcAft>
                <a:spcPts val="0"/>
              </a:spcAft>
              <a:buClr>
                <a:schemeClr val="accent1"/>
              </a:buClr>
              <a:buFont typeface="Arial"/>
              <a:buNone/>
            </a:pPr>
            <a:endParaRPr sz="1800" b="0" i="0" u="none" strike="noStrike" cap="none">
              <a:solidFill>
                <a:schemeClr val="lt2"/>
              </a:solidFill>
              <a:latin typeface="Arial"/>
              <a:ea typeface="Arial"/>
              <a:cs typeface="Arial"/>
              <a:sym typeface="Arial"/>
            </a:endParaRPr>
          </a:p>
          <a:p>
            <a:pPr marL="742950" marR="0" lvl="1" indent="-285750" algn="l" rtl="0">
              <a:spcBef>
                <a:spcPts val="600"/>
              </a:spcBef>
              <a:spcAft>
                <a:spcPts val="0"/>
              </a:spcAft>
              <a:buClr>
                <a:schemeClr val="accent1"/>
              </a:buClr>
              <a:buFont typeface="Arial"/>
              <a:buNone/>
            </a:pPr>
            <a:endParaRPr sz="1800" b="0" i="0" u="none" strike="noStrike" cap="none">
              <a:solidFill>
                <a:schemeClr val="lt2"/>
              </a:solidFill>
              <a:latin typeface="Arial"/>
              <a:ea typeface="Arial"/>
              <a:cs typeface="Arial"/>
              <a:sym typeface="Arial"/>
            </a:endParaRPr>
          </a:p>
          <a:p>
            <a:pPr marL="742950" marR="0" lvl="1" indent="-285750" algn="l" rtl="0">
              <a:spcBef>
                <a:spcPts val="600"/>
              </a:spcBef>
              <a:spcAft>
                <a:spcPts val="0"/>
              </a:spcAft>
              <a:buClr>
                <a:schemeClr val="accent1"/>
              </a:buClr>
              <a:buSzPct val="100000"/>
              <a:buFont typeface="Arial"/>
              <a:buChar char="–"/>
            </a:pPr>
            <a:r>
              <a:rPr lang="en-US" sz="1800" b="0" i="0" u="sng" strike="noStrike" cap="none">
                <a:solidFill>
                  <a:schemeClr val="hlink"/>
                </a:solidFill>
                <a:latin typeface="Arial"/>
                <a:ea typeface="Arial"/>
                <a:cs typeface="Arial"/>
                <a:sym typeface="Arial"/>
                <a:hlinkClick r:id="rId3"/>
              </a:rPr>
              <a:t>Cloud Foundry Community Buildpack</a:t>
            </a:r>
          </a:p>
          <a:p>
            <a:pPr marL="742950" marR="0" lvl="1" indent="-285750" algn="l" rtl="0">
              <a:spcBef>
                <a:spcPts val="600"/>
              </a:spcBef>
              <a:spcAft>
                <a:spcPts val="0"/>
              </a:spcAft>
              <a:buClr>
                <a:schemeClr val="accent1"/>
              </a:buClr>
              <a:buSzPct val="100000"/>
              <a:buFont typeface="Arial"/>
              <a:buChar char="–"/>
            </a:pPr>
            <a:r>
              <a:rPr lang="en-US" sz="1800" b="0" i="0" u="none" strike="noStrike" cap="none">
                <a:solidFill>
                  <a:schemeClr val="lt2"/>
                </a:solidFill>
                <a:latin typeface="Arial"/>
                <a:ea typeface="Arial"/>
                <a:cs typeface="Arial"/>
                <a:sym typeface="Arial"/>
              </a:rPr>
              <a:t>Write your own</a:t>
            </a:r>
          </a:p>
          <a:p>
            <a:pPr marL="742950" marR="0" lvl="1" indent="-285750" algn="l" rtl="0">
              <a:spcBef>
                <a:spcPts val="600"/>
              </a:spcBef>
              <a:spcAft>
                <a:spcPts val="0"/>
              </a:spcAft>
              <a:buClr>
                <a:schemeClr val="accent1"/>
              </a:buClr>
              <a:buFont typeface="Arial"/>
              <a:buNone/>
            </a:pPr>
            <a:endParaRPr sz="1800" b="0" i="0" u="none" strike="noStrike" cap="none">
              <a:solidFill>
                <a:schemeClr val="lt2"/>
              </a:solidFill>
              <a:latin typeface="Arial"/>
              <a:ea typeface="Arial"/>
              <a:cs typeface="Arial"/>
              <a:sym typeface="Arial"/>
            </a:endParaRPr>
          </a:p>
        </p:txBody>
      </p:sp>
      <p:sp>
        <p:nvSpPr>
          <p:cNvPr id="1235" name="Shape 1235"/>
          <p:cNvSpPr txBox="1"/>
          <p:nvPr/>
        </p:nvSpPr>
        <p:spPr>
          <a:xfrm>
            <a:off x="2690817" y="2103440"/>
            <a:ext cx="2986200" cy="1127100"/>
          </a:xfrm>
          <a:prstGeom prst="rect">
            <a:avLst/>
          </a:prstGeom>
          <a:noFill/>
          <a:ln>
            <a:noFill/>
          </a:ln>
        </p:spPr>
        <p:txBody>
          <a:bodyPr wrap="square" lIns="0" tIns="0" rIns="0" bIns="0" anchor="t" anchorCtr="0">
            <a:noAutofit/>
          </a:bodyPr>
          <a:lstStyle/>
          <a:p>
            <a:pPr marL="742950" marR="0" lvl="1" indent="-285750" algn="l" rtl="0">
              <a:spcBef>
                <a:spcPts val="0"/>
              </a:spcBef>
              <a:spcAft>
                <a:spcPts val="0"/>
              </a:spcAft>
              <a:buClr>
                <a:schemeClr val="accent1"/>
              </a:buClr>
              <a:buSzPct val="100000"/>
              <a:buFont typeface="Verdana"/>
              <a:buChar char="–"/>
            </a:pPr>
            <a:r>
              <a:rPr lang="en-US" sz="1800" b="0" i="0" u="none" strike="noStrike" cap="none">
                <a:solidFill>
                  <a:schemeClr val="lt2"/>
                </a:solidFill>
                <a:latin typeface="Arial"/>
                <a:ea typeface="Arial"/>
                <a:cs typeface="Arial"/>
                <a:sym typeface="Arial"/>
              </a:rPr>
              <a:t>Go</a:t>
            </a:r>
          </a:p>
          <a:p>
            <a:pPr marL="742950" marR="0" lvl="1" indent="-285750" algn="l" rtl="0">
              <a:spcBef>
                <a:spcPts val="300"/>
              </a:spcBef>
              <a:spcAft>
                <a:spcPts val="0"/>
              </a:spcAft>
              <a:buClr>
                <a:schemeClr val="accent1"/>
              </a:buClr>
              <a:buSzPct val="100000"/>
              <a:buFont typeface="Verdana"/>
              <a:buChar char="–"/>
            </a:pPr>
            <a:r>
              <a:rPr lang="en-US" sz="1800" b="0" i="0" u="none" strike="noStrike" cap="none">
                <a:solidFill>
                  <a:schemeClr val="lt2"/>
                </a:solidFill>
                <a:latin typeface="Arial"/>
                <a:ea typeface="Arial"/>
                <a:cs typeface="Arial"/>
                <a:sym typeface="Arial"/>
              </a:rPr>
              <a:t>Python</a:t>
            </a:r>
          </a:p>
          <a:p>
            <a:pPr marL="742950" marR="0" lvl="1" indent="-285750" algn="l" rtl="0">
              <a:spcBef>
                <a:spcPts val="300"/>
              </a:spcBef>
              <a:spcAft>
                <a:spcPts val="0"/>
              </a:spcAft>
              <a:buClr>
                <a:schemeClr val="accent1"/>
              </a:buClr>
              <a:buSzPct val="100000"/>
              <a:buFont typeface="Verdana"/>
              <a:buChar char="–"/>
            </a:pPr>
            <a:r>
              <a:rPr lang="en-US" sz="1800" b="0" i="0" u="none" strike="noStrike" cap="none">
                <a:solidFill>
                  <a:schemeClr val="lt2"/>
                </a:solidFill>
                <a:latin typeface="Arial"/>
                <a:ea typeface="Arial"/>
                <a:cs typeface="Arial"/>
                <a:sym typeface="Arial"/>
              </a:rPr>
              <a:t>PHP</a:t>
            </a:r>
          </a:p>
          <a:p>
            <a:pPr marL="742950" marR="0" lvl="1" indent="-285750" algn="l" rtl="0">
              <a:spcBef>
                <a:spcPts val="300"/>
              </a:spcBef>
              <a:spcAft>
                <a:spcPts val="0"/>
              </a:spcAft>
              <a:buClr>
                <a:schemeClr val="accent1"/>
              </a:buClr>
              <a:buSzPct val="100000"/>
              <a:buFont typeface="Verdana"/>
              <a:buChar char="–"/>
            </a:pPr>
            <a:r>
              <a:rPr lang="en-US" sz="1800" b="0" i="0" u="none" strike="noStrike" cap="none">
                <a:solidFill>
                  <a:schemeClr val="lt2"/>
                </a:solidFill>
                <a:latin typeface="Arial"/>
                <a:ea typeface="Arial"/>
                <a:cs typeface="Arial"/>
                <a:sym typeface="Arial"/>
              </a:rPr>
              <a:t>Static file</a:t>
            </a:r>
          </a:p>
        </p:txBody>
      </p:sp>
      <p:sp>
        <p:nvSpPr>
          <p:cNvPr id="1236" name="Shape 1236"/>
          <p:cNvSpPr txBox="1"/>
          <p:nvPr/>
        </p:nvSpPr>
        <p:spPr>
          <a:xfrm>
            <a:off x="366712" y="325439"/>
            <a:ext cx="8410500" cy="62400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2800">
                <a:solidFill>
                  <a:schemeClr val="dk2"/>
                </a:solidFill>
                <a:latin typeface="Arial"/>
                <a:ea typeface="Arial"/>
                <a:cs typeface="Arial"/>
                <a:sym typeface="Arial"/>
              </a:rPr>
              <a:t>Buildpacks</a:t>
            </a:r>
          </a:p>
        </p:txBody>
      </p:sp>
      <p:sp>
        <p:nvSpPr>
          <p:cNvPr id="1237" name="Shape 1237"/>
          <p:cNvSpPr txBox="1"/>
          <p:nvPr/>
        </p:nvSpPr>
        <p:spPr>
          <a:xfrm>
            <a:off x="366716" y="2103440"/>
            <a:ext cx="2986200" cy="1127100"/>
          </a:xfrm>
          <a:prstGeom prst="rect">
            <a:avLst/>
          </a:prstGeom>
          <a:noFill/>
          <a:ln>
            <a:noFill/>
          </a:ln>
        </p:spPr>
        <p:txBody>
          <a:bodyPr wrap="square" lIns="0" tIns="0" rIns="0" bIns="0" anchor="t" anchorCtr="0">
            <a:noAutofit/>
          </a:bodyPr>
          <a:lstStyle/>
          <a:p>
            <a:pPr marL="742950" marR="0" lvl="1" indent="-285750" algn="l" rtl="0">
              <a:spcBef>
                <a:spcPts val="0"/>
              </a:spcBef>
              <a:spcAft>
                <a:spcPts val="0"/>
              </a:spcAft>
              <a:buClr>
                <a:schemeClr val="accent1"/>
              </a:buClr>
              <a:buSzPct val="100000"/>
              <a:buFont typeface="Verdana"/>
              <a:buChar char="–"/>
            </a:pPr>
            <a:r>
              <a:rPr lang="en-US" sz="1800" b="0" i="0" u="none" strike="noStrike" cap="none">
                <a:solidFill>
                  <a:schemeClr val="lt2"/>
                </a:solidFill>
                <a:latin typeface="Arial"/>
                <a:ea typeface="Arial"/>
                <a:cs typeface="Arial"/>
                <a:sym typeface="Arial"/>
              </a:rPr>
              <a:t>Java</a:t>
            </a:r>
          </a:p>
          <a:p>
            <a:pPr marL="742950" marR="0" lvl="1" indent="-285750" algn="l" rtl="0">
              <a:spcBef>
                <a:spcPts val="300"/>
              </a:spcBef>
              <a:spcAft>
                <a:spcPts val="0"/>
              </a:spcAft>
              <a:buClr>
                <a:schemeClr val="accent1"/>
              </a:buClr>
              <a:buSzPct val="100000"/>
              <a:buFont typeface="Verdana"/>
              <a:buChar char="–"/>
            </a:pPr>
            <a:r>
              <a:rPr lang="en-US" sz="1800" b="0" i="0" u="none" strike="noStrike" cap="none">
                <a:solidFill>
                  <a:schemeClr val="lt2"/>
                </a:solidFill>
                <a:latin typeface="Arial"/>
                <a:ea typeface="Arial"/>
                <a:cs typeface="Arial"/>
                <a:sym typeface="Arial"/>
              </a:rPr>
              <a:t>Ruby</a:t>
            </a:r>
          </a:p>
          <a:p>
            <a:pPr marL="742950" marR="0" lvl="1" indent="-285750" algn="l" rtl="0">
              <a:spcBef>
                <a:spcPts val="300"/>
              </a:spcBef>
              <a:spcAft>
                <a:spcPts val="0"/>
              </a:spcAft>
              <a:buClr>
                <a:schemeClr val="accent1"/>
              </a:buClr>
              <a:buSzPct val="100000"/>
              <a:buFont typeface="Verdana"/>
              <a:buChar char="–"/>
            </a:pPr>
            <a:r>
              <a:rPr lang="en-US" sz="1800" b="0" i="0" u="none" strike="noStrike" cap="none">
                <a:solidFill>
                  <a:schemeClr val="lt2"/>
                </a:solidFill>
                <a:latin typeface="Arial"/>
                <a:ea typeface="Arial"/>
                <a:cs typeface="Arial"/>
                <a:sym typeface="Arial"/>
              </a:rPr>
              <a:t>Node.js</a:t>
            </a:r>
          </a:p>
          <a:p>
            <a:pPr marL="742950" marR="0" lvl="1" indent="-285750" algn="l" rtl="0">
              <a:spcBef>
                <a:spcPts val="300"/>
              </a:spcBef>
              <a:spcAft>
                <a:spcPts val="0"/>
              </a:spcAft>
              <a:buClr>
                <a:schemeClr val="accent1"/>
              </a:buClr>
              <a:buSzPct val="100000"/>
              <a:buFont typeface="Verdana"/>
              <a:buChar char="–"/>
            </a:pPr>
            <a:r>
              <a:rPr lang="en-US" sz="1800" b="0" i="0" u="none" strike="noStrike" cap="none">
                <a:solidFill>
                  <a:schemeClr val="lt2"/>
                </a:solidFill>
                <a:latin typeface="Arial"/>
                <a:ea typeface="Arial"/>
                <a:cs typeface="Arial"/>
                <a:sym typeface="Arial"/>
              </a:rPr>
              <a:t>Binary</a:t>
            </a:r>
          </a:p>
        </p:txBody>
      </p:sp>
      <p:sp>
        <p:nvSpPr>
          <p:cNvPr id="1238" name="Shape 1238"/>
          <p:cNvSpPr txBox="1"/>
          <p:nvPr/>
        </p:nvSpPr>
        <p:spPr>
          <a:xfrm>
            <a:off x="4841879" y="2103440"/>
            <a:ext cx="2986200" cy="1127100"/>
          </a:xfrm>
          <a:prstGeom prst="rect">
            <a:avLst/>
          </a:prstGeom>
          <a:noFill/>
          <a:ln>
            <a:noFill/>
          </a:ln>
        </p:spPr>
        <p:txBody>
          <a:bodyPr wrap="square" lIns="0" tIns="0" rIns="0" bIns="0" anchor="t" anchorCtr="0">
            <a:noAutofit/>
          </a:bodyPr>
          <a:lstStyle/>
          <a:p>
            <a:pPr marL="742950" marR="0" lvl="1" indent="-285750" algn="l" rtl="0">
              <a:spcBef>
                <a:spcPts val="0"/>
              </a:spcBef>
              <a:spcAft>
                <a:spcPts val="0"/>
              </a:spcAft>
              <a:buClr>
                <a:schemeClr val="accent1"/>
              </a:buClr>
              <a:buSzPct val="100000"/>
              <a:buFont typeface="Verdana"/>
              <a:buChar char="–"/>
            </a:pPr>
            <a:r>
              <a:rPr lang="en-US" sz="1800" b="0" i="0" u="none" strike="noStrike" cap="none">
                <a:solidFill>
                  <a:schemeClr val="lt2"/>
                </a:solidFill>
                <a:latin typeface="Arial"/>
                <a:ea typeface="Arial"/>
                <a:cs typeface="Arial"/>
                <a:sym typeface="Arial"/>
              </a:rPr>
              <a:t>.NET</a:t>
            </a:r>
          </a:p>
          <a:p>
            <a:pPr marL="457200" marR="0" lvl="1" indent="0" algn="l" rtl="0">
              <a:spcBef>
                <a:spcPts val="300"/>
              </a:spcBef>
              <a:spcAft>
                <a:spcPts val="0"/>
              </a:spcAft>
              <a:buClr>
                <a:schemeClr val="accent1"/>
              </a:buClr>
              <a:buFont typeface="Verdana"/>
              <a:buNone/>
            </a:pPr>
            <a:endParaRPr sz="1800" b="0" i="0" u="none" strike="noStrike" cap="none">
              <a:solidFill>
                <a:schemeClr val="lt2"/>
              </a:solidFill>
              <a:latin typeface="Arial"/>
              <a:ea typeface="Arial"/>
              <a:cs typeface="Arial"/>
              <a:sym typeface="Arial"/>
            </a:endParaRPr>
          </a:p>
          <a:p>
            <a:pPr marL="742950" marR="0" lvl="1" indent="-285750" algn="l" rtl="0">
              <a:spcBef>
                <a:spcPts val="300"/>
              </a:spcBef>
              <a:spcAft>
                <a:spcPts val="0"/>
              </a:spcAft>
              <a:buClr>
                <a:schemeClr val="accent1"/>
              </a:buClr>
              <a:buFont typeface="Verdana"/>
              <a:buNone/>
            </a:pPr>
            <a:endParaRPr sz="1800" b="0" i="0" u="none" strike="noStrike" cap="none">
              <a:solidFill>
                <a:schemeClr val="lt2"/>
              </a:solidFill>
              <a:latin typeface="Arial"/>
              <a:ea typeface="Arial"/>
              <a:cs typeface="Arial"/>
              <a:sym typeface="Arial"/>
            </a:endParaRPr>
          </a:p>
        </p:txBody>
      </p:sp>
      <p:pic>
        <p:nvPicPr>
          <p:cNvPr id="1239" name="Shape 1239" descr="Screen Shot 2016-01-07 at 9.43.40 PM.png"/>
          <p:cNvPicPr preferRelativeResize="0"/>
          <p:nvPr/>
        </p:nvPicPr>
        <p:blipFill rotWithShape="1">
          <a:blip r:embed="rId4">
            <a:alphaModFix/>
          </a:blip>
          <a:srcRect/>
          <a:stretch/>
        </p:blipFill>
        <p:spPr>
          <a:xfrm>
            <a:off x="5545370" y="2711296"/>
            <a:ext cx="3105600" cy="1001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Shape 1245"/>
          <p:cNvSpPr txBox="1">
            <a:spLocks noGrp="1"/>
          </p:cNvSpPr>
          <p:nvPr>
            <p:ph type="title"/>
          </p:nvPr>
        </p:nvSpPr>
        <p:spPr>
          <a:xfrm>
            <a:off x="457200" y="19050"/>
            <a:ext cx="8229600" cy="857400"/>
          </a:xfrm>
          <a:prstGeom prst="rect">
            <a:avLst/>
          </a:prstGeom>
          <a:noFill/>
          <a:ln>
            <a:noFill/>
          </a:ln>
        </p:spPr>
        <p:txBody>
          <a:bodyPr wrap="square" lIns="91425" tIns="45700" rIns="91425" bIns="45700"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US" sz="3200" b="0" i="0" u="none" strike="noStrike" cap="none">
                <a:solidFill>
                  <a:schemeClr val="dk2"/>
                </a:solidFill>
                <a:latin typeface="Arial"/>
                <a:ea typeface="Arial"/>
                <a:cs typeface="Arial"/>
                <a:sym typeface="Arial"/>
              </a:rPr>
              <a:t>Why Buildpacks</a:t>
            </a:r>
          </a:p>
        </p:txBody>
      </p:sp>
      <p:sp>
        <p:nvSpPr>
          <p:cNvPr id="1246" name="Shape 1246"/>
          <p:cNvSpPr txBox="1">
            <a:spLocks noGrp="1"/>
          </p:cNvSpPr>
          <p:nvPr>
            <p:ph type="body" idx="1"/>
          </p:nvPr>
        </p:nvSpPr>
        <p:spPr>
          <a:xfrm>
            <a:off x="457200" y="876302"/>
            <a:ext cx="8229600" cy="3717900"/>
          </a:xfrm>
          <a:prstGeom prst="rect">
            <a:avLst/>
          </a:prstGeom>
          <a:noFill/>
          <a:ln>
            <a:noFill/>
          </a:ln>
        </p:spPr>
        <p:txBody>
          <a:bodyPr wrap="square" lIns="91425" tIns="45700" rIns="91425" bIns="45700" anchor="t" anchorCtr="0">
            <a:noAutofit/>
          </a:bodyPr>
          <a:lstStyle/>
          <a:p>
            <a:pPr marL="342900" marR="0" lvl="0" indent="-342900" algn="l" rtl="0">
              <a:spcBef>
                <a:spcPts val="0"/>
              </a:spcBef>
              <a:spcAft>
                <a:spcPts val="0"/>
              </a:spcAft>
              <a:buClr>
                <a:schemeClr val="accent1"/>
              </a:buClr>
              <a:buSzPct val="100000"/>
              <a:buFont typeface="Arial"/>
              <a:buChar char="•"/>
            </a:pPr>
            <a:r>
              <a:rPr lang="en-US" sz="2400" b="0" i="0" u="none" strike="noStrike" cap="none">
                <a:solidFill>
                  <a:schemeClr val="dk1"/>
                </a:solidFill>
                <a:latin typeface="Arial"/>
                <a:ea typeface="Arial"/>
                <a:cs typeface="Arial"/>
                <a:sym typeface="Arial"/>
              </a:rPr>
              <a:t>Control what frameworks/runtimes are used on the platform</a:t>
            </a:r>
          </a:p>
          <a:p>
            <a:pPr marL="342900" marR="0" lvl="0" indent="-342900" algn="l" rtl="0">
              <a:spcBef>
                <a:spcPts val="600"/>
              </a:spcBef>
              <a:spcAft>
                <a:spcPts val="0"/>
              </a:spcAft>
              <a:buClr>
                <a:schemeClr val="accent1"/>
              </a:buClr>
              <a:buSzPct val="100000"/>
              <a:buFont typeface="Arial"/>
              <a:buChar char="•"/>
            </a:pPr>
            <a:r>
              <a:rPr lang="en-US" sz="2400" b="0" i="0" u="none" strike="noStrike" cap="none">
                <a:solidFill>
                  <a:schemeClr val="dk1"/>
                </a:solidFill>
                <a:latin typeface="Arial"/>
                <a:ea typeface="Arial"/>
                <a:cs typeface="Arial"/>
                <a:sym typeface="Arial"/>
              </a:rPr>
              <a:t>Provides consistent deployments across environments</a:t>
            </a:r>
          </a:p>
          <a:p>
            <a:pPr marL="742950" marR="0" lvl="1" indent="-285750" algn="l" rtl="0">
              <a:spcBef>
                <a:spcPts val="600"/>
              </a:spcBef>
              <a:spcAft>
                <a:spcPts val="0"/>
              </a:spcAft>
              <a:buClr>
                <a:schemeClr val="accent1"/>
              </a:buClr>
              <a:buSzPct val="100000"/>
              <a:buFont typeface="Arial"/>
              <a:buChar char="–"/>
            </a:pPr>
            <a:r>
              <a:rPr lang="en-US" sz="2200" b="0" i="0" u="none" strike="noStrike" cap="none">
                <a:solidFill>
                  <a:schemeClr val="dk1"/>
                </a:solidFill>
                <a:latin typeface="Arial"/>
                <a:ea typeface="Arial"/>
                <a:cs typeface="Arial"/>
                <a:sym typeface="Arial"/>
              </a:rPr>
              <a:t>Stops deployments from piling up at operation’s doorstep</a:t>
            </a:r>
          </a:p>
          <a:p>
            <a:pPr marL="742950" marR="0" lvl="1" indent="-285750" algn="l" rtl="0">
              <a:spcBef>
                <a:spcPts val="600"/>
              </a:spcBef>
              <a:spcAft>
                <a:spcPts val="0"/>
              </a:spcAft>
              <a:buClr>
                <a:schemeClr val="accent1"/>
              </a:buClr>
              <a:buSzPct val="100000"/>
              <a:buFont typeface="Arial"/>
              <a:buChar char="–"/>
            </a:pPr>
            <a:r>
              <a:rPr lang="en-US" sz="2200" b="0" i="0" u="none" strike="noStrike" cap="none">
                <a:solidFill>
                  <a:schemeClr val="dk1"/>
                </a:solidFill>
                <a:latin typeface="Arial"/>
                <a:ea typeface="Arial"/>
                <a:cs typeface="Arial"/>
                <a:sym typeface="Arial"/>
              </a:rPr>
              <a:t>Enables a self-service platform</a:t>
            </a:r>
          </a:p>
          <a:p>
            <a:pPr marL="342900" marR="0" lvl="0" indent="-342900" algn="l" rtl="0">
              <a:spcBef>
                <a:spcPts val="600"/>
              </a:spcBef>
              <a:spcAft>
                <a:spcPts val="0"/>
              </a:spcAft>
              <a:buClr>
                <a:schemeClr val="accent1"/>
              </a:buClr>
              <a:buSzPct val="100000"/>
              <a:buFont typeface="Arial"/>
              <a:buChar char="•"/>
            </a:pPr>
            <a:r>
              <a:rPr lang="en-US" sz="2400" b="0" i="0" u="none" strike="noStrike" cap="none">
                <a:solidFill>
                  <a:schemeClr val="dk1"/>
                </a:solidFill>
                <a:latin typeface="Arial"/>
                <a:ea typeface="Arial"/>
                <a:cs typeface="Arial"/>
                <a:sym typeface="Arial"/>
              </a:rPr>
              <a:t>Eases ongoing operations burdens:</a:t>
            </a:r>
          </a:p>
          <a:p>
            <a:pPr marL="742950" marR="0" lvl="1" indent="-285750" algn="l" rtl="0">
              <a:spcBef>
                <a:spcPts val="600"/>
              </a:spcBef>
              <a:spcAft>
                <a:spcPts val="0"/>
              </a:spcAft>
              <a:buClr>
                <a:schemeClr val="accent1"/>
              </a:buClr>
              <a:buSzPct val="100000"/>
              <a:buFont typeface="Arial"/>
              <a:buChar char="–"/>
            </a:pPr>
            <a:r>
              <a:rPr lang="en-US" sz="2200" b="0" i="0" u="none" strike="noStrike" cap="none">
                <a:solidFill>
                  <a:schemeClr val="dk1"/>
                </a:solidFill>
                <a:latin typeface="Arial"/>
                <a:ea typeface="Arial"/>
                <a:cs typeface="Arial"/>
                <a:sym typeface="Arial"/>
              </a:rPr>
              <a:t>Security vulnerability is identified</a:t>
            </a:r>
          </a:p>
          <a:p>
            <a:pPr marL="742950" marR="0" lvl="1" indent="-285750" algn="l" rtl="0">
              <a:spcBef>
                <a:spcPts val="600"/>
              </a:spcBef>
              <a:spcAft>
                <a:spcPts val="0"/>
              </a:spcAft>
              <a:buClr>
                <a:schemeClr val="accent1"/>
              </a:buClr>
              <a:buSzPct val="100000"/>
              <a:buFont typeface="Arial"/>
              <a:buChar char="–"/>
            </a:pPr>
            <a:r>
              <a:rPr lang="en-US" sz="2200" b="0" i="0" u="none" strike="noStrike" cap="none">
                <a:solidFill>
                  <a:schemeClr val="dk1"/>
                </a:solidFill>
                <a:latin typeface="Arial"/>
                <a:ea typeface="Arial"/>
                <a:cs typeface="Arial"/>
                <a:sym typeface="Arial"/>
              </a:rPr>
              <a:t>Subsequently fixed with a new buildpack release</a:t>
            </a:r>
          </a:p>
          <a:p>
            <a:pPr marL="742950" marR="0" lvl="1" indent="-285750" algn="l" rtl="0">
              <a:spcBef>
                <a:spcPts val="600"/>
              </a:spcBef>
              <a:spcAft>
                <a:spcPts val="0"/>
              </a:spcAft>
              <a:buClr>
                <a:schemeClr val="accent1"/>
              </a:buClr>
              <a:buSzPct val="100000"/>
              <a:buFont typeface="Arial"/>
              <a:buChar char="–"/>
            </a:pPr>
            <a:r>
              <a:rPr lang="en-US" sz="2200" b="0" i="0" u="none" strike="noStrike" cap="none">
                <a:solidFill>
                  <a:schemeClr val="dk1"/>
                </a:solidFill>
                <a:latin typeface="Arial"/>
                <a:ea typeface="Arial"/>
                <a:cs typeface="Arial"/>
                <a:sym typeface="Arial"/>
              </a:rPr>
              <a:t>Restage applications</a:t>
            </a:r>
          </a:p>
          <a:p>
            <a:pPr marL="342900" marR="0" lvl="0" indent="-342900" algn="l" rtl="0">
              <a:spcBef>
                <a:spcPts val="600"/>
              </a:spcBef>
              <a:spcAft>
                <a:spcPts val="0"/>
              </a:spcAft>
              <a:buClr>
                <a:schemeClr val="accent1"/>
              </a:buClr>
              <a:buSzPct val="25000"/>
              <a:buFont typeface="Arial"/>
              <a:buNone/>
            </a:pP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pic>
        <p:nvPicPr>
          <p:cNvPr id="1252" name="Shape 1252"/>
          <p:cNvPicPr preferRelativeResize="0"/>
          <p:nvPr/>
        </p:nvPicPr>
        <p:blipFill rotWithShape="1">
          <a:blip r:embed="rId3">
            <a:alphaModFix/>
          </a:blip>
          <a:srcRect/>
          <a:stretch/>
        </p:blipFill>
        <p:spPr>
          <a:xfrm>
            <a:off x="610400" y="1204901"/>
            <a:ext cx="2190750" cy="2733675"/>
          </a:xfrm>
          <a:prstGeom prst="rect">
            <a:avLst/>
          </a:prstGeom>
          <a:noFill/>
          <a:ln>
            <a:noFill/>
          </a:ln>
        </p:spPr>
      </p:pic>
      <p:sp>
        <p:nvSpPr>
          <p:cNvPr id="1253" name="Shape 1253"/>
          <p:cNvSpPr/>
          <p:nvPr/>
        </p:nvSpPr>
        <p:spPr>
          <a:xfrm>
            <a:off x="3153600" y="1454100"/>
            <a:ext cx="5685600" cy="2235300"/>
          </a:xfrm>
          <a:prstGeom prst="rect">
            <a:avLst/>
          </a:prstGeom>
          <a:noFill/>
          <a:ln>
            <a:noFill/>
          </a:ln>
        </p:spPr>
        <p:txBody>
          <a:bodyPr wrap="square" lIns="91425" tIns="45700" rIns="91425" bIns="45700" anchor="ctr" anchorCtr="0">
            <a:noAutofit/>
          </a:bodyPr>
          <a:lstStyle/>
          <a:p>
            <a:pPr marL="0" marR="0" lvl="0" indent="0" algn="ctr" rtl="0">
              <a:spcBef>
                <a:spcPts val="0"/>
              </a:spcBef>
              <a:spcAft>
                <a:spcPts val="0"/>
              </a:spcAft>
              <a:buClr>
                <a:srgbClr val="666666"/>
              </a:buClr>
              <a:buSzPct val="25000"/>
              <a:buFont typeface="Arial"/>
              <a:buNone/>
            </a:pPr>
            <a:r>
              <a:rPr lang="en-US" sz="4800">
                <a:solidFill>
                  <a:srgbClr val="666666"/>
                </a:solidFill>
                <a:latin typeface="Arial"/>
                <a:ea typeface="Arial"/>
                <a:cs typeface="Arial"/>
                <a:sym typeface="Arial"/>
              </a:rPr>
              <a:t>Services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Shape 446"/>
          <p:cNvPicPr preferRelativeResize="0"/>
          <p:nvPr/>
        </p:nvPicPr>
        <p:blipFill rotWithShape="1">
          <a:blip r:embed="rId3">
            <a:alphaModFix/>
          </a:blip>
          <a:srcRect/>
          <a:stretch/>
        </p:blipFill>
        <p:spPr>
          <a:xfrm>
            <a:off x="339604" y="2501900"/>
            <a:ext cx="5349900" cy="2070000"/>
          </a:xfrm>
          <a:prstGeom prst="rect">
            <a:avLst/>
          </a:prstGeom>
          <a:noFill/>
          <a:ln>
            <a:noFill/>
          </a:ln>
        </p:spPr>
      </p:pic>
      <p:sp>
        <p:nvSpPr>
          <p:cNvPr id="447" name="Shape 447"/>
          <p:cNvSpPr txBox="1">
            <a:spLocks noGrp="1"/>
          </p:cNvSpPr>
          <p:nvPr>
            <p:ph type="title"/>
          </p:nvPr>
        </p:nvSpPr>
        <p:spPr>
          <a:xfrm>
            <a:off x="366713" y="325438"/>
            <a:ext cx="8410500" cy="460500"/>
          </a:xfrm>
          <a:prstGeom prst="rect">
            <a:avLst/>
          </a:prstGeom>
          <a:noFill/>
          <a:ln>
            <a:noFill/>
          </a:ln>
        </p:spPr>
        <p:txBody>
          <a:bodyPr wrap="square"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a:solidFill>
                  <a:schemeClr val="dk2"/>
                </a:solidFill>
                <a:latin typeface="Arial"/>
                <a:ea typeface="Arial"/>
                <a:cs typeface="Arial"/>
                <a:sym typeface="Arial"/>
              </a:rPr>
              <a:t>What is Pivotal?  </a:t>
            </a:r>
          </a:p>
        </p:txBody>
      </p:sp>
      <p:pic>
        <p:nvPicPr>
          <p:cNvPr id="448" name="Shape 448"/>
          <p:cNvPicPr preferRelativeResize="0"/>
          <p:nvPr/>
        </p:nvPicPr>
        <p:blipFill rotWithShape="1">
          <a:blip r:embed="rId4">
            <a:alphaModFix/>
          </a:blip>
          <a:srcRect/>
          <a:stretch/>
        </p:blipFill>
        <p:spPr>
          <a:xfrm>
            <a:off x="376929" y="1038565"/>
            <a:ext cx="1845600" cy="595800"/>
          </a:xfrm>
          <a:prstGeom prst="rect">
            <a:avLst/>
          </a:prstGeom>
          <a:noFill/>
          <a:ln>
            <a:noFill/>
          </a:ln>
        </p:spPr>
      </p:pic>
      <p:pic>
        <p:nvPicPr>
          <p:cNvPr id="449" name="Shape 449"/>
          <p:cNvPicPr preferRelativeResize="0"/>
          <p:nvPr/>
        </p:nvPicPr>
        <p:blipFill rotWithShape="1">
          <a:blip r:embed="rId5">
            <a:alphaModFix/>
          </a:blip>
          <a:srcRect l="8610" t="30739" r="6391" b="31234"/>
          <a:stretch/>
        </p:blipFill>
        <p:spPr>
          <a:xfrm>
            <a:off x="3197754" y="1021633"/>
            <a:ext cx="2658000" cy="669000"/>
          </a:xfrm>
          <a:prstGeom prst="rect">
            <a:avLst/>
          </a:prstGeom>
          <a:noFill/>
          <a:ln>
            <a:noFill/>
          </a:ln>
        </p:spPr>
      </p:pic>
      <p:sp>
        <p:nvSpPr>
          <p:cNvPr id="450" name="Shape 450"/>
          <p:cNvSpPr/>
          <p:nvPr/>
        </p:nvSpPr>
        <p:spPr>
          <a:xfrm>
            <a:off x="2367583" y="1000467"/>
            <a:ext cx="702600" cy="736500"/>
          </a:xfrm>
          <a:prstGeom prst="mathPlus">
            <a:avLst>
              <a:gd name="adj1" fmla="val 23520"/>
            </a:avLst>
          </a:prstGeom>
          <a:solidFill>
            <a:schemeClr val="dk1"/>
          </a:solidFill>
          <a:ln w="25400" cap="flat" cmpd="sng">
            <a:solidFill>
              <a:srgbClr val="383838"/>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451" name="Shape 451"/>
          <p:cNvSpPr/>
          <p:nvPr/>
        </p:nvSpPr>
        <p:spPr>
          <a:xfrm>
            <a:off x="5927816" y="1025867"/>
            <a:ext cx="688800" cy="752100"/>
          </a:xfrm>
          <a:prstGeom prst="mathPlus">
            <a:avLst>
              <a:gd name="adj1" fmla="val 23520"/>
            </a:avLst>
          </a:prstGeom>
          <a:solidFill>
            <a:schemeClr val="dk1"/>
          </a:solidFill>
          <a:ln w="25400" cap="flat" cmpd="sng">
            <a:solidFill>
              <a:srgbClr val="383838"/>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452" name="Shape 452"/>
          <p:cNvSpPr txBox="1"/>
          <p:nvPr/>
        </p:nvSpPr>
        <p:spPr>
          <a:xfrm>
            <a:off x="6007099" y="2758441"/>
            <a:ext cx="2959200" cy="1610400"/>
          </a:xfrm>
          <a:prstGeom prst="rect">
            <a:avLst/>
          </a:prstGeom>
          <a:solidFill>
            <a:schemeClr val="accent3"/>
          </a:solidFill>
          <a:ln w="25400" cap="flat" cmpd="sng">
            <a:solidFill>
              <a:srgbClr val="B05A2A"/>
            </a:solidFill>
            <a:prstDash val="solid"/>
            <a:round/>
            <a:headEnd type="none" w="med" len="med"/>
            <a:tailEnd type="none" w="med" len="med"/>
          </a:ln>
          <a:effectLst>
            <a:outerShdw blurRad="50800" dist="38100" dir="2700000" algn="tl" rotWithShape="0">
              <a:srgbClr val="000000">
                <a:alpha val="40000"/>
              </a:srgbClr>
            </a:outerShdw>
          </a:effectLst>
        </p:spPr>
        <p:txBody>
          <a:bodyPr wrap="square" lIns="0" tIns="0" rIns="0" bIns="0" anchor="t" anchorCtr="0">
            <a:noAutofit/>
          </a:bodyPr>
          <a:lstStyle/>
          <a:p>
            <a:pPr marL="0" marR="0" lvl="0" indent="0" algn="ctr" rtl="0">
              <a:lnSpc>
                <a:spcPct val="90000"/>
              </a:lnSpc>
              <a:spcBef>
                <a:spcPts val="0"/>
              </a:spcBef>
              <a:buClr>
                <a:schemeClr val="dk2"/>
              </a:buClr>
              <a:buFont typeface="Arial"/>
              <a:buNone/>
            </a:pPr>
            <a:endParaRPr sz="2200" b="0" i="1" u="none" strike="noStrike" cap="none">
              <a:solidFill>
                <a:srgbClr val="FFFFFF"/>
              </a:solidFill>
              <a:latin typeface="Arial"/>
              <a:ea typeface="Arial"/>
              <a:cs typeface="Arial"/>
              <a:sym typeface="Arial"/>
            </a:endParaRPr>
          </a:p>
        </p:txBody>
      </p:sp>
      <p:sp>
        <p:nvSpPr>
          <p:cNvPr id="453" name="Shape 453"/>
          <p:cNvSpPr/>
          <p:nvPr/>
        </p:nvSpPr>
        <p:spPr>
          <a:xfrm rot="10800000">
            <a:off x="596800" y="1777900"/>
            <a:ext cx="4940400" cy="1054200"/>
          </a:xfrm>
          <a:prstGeom prst="triangle">
            <a:avLst>
              <a:gd name="adj" fmla="val 50000"/>
            </a:avLst>
          </a:prstGeom>
          <a:solidFill>
            <a:schemeClr val="accent1"/>
          </a:solidFill>
          <a:ln w="12700" cap="flat" cmpd="sng">
            <a:solidFill>
              <a:schemeClr val="lt2"/>
            </a:solidFill>
            <a:prstDash val="solid"/>
            <a:round/>
            <a:headEnd type="none" w="med" len="med"/>
            <a:tailEnd type="none" w="med" len="med"/>
          </a:ln>
          <a:effectLst>
            <a:outerShdw blurRad="50800" dist="38100" dir="2700000" algn="tl" rotWithShape="0">
              <a:srgbClr val="000000">
                <a:alpha val="40000"/>
              </a:srgbClr>
            </a:outerShdw>
          </a:effectLst>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454" name="Shape 454"/>
          <p:cNvSpPr txBox="1"/>
          <p:nvPr/>
        </p:nvSpPr>
        <p:spPr>
          <a:xfrm>
            <a:off x="1776413" y="1862138"/>
            <a:ext cx="2592300" cy="460500"/>
          </a:xfrm>
          <a:prstGeom prst="rect">
            <a:avLst/>
          </a:prstGeom>
          <a:noFill/>
          <a:ln>
            <a:noFill/>
          </a:ln>
        </p:spPr>
        <p:txBody>
          <a:bodyPr wrap="square" lIns="0" tIns="0" rIns="0" bIns="0" anchor="t" anchorCtr="0">
            <a:noAutofit/>
          </a:bodyPr>
          <a:lstStyle/>
          <a:p>
            <a:pPr marL="0" marR="0" lvl="0" indent="0" algn="ctr" rtl="0">
              <a:lnSpc>
                <a:spcPct val="90000"/>
              </a:lnSpc>
              <a:spcBef>
                <a:spcPts val="0"/>
              </a:spcBef>
              <a:spcAft>
                <a:spcPts val="0"/>
              </a:spcAft>
              <a:buClr>
                <a:srgbClr val="FFFFFF"/>
              </a:buClr>
              <a:buSzPct val="25000"/>
              <a:buFont typeface="Arial"/>
              <a:buNone/>
            </a:pPr>
            <a:r>
              <a:rPr lang="en-US" sz="3200" b="1" i="1" u="none" strike="noStrike" cap="none">
                <a:solidFill>
                  <a:srgbClr val="FFFFFF"/>
                </a:solidFill>
                <a:latin typeface="Arial"/>
                <a:ea typeface="Arial"/>
                <a:cs typeface="Arial"/>
                <a:sym typeface="Arial"/>
              </a:rPr>
              <a:t>“SPIN OUT”</a:t>
            </a:r>
          </a:p>
          <a:p>
            <a:pPr marL="0" marR="0" lvl="0" indent="0" algn="ctr" rtl="0">
              <a:lnSpc>
                <a:spcPct val="90000"/>
              </a:lnSpc>
              <a:spcBef>
                <a:spcPts val="0"/>
              </a:spcBef>
              <a:buClr>
                <a:srgbClr val="FFFFFF"/>
              </a:buClr>
              <a:buSzPct val="25000"/>
              <a:buFont typeface="Arial"/>
              <a:buNone/>
            </a:pPr>
            <a:r>
              <a:rPr lang="en-US" sz="1200" b="1" i="1" u="none" strike="noStrike" cap="none">
                <a:solidFill>
                  <a:srgbClr val="FFFFFF"/>
                </a:solidFill>
                <a:latin typeface="Arial"/>
                <a:ea typeface="Arial"/>
                <a:cs typeface="Arial"/>
                <a:sym typeface="Arial"/>
              </a:rPr>
              <a:t>(on April 1, 2013)</a:t>
            </a:r>
          </a:p>
        </p:txBody>
      </p:sp>
      <p:sp>
        <p:nvSpPr>
          <p:cNvPr id="455" name="Shape 455"/>
          <p:cNvSpPr/>
          <p:nvPr/>
        </p:nvSpPr>
        <p:spPr>
          <a:xfrm>
            <a:off x="5996940" y="2935585"/>
            <a:ext cx="3022500" cy="1477200"/>
          </a:xfrm>
          <a:prstGeom prst="rect">
            <a:avLst/>
          </a:prstGeom>
          <a:noFill/>
          <a:ln>
            <a:noFill/>
          </a:ln>
        </p:spPr>
        <p:txBody>
          <a:bodyPr wrap="square" lIns="91425" tIns="45700" rIns="91425" bIns="45700" anchor="t" anchorCtr="0">
            <a:noAutofit/>
          </a:bodyPr>
          <a:lstStyle/>
          <a:p>
            <a:pPr marL="0" marR="0" lvl="0" indent="0" algn="ctr" rtl="0">
              <a:spcBef>
                <a:spcPts val="0"/>
              </a:spcBef>
              <a:buClr>
                <a:schemeClr val="dk2"/>
              </a:buClr>
              <a:buSzPct val="25000"/>
              <a:buFont typeface="Arial"/>
              <a:buNone/>
            </a:pPr>
            <a:r>
              <a:rPr lang="en-US" sz="1600" b="0" i="0" u="none" strike="noStrike" cap="none">
                <a:solidFill>
                  <a:srgbClr val="FFFFFF"/>
                </a:solidFill>
                <a:latin typeface="Arial"/>
                <a:ea typeface="Arial"/>
                <a:cs typeface="Arial"/>
                <a:sym typeface="Arial"/>
              </a:rPr>
              <a:t>…to focus on the intersection of </a:t>
            </a:r>
            <a:r>
              <a:rPr lang="en-US" sz="1600" b="0" i="0" u="sng" strike="noStrike" cap="none">
                <a:solidFill>
                  <a:srgbClr val="FFFFFF"/>
                </a:solidFill>
                <a:latin typeface="Arial"/>
                <a:ea typeface="Arial"/>
                <a:cs typeface="Arial"/>
                <a:sym typeface="Arial"/>
              </a:rPr>
              <a:t>big / fast data</a:t>
            </a:r>
            <a:r>
              <a:rPr lang="en-US" sz="1600" b="0" i="0" u="none" strike="noStrike" cap="none">
                <a:solidFill>
                  <a:srgbClr val="FFFFFF"/>
                </a:solidFill>
                <a:latin typeface="Arial"/>
                <a:ea typeface="Arial"/>
                <a:cs typeface="Arial"/>
                <a:sym typeface="Arial"/>
              </a:rPr>
              <a:t>, </a:t>
            </a:r>
            <a:r>
              <a:rPr lang="en-US" sz="1600" u="sng">
                <a:solidFill>
                  <a:srgbClr val="FFFFFF"/>
                </a:solidFill>
              </a:rPr>
              <a:t>cloud native software development</a:t>
            </a:r>
            <a:r>
              <a:rPr lang="en-US" sz="1600" b="0" i="0" u="none" strike="noStrike" cap="none">
                <a:solidFill>
                  <a:srgbClr val="FFFFFF"/>
                </a:solidFill>
                <a:latin typeface="Arial"/>
                <a:ea typeface="Arial"/>
                <a:cs typeface="Arial"/>
                <a:sym typeface="Arial"/>
              </a:rPr>
              <a:t> and </a:t>
            </a:r>
            <a:r>
              <a:rPr lang="en-US" sz="1600" b="0" i="0" u="sng" strike="noStrike" cap="none">
                <a:solidFill>
                  <a:srgbClr val="FFFFFF"/>
                </a:solidFill>
                <a:latin typeface="Arial"/>
                <a:ea typeface="Arial"/>
                <a:cs typeface="Arial"/>
                <a:sym typeface="Arial"/>
              </a:rPr>
              <a:t>the enablement of continuous delivery</a:t>
            </a:r>
          </a:p>
        </p:txBody>
      </p:sp>
      <p:sp>
        <p:nvSpPr>
          <p:cNvPr id="456" name="Shape 456"/>
          <p:cNvSpPr/>
          <p:nvPr/>
        </p:nvSpPr>
        <p:spPr>
          <a:xfrm>
            <a:off x="5283200" y="2844800"/>
            <a:ext cx="800100" cy="1435200"/>
          </a:xfrm>
          <a:prstGeom prst="stripedRightArrow">
            <a:avLst>
              <a:gd name="adj1" fmla="val 50000"/>
              <a:gd name="adj2" fmla="val 50000"/>
            </a:avLst>
          </a:prstGeom>
          <a:solidFill>
            <a:schemeClr val="accent1"/>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457" name="Shape 457"/>
          <p:cNvSpPr txBox="1"/>
          <p:nvPr/>
        </p:nvSpPr>
        <p:spPr>
          <a:xfrm>
            <a:off x="6667500" y="838200"/>
            <a:ext cx="2324100" cy="1219200"/>
          </a:xfrm>
          <a:prstGeom prst="rect">
            <a:avLst/>
          </a:prstGeom>
          <a:solidFill>
            <a:schemeClr val="accent4"/>
          </a:solidFill>
          <a:ln w="25400" cap="flat" cmpd="sng">
            <a:solidFill>
              <a:srgbClr val="7E8B22"/>
            </a:solidFill>
            <a:prstDash val="solid"/>
            <a:round/>
            <a:headEnd type="none" w="med" len="med"/>
            <a:tailEnd type="none" w="med" len="med"/>
          </a:ln>
          <a:effectLst>
            <a:outerShdw blurRad="50800" dist="38100" dir="2700000" algn="tl" rotWithShape="0">
              <a:srgbClr val="000000">
                <a:alpha val="40000"/>
              </a:srgbClr>
            </a:outerShdw>
          </a:effectLst>
        </p:spPr>
        <p:txBody>
          <a:bodyPr wrap="square" lIns="0" tIns="0" rIns="0" bIns="0" anchor="t" anchorCtr="0">
            <a:noAutofit/>
          </a:bodyPr>
          <a:lstStyle/>
          <a:p>
            <a:pPr marL="0" marR="0" lvl="0" indent="0" algn="ctr" rtl="0">
              <a:lnSpc>
                <a:spcPct val="90000"/>
              </a:lnSpc>
              <a:spcBef>
                <a:spcPts val="0"/>
              </a:spcBef>
              <a:buClr>
                <a:schemeClr val="dk2"/>
              </a:buClr>
              <a:buFont typeface="Arial"/>
              <a:buNone/>
            </a:pPr>
            <a:endParaRPr sz="1800" b="0" i="1" u="none" strike="noStrike" cap="none">
              <a:solidFill>
                <a:srgbClr val="FFFFFF"/>
              </a:solidFill>
              <a:latin typeface="Arial"/>
              <a:ea typeface="Arial"/>
              <a:cs typeface="Arial"/>
              <a:sym typeface="Arial"/>
            </a:endParaRPr>
          </a:p>
        </p:txBody>
      </p:sp>
      <p:sp>
        <p:nvSpPr>
          <p:cNvPr id="458" name="Shape 458"/>
          <p:cNvSpPr/>
          <p:nvPr/>
        </p:nvSpPr>
        <p:spPr>
          <a:xfrm>
            <a:off x="7747000" y="1042085"/>
            <a:ext cx="1181100" cy="831000"/>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Clr>
                <a:schemeClr val="dk2"/>
              </a:buClr>
              <a:buSzPct val="25000"/>
              <a:buFont typeface="Arial"/>
              <a:buNone/>
            </a:pPr>
            <a:r>
              <a:rPr lang="en-US" sz="1600" b="0" i="1" u="none" strike="noStrike" cap="none">
                <a:solidFill>
                  <a:srgbClr val="FFFFFF"/>
                </a:solidFill>
                <a:latin typeface="Arial"/>
                <a:ea typeface="Arial"/>
                <a:cs typeface="Arial"/>
                <a:sym typeface="Arial"/>
              </a:rPr>
              <a:t>$105M</a:t>
            </a:r>
          </a:p>
          <a:p>
            <a:pPr marL="0" marR="0" lvl="0" indent="0" algn="ctr" rtl="0">
              <a:spcBef>
                <a:spcPts val="0"/>
              </a:spcBef>
              <a:spcAft>
                <a:spcPts val="0"/>
              </a:spcAft>
              <a:buClr>
                <a:schemeClr val="dk2"/>
              </a:buClr>
              <a:buSzPct val="25000"/>
              <a:buFont typeface="Arial"/>
              <a:buNone/>
            </a:pPr>
            <a:r>
              <a:rPr lang="en-US" sz="1600" b="0" i="1" u="none" strike="noStrike" cap="none">
                <a:solidFill>
                  <a:srgbClr val="FFFFFF"/>
                </a:solidFill>
                <a:latin typeface="Arial"/>
                <a:ea typeface="Arial"/>
                <a:cs typeface="Arial"/>
                <a:sym typeface="Arial"/>
              </a:rPr>
              <a:t>investment</a:t>
            </a:r>
          </a:p>
          <a:p>
            <a:pPr marL="0" marR="0" lvl="0" indent="0" algn="ctr" rtl="0">
              <a:spcBef>
                <a:spcPts val="0"/>
              </a:spcBef>
              <a:buClr>
                <a:schemeClr val="dk2"/>
              </a:buClr>
              <a:buSzPct val="25000"/>
              <a:buFont typeface="Arial"/>
              <a:buNone/>
            </a:pPr>
            <a:r>
              <a:rPr lang="en-US" sz="1600" b="0" i="1" u="none" strike="noStrike" cap="none">
                <a:solidFill>
                  <a:srgbClr val="FFFFFF"/>
                </a:solidFill>
                <a:latin typeface="Arial"/>
                <a:ea typeface="Arial"/>
                <a:cs typeface="Arial"/>
                <a:sym typeface="Arial"/>
              </a:rPr>
              <a:t>for 10%</a:t>
            </a:r>
          </a:p>
        </p:txBody>
      </p:sp>
      <p:pic>
        <p:nvPicPr>
          <p:cNvPr id="459" name="Shape 459"/>
          <p:cNvPicPr preferRelativeResize="0"/>
          <p:nvPr/>
        </p:nvPicPr>
        <p:blipFill rotWithShape="1">
          <a:blip r:embed="rId6">
            <a:alphaModFix/>
          </a:blip>
          <a:srcRect/>
          <a:stretch/>
        </p:blipFill>
        <p:spPr>
          <a:xfrm>
            <a:off x="6718299" y="864231"/>
            <a:ext cx="1111200" cy="1111200"/>
          </a:xfrm>
          <a:prstGeom prst="rect">
            <a:avLst/>
          </a:prstGeom>
          <a:noFill/>
          <a:ln>
            <a:noFill/>
          </a:ln>
        </p:spPr>
      </p:pic>
      <p:pic>
        <p:nvPicPr>
          <p:cNvPr id="460" name="Shape 460"/>
          <p:cNvPicPr preferRelativeResize="0"/>
          <p:nvPr/>
        </p:nvPicPr>
        <p:blipFill rotWithShape="1">
          <a:blip r:embed="rId7">
            <a:alphaModFix/>
          </a:blip>
          <a:srcRect/>
          <a:stretch/>
        </p:blipFill>
        <p:spPr>
          <a:xfrm>
            <a:off x="5162742" y="114300"/>
            <a:ext cx="1771500" cy="659100"/>
          </a:xfrm>
          <a:prstGeom prst="rect">
            <a:avLst/>
          </a:prstGeom>
          <a:noFill/>
          <a:ln>
            <a:noFill/>
          </a:ln>
        </p:spPr>
      </p:pic>
      <p:pic>
        <p:nvPicPr>
          <p:cNvPr id="461" name="Shape 461"/>
          <p:cNvPicPr preferRelativeResize="0"/>
          <p:nvPr/>
        </p:nvPicPr>
        <p:blipFill rotWithShape="1">
          <a:blip r:embed="rId8">
            <a:alphaModFix/>
          </a:blip>
          <a:srcRect/>
          <a:stretch/>
        </p:blipFill>
        <p:spPr>
          <a:xfrm>
            <a:off x="7061200" y="254000"/>
            <a:ext cx="1981200" cy="373200"/>
          </a:xfrm>
          <a:prstGeom prst="rect">
            <a:avLst/>
          </a:prstGeom>
          <a:noFill/>
          <a:ln>
            <a:noFill/>
          </a:ln>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3"/>
                                        </p:tgtEl>
                                        <p:attrNameLst>
                                          <p:attrName>style.visibility</p:attrName>
                                        </p:attrNameLst>
                                      </p:cBhvr>
                                      <p:to>
                                        <p:strVal val="visible"/>
                                      </p:to>
                                    </p:set>
                                    <p:animEffect transition="in" filter="fade">
                                      <p:cBhvr>
                                        <p:cTn id="7" dur="500"/>
                                        <p:tgtEl>
                                          <p:spTgt spid="4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4"/>
                                        </p:tgtEl>
                                        <p:attrNameLst>
                                          <p:attrName>style.visibility</p:attrName>
                                        </p:attrNameLst>
                                      </p:cBhvr>
                                      <p:to>
                                        <p:strVal val="visible"/>
                                      </p:to>
                                    </p:set>
                                    <p:animEffect transition="in" filter="fade">
                                      <p:cBhvr>
                                        <p:cTn id="11" dur="500"/>
                                        <p:tgtEl>
                                          <p:spTgt spid="4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46"/>
                                        </p:tgtEl>
                                        <p:attrNameLst>
                                          <p:attrName>style.visibility</p:attrName>
                                        </p:attrNameLst>
                                      </p:cBhvr>
                                      <p:to>
                                        <p:strVal val="visible"/>
                                      </p:to>
                                    </p:set>
                                    <p:animEffect transition="in" filter="fade">
                                      <p:cBhvr>
                                        <p:cTn id="15" dur="1000"/>
                                        <p:tgtEl>
                                          <p:spTgt spid="44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56"/>
                                        </p:tgtEl>
                                        <p:attrNameLst>
                                          <p:attrName>style.visibility</p:attrName>
                                        </p:attrNameLst>
                                      </p:cBhvr>
                                      <p:to>
                                        <p:strVal val="visible"/>
                                      </p:to>
                                    </p:set>
                                    <p:animEffect transition="in" filter="fade">
                                      <p:cBhvr>
                                        <p:cTn id="20" dur="1000"/>
                                        <p:tgtEl>
                                          <p:spTgt spid="456"/>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52"/>
                                        </p:tgtEl>
                                        <p:attrNameLst>
                                          <p:attrName>style.visibility</p:attrName>
                                        </p:attrNameLst>
                                      </p:cBhvr>
                                      <p:to>
                                        <p:strVal val="visible"/>
                                      </p:to>
                                    </p:set>
                                    <p:animEffect transition="in" filter="fade">
                                      <p:cBhvr>
                                        <p:cTn id="24" dur="1000"/>
                                        <p:tgtEl>
                                          <p:spTgt spid="4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59"/>
                                        </p:tgtEl>
                                        <p:attrNameLst>
                                          <p:attrName>style.visibility</p:attrName>
                                        </p:attrNameLst>
                                      </p:cBhvr>
                                      <p:to>
                                        <p:strVal val="visible"/>
                                      </p:to>
                                    </p:set>
                                    <p:animEffect transition="in" filter="fade">
                                      <p:cBhvr>
                                        <p:cTn id="29" dur="500"/>
                                        <p:tgtEl>
                                          <p:spTgt spid="459"/>
                                        </p:tgtEl>
                                      </p:cBhvr>
                                    </p:animEffect>
                                  </p:childTnLst>
                                </p:cTn>
                              </p:par>
                              <p:par>
                                <p:cTn id="30" presetID="10" presetClass="entr" presetSubtype="0" fill="hold" nodeType="with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par>
                                <p:cTn id="33" presetID="10" presetClass="entr" presetSubtype="0" fill="hold" nodeType="withEffect">
                                  <p:stCondLst>
                                    <p:cond delay="0"/>
                                  </p:stCondLst>
                                  <p:childTnLst>
                                    <p:set>
                                      <p:cBhvr>
                                        <p:cTn id="34" dur="1" fill="hold">
                                          <p:stCondLst>
                                            <p:cond delay="0"/>
                                          </p:stCondLst>
                                        </p:cTn>
                                        <p:tgtEl>
                                          <p:spTgt spid="457"/>
                                        </p:tgtEl>
                                        <p:attrNameLst>
                                          <p:attrName>style.visibility</p:attrName>
                                        </p:attrNameLst>
                                      </p:cBhvr>
                                      <p:to>
                                        <p:strVal val="visible"/>
                                      </p:to>
                                    </p:set>
                                    <p:animEffect transition="in" filter="fade">
                                      <p:cBhvr>
                                        <p:cTn id="35" dur="500"/>
                                        <p:tgtEl>
                                          <p:spTgt spid="45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60"/>
                                        </p:tgtEl>
                                        <p:attrNameLst>
                                          <p:attrName>style.visibility</p:attrName>
                                        </p:attrNameLst>
                                      </p:cBhvr>
                                      <p:to>
                                        <p:strVal val="visible"/>
                                      </p:to>
                                    </p:set>
                                    <p:animEffect transition="in" filter="fade">
                                      <p:cBhvr>
                                        <p:cTn id="40" dur="500"/>
                                        <p:tgtEl>
                                          <p:spTgt spid="460"/>
                                        </p:tgtEl>
                                      </p:cBhvr>
                                    </p:animEffect>
                                  </p:childTnLst>
                                </p:cTn>
                              </p:par>
                              <p:par>
                                <p:cTn id="41" presetID="10" presetClass="entr" presetSubtype="0" fill="hold" nodeType="withEffect">
                                  <p:stCondLst>
                                    <p:cond delay="0"/>
                                  </p:stCondLst>
                                  <p:childTnLst>
                                    <p:set>
                                      <p:cBhvr>
                                        <p:cTn id="42" dur="1" fill="hold">
                                          <p:stCondLst>
                                            <p:cond delay="0"/>
                                          </p:stCondLst>
                                        </p:cTn>
                                        <p:tgtEl>
                                          <p:spTgt spid="461"/>
                                        </p:tgtEl>
                                        <p:attrNameLst>
                                          <p:attrName>style.visibility</p:attrName>
                                        </p:attrNameLst>
                                      </p:cBhvr>
                                      <p:to>
                                        <p:strVal val="visible"/>
                                      </p:to>
                                    </p:set>
                                    <p:animEffect transition="in" filter="fade">
                                      <p:cBhvr>
                                        <p:cTn id="43" dur="500"/>
                                        <p:tgtEl>
                                          <p:spTgt spid="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pic>
        <p:nvPicPr>
          <p:cNvPr id="1258" name="Shape 1258" descr="MP900289335.JPG"/>
          <p:cNvPicPr preferRelativeResize="0"/>
          <p:nvPr/>
        </p:nvPicPr>
        <p:blipFill rotWithShape="1">
          <a:blip r:embed="rId3">
            <a:alphaModFix/>
          </a:blip>
          <a:srcRect/>
          <a:stretch/>
        </p:blipFill>
        <p:spPr>
          <a:xfrm>
            <a:off x="278559" y="1333244"/>
            <a:ext cx="4905600" cy="2757600"/>
          </a:xfrm>
          <a:prstGeom prst="rect">
            <a:avLst/>
          </a:prstGeom>
          <a:noFill/>
          <a:ln>
            <a:noFill/>
          </a:ln>
        </p:spPr>
      </p:pic>
      <p:sp>
        <p:nvSpPr>
          <p:cNvPr id="1259" name="Shape 1259"/>
          <p:cNvSpPr txBox="1"/>
          <p:nvPr/>
        </p:nvSpPr>
        <p:spPr>
          <a:xfrm>
            <a:off x="366712" y="325437"/>
            <a:ext cx="8410500" cy="460500"/>
          </a:xfrm>
          <a:prstGeom prst="rect">
            <a:avLst/>
          </a:prstGeom>
          <a:noFill/>
          <a:ln>
            <a:noFill/>
          </a:ln>
        </p:spPr>
        <p:txBody>
          <a:bodyPr wrap="square" lIns="0" tIns="0" rIns="0" bIns="0" anchor="t" anchorCtr="0">
            <a:noAutofit/>
          </a:bodyPr>
          <a:lstStyle/>
          <a:p>
            <a:pPr marL="0" marR="0" lvl="0" indent="0" algn="l" rtl="0">
              <a:lnSpc>
                <a:spcPct val="90000"/>
              </a:lnSpc>
              <a:spcBef>
                <a:spcPts val="0"/>
              </a:spcBef>
              <a:buClr>
                <a:srgbClr val="008881"/>
              </a:buClr>
              <a:buSzPct val="25000"/>
              <a:buFont typeface="Arial"/>
              <a:buNone/>
            </a:pPr>
            <a:r>
              <a:rPr lang="en-US" sz="2800">
                <a:solidFill>
                  <a:srgbClr val="008881"/>
                </a:solidFill>
                <a:latin typeface="Arial"/>
                <a:ea typeface="Arial"/>
                <a:cs typeface="Arial"/>
                <a:sym typeface="Arial"/>
              </a:rPr>
              <a:t>Two</a:t>
            </a:r>
            <a:r>
              <a:rPr lang="en-US" sz="3200">
                <a:solidFill>
                  <a:srgbClr val="008881"/>
                </a:solidFill>
                <a:latin typeface="Arial"/>
                <a:ea typeface="Arial"/>
                <a:cs typeface="Arial"/>
                <a:sym typeface="Arial"/>
              </a:rPr>
              <a:t> </a:t>
            </a:r>
            <a:r>
              <a:rPr lang="en-US" sz="2800">
                <a:solidFill>
                  <a:srgbClr val="008881"/>
                </a:solidFill>
                <a:latin typeface="Arial"/>
                <a:ea typeface="Arial"/>
                <a:cs typeface="Arial"/>
                <a:sym typeface="Arial"/>
              </a:rPr>
              <a:t>Types of Services</a:t>
            </a:r>
          </a:p>
        </p:txBody>
      </p:sp>
      <p:sp>
        <p:nvSpPr>
          <p:cNvPr id="1260" name="Shape 1260"/>
          <p:cNvSpPr txBox="1"/>
          <p:nvPr/>
        </p:nvSpPr>
        <p:spPr>
          <a:xfrm>
            <a:off x="5423644" y="1204625"/>
            <a:ext cx="3551699" cy="3393600"/>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rgbClr val="008881"/>
              </a:buClr>
              <a:buSzPct val="100000"/>
              <a:buFont typeface="Arial"/>
              <a:buChar char="•"/>
            </a:pPr>
            <a:r>
              <a:rPr lang="en-US" sz="2400" b="1" i="0" u="none" strike="noStrike" cap="none">
                <a:solidFill>
                  <a:srgbClr val="008881"/>
                </a:solidFill>
                <a:latin typeface="Arial"/>
                <a:ea typeface="Arial"/>
                <a:cs typeface="Arial"/>
                <a:sym typeface="Arial"/>
              </a:rPr>
              <a:t>Managed</a:t>
            </a:r>
            <a:r>
              <a:rPr lang="en-US" sz="2400" b="0" i="0" u="none" strike="noStrike" cap="none">
                <a:solidFill>
                  <a:srgbClr val="008881"/>
                </a:solidFill>
                <a:latin typeface="Arial"/>
                <a:ea typeface="Arial"/>
                <a:cs typeface="Arial"/>
                <a:sym typeface="Arial"/>
              </a:rPr>
              <a:t> - Fully integrated, with full lifecycle management</a:t>
            </a:r>
          </a:p>
          <a:p>
            <a:pPr marL="342900" marR="0" lvl="0" indent="-342900" algn="l" rtl="0">
              <a:lnSpc>
                <a:spcPct val="100000"/>
              </a:lnSpc>
              <a:spcBef>
                <a:spcPts val="0"/>
              </a:spcBef>
              <a:spcAft>
                <a:spcPts val="0"/>
              </a:spcAft>
              <a:buClr>
                <a:srgbClr val="008881"/>
              </a:buClr>
              <a:buFont typeface="Arial"/>
              <a:buNone/>
            </a:pPr>
            <a:endParaRPr sz="2400" b="0" i="0" u="none" strike="noStrike" cap="none">
              <a:solidFill>
                <a:srgbClr val="008881"/>
              </a:solidFill>
              <a:latin typeface="Arial"/>
              <a:ea typeface="Arial"/>
              <a:cs typeface="Arial"/>
              <a:sym typeface="Arial"/>
            </a:endParaRPr>
          </a:p>
          <a:p>
            <a:pPr marL="342900" marR="0" lvl="0" indent="-342900" algn="l" rtl="0">
              <a:lnSpc>
                <a:spcPct val="100000"/>
              </a:lnSpc>
              <a:spcBef>
                <a:spcPts val="0"/>
              </a:spcBef>
              <a:spcAft>
                <a:spcPts val="0"/>
              </a:spcAft>
              <a:buClr>
                <a:srgbClr val="008881"/>
              </a:buClr>
              <a:buSzPct val="100000"/>
              <a:buFont typeface="Arial"/>
              <a:buChar char="•"/>
            </a:pPr>
            <a:r>
              <a:rPr lang="en-US" sz="2400" b="1" i="0" u="none" strike="noStrike" cap="none">
                <a:solidFill>
                  <a:srgbClr val="008881"/>
                </a:solidFill>
                <a:latin typeface="Arial"/>
                <a:ea typeface="Arial"/>
                <a:cs typeface="Arial"/>
                <a:sym typeface="Arial"/>
              </a:rPr>
              <a:t>User-Provided </a:t>
            </a:r>
            <a:r>
              <a:rPr lang="en-US" sz="2400" b="0" i="0" u="none" strike="noStrike" cap="none">
                <a:solidFill>
                  <a:srgbClr val="008881"/>
                </a:solidFill>
                <a:latin typeface="Arial"/>
                <a:ea typeface="Arial"/>
                <a:cs typeface="Arial"/>
                <a:sym typeface="Arial"/>
              </a:rPr>
              <a:t>– Created and managed external to the platform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Shape 1265"/>
          <p:cNvSpPr txBox="1">
            <a:spLocks noGrp="1"/>
          </p:cNvSpPr>
          <p:nvPr>
            <p:ph type="title"/>
          </p:nvPr>
        </p:nvSpPr>
        <p:spPr>
          <a:xfrm>
            <a:off x="457200" y="19050"/>
            <a:ext cx="8229600" cy="857400"/>
          </a:xfrm>
          <a:prstGeom prst="rect">
            <a:avLst/>
          </a:prstGeom>
          <a:noFill/>
          <a:ln>
            <a:noFill/>
          </a:ln>
        </p:spPr>
        <p:txBody>
          <a:bodyPr wrap="square" lIns="91425" tIns="45700" rIns="91425" bIns="45700"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US" sz="3200" b="0" i="0" u="none" strike="noStrike" cap="none">
                <a:solidFill>
                  <a:schemeClr val="dk2"/>
                </a:solidFill>
                <a:latin typeface="Arial"/>
                <a:ea typeface="Arial"/>
                <a:cs typeface="Arial"/>
                <a:sym typeface="Arial"/>
              </a:rPr>
              <a:t>Cloud Foundry Services</a:t>
            </a:r>
          </a:p>
        </p:txBody>
      </p:sp>
      <p:sp>
        <p:nvSpPr>
          <p:cNvPr id="1266" name="Shape 1266"/>
          <p:cNvSpPr txBox="1">
            <a:spLocks noGrp="1"/>
          </p:cNvSpPr>
          <p:nvPr>
            <p:ph type="body" idx="1"/>
          </p:nvPr>
        </p:nvSpPr>
        <p:spPr>
          <a:xfrm>
            <a:off x="457200" y="876300"/>
            <a:ext cx="8229600" cy="2346900"/>
          </a:xfrm>
          <a:prstGeom prst="rect">
            <a:avLst/>
          </a:prstGeom>
          <a:noFill/>
          <a:ln>
            <a:noFill/>
          </a:ln>
        </p:spPr>
        <p:txBody>
          <a:bodyPr wrap="square" lIns="91425" tIns="45700" rIns="91425" bIns="45700" anchor="t" anchorCtr="0">
            <a:noAutofit/>
          </a:bodyPr>
          <a:lstStyle/>
          <a:p>
            <a:pPr marL="342900" marR="0" lvl="0" indent="-317500" algn="l" rtl="0">
              <a:lnSpc>
                <a:spcPct val="80000"/>
              </a:lnSpc>
              <a:spcBef>
                <a:spcPts val="0"/>
              </a:spcBef>
              <a:spcAft>
                <a:spcPts val="0"/>
              </a:spcAft>
              <a:buClr>
                <a:schemeClr val="accent1"/>
              </a:buClr>
              <a:buSzPct val="100000"/>
              <a:buFont typeface="Arial"/>
              <a:buChar char="•"/>
            </a:pPr>
            <a:r>
              <a:rPr lang="en-US" sz="1800" b="0" i="0" u="none" strike="noStrike" cap="none">
                <a:solidFill>
                  <a:schemeClr val="dk1"/>
                </a:solidFill>
                <a:latin typeface="Arial"/>
                <a:ea typeface="Arial"/>
                <a:cs typeface="Arial"/>
                <a:sym typeface="Arial"/>
              </a:rPr>
              <a:t>A service is an external application dependency or component such as: </a:t>
            </a:r>
          </a:p>
          <a:p>
            <a:pPr marL="742950" marR="0" lvl="1" indent="-260350" algn="l" rtl="0">
              <a:lnSpc>
                <a:spcPct val="80000"/>
              </a:lnSpc>
              <a:spcBef>
                <a:spcPts val="600"/>
              </a:spcBef>
              <a:spcAft>
                <a:spcPts val="0"/>
              </a:spcAft>
              <a:buClr>
                <a:schemeClr val="accent1"/>
              </a:buClr>
              <a:buSzPct val="100000"/>
              <a:buFont typeface="Arial"/>
              <a:buChar char="–"/>
            </a:pPr>
            <a:r>
              <a:rPr lang="en-US" sz="1800" b="0" i="0" u="none" strike="noStrike" cap="none">
                <a:solidFill>
                  <a:schemeClr val="dk1"/>
                </a:solidFill>
                <a:latin typeface="Arial"/>
                <a:ea typeface="Arial"/>
                <a:cs typeface="Arial"/>
                <a:sym typeface="Arial"/>
              </a:rPr>
              <a:t>External state</a:t>
            </a:r>
          </a:p>
          <a:p>
            <a:pPr marL="1143000" marR="0" lvl="2" indent="-228600" algn="l" rtl="0">
              <a:lnSpc>
                <a:spcPct val="80000"/>
              </a:lnSpc>
              <a:spcBef>
                <a:spcPts val="600"/>
              </a:spcBef>
              <a:spcAft>
                <a:spcPts val="0"/>
              </a:spcAft>
              <a:buClr>
                <a:schemeClr val="accent1"/>
              </a:buClr>
              <a:buSzPct val="100000"/>
              <a:buFont typeface="Arial"/>
              <a:buChar char="•"/>
            </a:pPr>
            <a:r>
              <a:rPr lang="en-US" sz="1800" b="0" i="0" u="none" strike="noStrike" cap="none">
                <a:solidFill>
                  <a:schemeClr val="dk1"/>
                </a:solidFill>
                <a:latin typeface="Arial"/>
                <a:ea typeface="Arial"/>
                <a:cs typeface="Arial"/>
                <a:sym typeface="Arial"/>
              </a:rPr>
              <a:t>Database, cache, message queue</a:t>
            </a:r>
          </a:p>
          <a:p>
            <a:pPr marL="742950" marR="0" lvl="1" indent="-260350" algn="l" rtl="0">
              <a:lnSpc>
                <a:spcPct val="80000"/>
              </a:lnSpc>
              <a:spcBef>
                <a:spcPts val="600"/>
              </a:spcBef>
              <a:spcAft>
                <a:spcPts val="0"/>
              </a:spcAft>
              <a:buClr>
                <a:schemeClr val="accent1"/>
              </a:buClr>
              <a:buSzPct val="100000"/>
              <a:buFont typeface="Arial"/>
              <a:buChar char="–"/>
            </a:pPr>
            <a:r>
              <a:rPr lang="en-US" sz="1800" b="0" i="0" u="none" strike="noStrike" cap="none">
                <a:solidFill>
                  <a:schemeClr val="dk1"/>
                </a:solidFill>
                <a:latin typeface="Arial"/>
                <a:ea typeface="Arial"/>
                <a:cs typeface="Arial"/>
                <a:sym typeface="Arial"/>
              </a:rPr>
              <a:t>Tools</a:t>
            </a:r>
          </a:p>
          <a:p>
            <a:pPr marL="1143000" marR="0" lvl="2" indent="-228600" algn="l" rtl="0">
              <a:lnSpc>
                <a:spcPct val="80000"/>
              </a:lnSpc>
              <a:spcBef>
                <a:spcPts val="600"/>
              </a:spcBef>
              <a:spcAft>
                <a:spcPts val="0"/>
              </a:spcAft>
              <a:buClr>
                <a:schemeClr val="accent1"/>
              </a:buClr>
              <a:buSzPct val="100000"/>
              <a:buFont typeface="Arial"/>
              <a:buChar char="•"/>
            </a:pPr>
            <a:r>
              <a:rPr lang="en-US" sz="1800" b="0" i="0" u="none" strike="noStrike" cap="none">
                <a:solidFill>
                  <a:schemeClr val="dk1"/>
                </a:solidFill>
                <a:latin typeface="Arial"/>
                <a:ea typeface="Arial"/>
                <a:cs typeface="Arial"/>
                <a:sym typeface="Arial"/>
              </a:rPr>
              <a:t>Monitoring app, external logging sink, etc</a:t>
            </a:r>
          </a:p>
          <a:p>
            <a:pPr marL="742950" marR="0" lvl="1" indent="-260350" algn="l" rtl="0">
              <a:lnSpc>
                <a:spcPct val="80000"/>
              </a:lnSpc>
              <a:spcBef>
                <a:spcPts val="600"/>
              </a:spcBef>
              <a:spcAft>
                <a:spcPts val="0"/>
              </a:spcAft>
              <a:buClr>
                <a:schemeClr val="accent1"/>
              </a:buClr>
              <a:buSzPct val="100000"/>
              <a:buFont typeface="Arial"/>
              <a:buChar char="–"/>
            </a:pPr>
            <a:r>
              <a:rPr lang="en-US" sz="1800" b="0" i="0" u="none" strike="noStrike" cap="none">
                <a:solidFill>
                  <a:schemeClr val="dk1"/>
                </a:solidFill>
                <a:latin typeface="Arial"/>
                <a:ea typeface="Arial"/>
                <a:cs typeface="Arial"/>
                <a:sym typeface="Arial"/>
              </a:rPr>
              <a:t>External applications</a:t>
            </a:r>
          </a:p>
          <a:p>
            <a:pPr marL="1143000" marR="0" lvl="2" indent="-228600" algn="l" rtl="0">
              <a:lnSpc>
                <a:spcPct val="80000"/>
              </a:lnSpc>
              <a:spcBef>
                <a:spcPts val="600"/>
              </a:spcBef>
              <a:spcAft>
                <a:spcPts val="0"/>
              </a:spcAft>
              <a:buClr>
                <a:schemeClr val="accent1"/>
              </a:buClr>
              <a:buSzPct val="100000"/>
              <a:buFont typeface="Arial"/>
              <a:buChar char="•"/>
            </a:pPr>
            <a:r>
              <a:rPr lang="en-US" sz="1800" b="0" i="0" u="none" strike="noStrike" cap="none">
                <a:solidFill>
                  <a:schemeClr val="dk1"/>
                </a:solidFill>
                <a:latin typeface="Arial"/>
                <a:ea typeface="Arial"/>
                <a:cs typeface="Arial"/>
                <a:sym typeface="Arial"/>
              </a:rPr>
              <a:t>Microservice, web service, legacy application</a:t>
            </a:r>
          </a:p>
        </p:txBody>
      </p:sp>
      <p:grpSp>
        <p:nvGrpSpPr>
          <p:cNvPr id="1267" name="Shape 1267"/>
          <p:cNvGrpSpPr/>
          <p:nvPr/>
        </p:nvGrpSpPr>
        <p:grpSpPr>
          <a:xfrm>
            <a:off x="1104948" y="3652948"/>
            <a:ext cx="6434289" cy="844622"/>
            <a:chOff x="1952625" y="3550444"/>
            <a:chExt cx="6434289" cy="844200"/>
          </a:xfrm>
        </p:grpSpPr>
        <p:sp>
          <p:nvSpPr>
            <p:cNvPr id="1268" name="Shape 1268"/>
            <p:cNvSpPr/>
            <p:nvPr/>
          </p:nvSpPr>
          <p:spPr>
            <a:xfrm>
              <a:off x="1952625" y="3550444"/>
              <a:ext cx="1366800" cy="844200"/>
            </a:xfrm>
            <a:prstGeom prst="roundRect">
              <a:avLst>
                <a:gd name="adj" fmla="val 74"/>
              </a:avLst>
            </a:prstGeom>
            <a:solidFill>
              <a:srgbClr val="F7FF8D"/>
            </a:solidFill>
            <a:ln w="9525" cap="flat" cmpd="sng">
              <a:solidFill>
                <a:srgbClr val="808080"/>
              </a:solidFill>
              <a:prstDash val="solid"/>
              <a:round/>
              <a:headEnd type="none" w="med" len="med"/>
              <a:tailEnd type="none" w="med" len="med"/>
            </a:ln>
          </p:spPr>
          <p:txBody>
            <a:bodyPr wrap="square" lIns="90000" tIns="45000" rIns="90000" bIns="45000" anchor="ctr" anchorCtr="0">
              <a:noAutofit/>
            </a:bodyPr>
            <a:lstStyle/>
            <a:p>
              <a:pPr marL="0" marR="0" lvl="0" indent="0" algn="ctr" rtl="0">
                <a:spcBef>
                  <a:spcPts val="0"/>
                </a:spcBef>
                <a:spcAft>
                  <a:spcPts val="0"/>
                </a:spcAft>
                <a:buClr>
                  <a:srgbClr val="4D4D4D"/>
                </a:buClr>
                <a:buSzPct val="25000"/>
                <a:buFont typeface="Arial"/>
                <a:buNone/>
              </a:pPr>
              <a:r>
                <a:rPr lang="en-US" sz="2200">
                  <a:solidFill>
                    <a:srgbClr val="4D4D4D"/>
                  </a:solidFill>
                  <a:latin typeface="Arial"/>
                  <a:ea typeface="Arial"/>
                  <a:cs typeface="Arial"/>
                  <a:sym typeface="Arial"/>
                </a:rPr>
                <a:t>app instance</a:t>
              </a:r>
            </a:p>
          </p:txBody>
        </p:sp>
        <p:sp>
          <p:nvSpPr>
            <p:cNvPr id="1269" name="Shape 1269"/>
            <p:cNvSpPr/>
            <p:nvPr/>
          </p:nvSpPr>
          <p:spPr>
            <a:xfrm>
              <a:off x="4179921" y="3550444"/>
              <a:ext cx="1366800" cy="327000"/>
            </a:xfrm>
            <a:prstGeom prst="roundRect">
              <a:avLst>
                <a:gd name="adj" fmla="val 74"/>
              </a:avLst>
            </a:prstGeom>
            <a:solidFill>
              <a:srgbClr val="A1DED9"/>
            </a:solidFill>
            <a:ln w="9525" cap="flat" cmpd="sng">
              <a:solidFill>
                <a:srgbClr val="808080"/>
              </a:solidFill>
              <a:prstDash val="solid"/>
              <a:round/>
              <a:headEnd type="none" w="med" len="med"/>
              <a:tailEnd type="none" w="med" len="med"/>
            </a:ln>
          </p:spPr>
          <p:txBody>
            <a:bodyPr wrap="square" lIns="90000" tIns="45000" rIns="90000" bIns="45000" anchor="ctr" anchorCtr="0">
              <a:noAutofit/>
            </a:bodyPr>
            <a:lstStyle/>
            <a:p>
              <a:pPr marL="0" marR="0" lvl="0" indent="0" algn="ctr" rtl="0">
                <a:lnSpc>
                  <a:spcPct val="80000"/>
                </a:lnSpc>
                <a:spcBef>
                  <a:spcPts val="0"/>
                </a:spcBef>
                <a:spcAft>
                  <a:spcPts val="0"/>
                </a:spcAft>
                <a:buClr>
                  <a:srgbClr val="4D4D4D"/>
                </a:buClr>
                <a:buSzPct val="25000"/>
                <a:buFont typeface="Arial"/>
                <a:buNone/>
              </a:pPr>
              <a:r>
                <a:rPr lang="en-US" sz="1870">
                  <a:solidFill>
                    <a:srgbClr val="4D4D4D"/>
                  </a:solidFill>
                  <a:latin typeface="Arial"/>
                  <a:ea typeface="Arial"/>
                  <a:cs typeface="Arial"/>
                  <a:sym typeface="Arial"/>
                </a:rPr>
                <a:t>service1</a:t>
              </a:r>
            </a:p>
          </p:txBody>
        </p:sp>
        <p:sp>
          <p:nvSpPr>
            <p:cNvPr id="1270" name="Shape 1270"/>
            <p:cNvSpPr/>
            <p:nvPr/>
          </p:nvSpPr>
          <p:spPr>
            <a:xfrm>
              <a:off x="4179921" y="4069312"/>
              <a:ext cx="1366800" cy="325200"/>
            </a:xfrm>
            <a:prstGeom prst="roundRect">
              <a:avLst>
                <a:gd name="adj" fmla="val 74"/>
              </a:avLst>
            </a:prstGeom>
            <a:solidFill>
              <a:srgbClr val="F7AF87"/>
            </a:solidFill>
            <a:ln w="9525" cap="flat" cmpd="sng">
              <a:solidFill>
                <a:srgbClr val="808080"/>
              </a:solidFill>
              <a:prstDash val="solid"/>
              <a:round/>
              <a:headEnd type="none" w="med" len="med"/>
              <a:tailEnd type="none" w="med" len="med"/>
            </a:ln>
          </p:spPr>
          <p:txBody>
            <a:bodyPr wrap="square" lIns="90000" tIns="45000" rIns="90000" bIns="45000" anchor="ctr" anchorCtr="0">
              <a:noAutofit/>
            </a:bodyPr>
            <a:lstStyle/>
            <a:p>
              <a:pPr marL="0" marR="0" lvl="0" indent="0" algn="ctr" rtl="0">
                <a:lnSpc>
                  <a:spcPct val="80000"/>
                </a:lnSpc>
                <a:spcBef>
                  <a:spcPts val="0"/>
                </a:spcBef>
                <a:spcAft>
                  <a:spcPts val="0"/>
                </a:spcAft>
                <a:buClr>
                  <a:srgbClr val="4D4D4D"/>
                </a:buClr>
                <a:buSzPct val="25000"/>
                <a:buFont typeface="Arial"/>
                <a:buNone/>
              </a:pPr>
              <a:r>
                <a:rPr lang="en-US" sz="1870">
                  <a:solidFill>
                    <a:srgbClr val="4D4D4D"/>
                  </a:solidFill>
                  <a:latin typeface="Arial"/>
                  <a:ea typeface="Arial"/>
                  <a:cs typeface="Arial"/>
                  <a:sym typeface="Arial"/>
                </a:rPr>
                <a:t>service2</a:t>
              </a:r>
            </a:p>
          </p:txBody>
        </p:sp>
        <p:cxnSp>
          <p:nvCxnSpPr>
            <p:cNvPr id="1271" name="Shape 1271"/>
            <p:cNvCxnSpPr/>
            <p:nvPr/>
          </p:nvCxnSpPr>
          <p:spPr>
            <a:xfrm>
              <a:off x="3319483" y="3707532"/>
              <a:ext cx="860400" cy="12600"/>
            </a:xfrm>
            <a:prstGeom prst="straightConnector1">
              <a:avLst/>
            </a:prstGeom>
            <a:noFill/>
            <a:ln w="25400" cap="flat" cmpd="sng">
              <a:solidFill>
                <a:schemeClr val="accent1"/>
              </a:solidFill>
              <a:prstDash val="solid"/>
              <a:round/>
              <a:headEnd type="stealth" w="lg" len="lg"/>
              <a:tailEnd type="stealth" w="lg" len="lg"/>
            </a:ln>
            <a:effectLst>
              <a:outerShdw blurRad="39999" dist="20000" dir="5400000" rotWithShape="0">
                <a:srgbClr val="000000">
                  <a:alpha val="37647"/>
                </a:srgbClr>
              </a:outerShdw>
            </a:effectLst>
          </p:spPr>
        </p:cxnSp>
        <p:cxnSp>
          <p:nvCxnSpPr>
            <p:cNvPr id="1272" name="Shape 1272"/>
            <p:cNvCxnSpPr>
              <a:endCxn id="1270" idx="1"/>
            </p:cNvCxnSpPr>
            <p:nvPr/>
          </p:nvCxnSpPr>
          <p:spPr>
            <a:xfrm>
              <a:off x="3319521" y="4225612"/>
              <a:ext cx="860400" cy="6300"/>
            </a:xfrm>
            <a:prstGeom prst="straightConnector1">
              <a:avLst/>
            </a:prstGeom>
            <a:noFill/>
            <a:ln w="25400" cap="flat" cmpd="sng">
              <a:solidFill>
                <a:schemeClr val="accent1"/>
              </a:solidFill>
              <a:prstDash val="solid"/>
              <a:round/>
              <a:headEnd type="stealth" w="lg" len="lg"/>
              <a:tailEnd type="stealth" w="lg" len="lg"/>
            </a:ln>
            <a:effectLst>
              <a:outerShdw blurRad="39999" dist="20000" dir="5400000" rotWithShape="0">
                <a:srgbClr val="000000">
                  <a:alpha val="37647"/>
                </a:srgbClr>
              </a:outerShdw>
            </a:effectLst>
          </p:spPr>
        </p:cxnSp>
        <p:sp>
          <p:nvSpPr>
            <p:cNvPr id="1273" name="Shape 1273"/>
            <p:cNvSpPr txBox="1"/>
            <p:nvPr/>
          </p:nvSpPr>
          <p:spPr>
            <a:xfrm>
              <a:off x="6018114" y="3652837"/>
              <a:ext cx="2368800" cy="646200"/>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1800" i="1">
                  <a:solidFill>
                    <a:schemeClr val="dk1"/>
                  </a:solidFill>
                  <a:latin typeface="Arial"/>
                  <a:ea typeface="Arial"/>
                  <a:cs typeface="Arial"/>
                  <a:sym typeface="Arial"/>
                </a:rPr>
                <a:t>services are external</a:t>
              </a:r>
            </a:p>
            <a:p>
              <a:pPr marL="0" marR="0" lvl="0" indent="0" algn="ctr" rtl="0">
                <a:spcBef>
                  <a:spcPts val="0"/>
                </a:spcBef>
                <a:spcAft>
                  <a:spcPts val="0"/>
                </a:spcAft>
                <a:buClr>
                  <a:schemeClr val="dk1"/>
                </a:buClr>
                <a:buSzPct val="25000"/>
                <a:buFont typeface="Arial"/>
                <a:buNone/>
              </a:pPr>
              <a:r>
                <a:rPr lang="en-US" sz="1800" i="1">
                  <a:solidFill>
                    <a:schemeClr val="dk1"/>
                  </a:solidFill>
                  <a:latin typeface="Arial"/>
                  <a:ea typeface="Arial"/>
                  <a:cs typeface="Arial"/>
                  <a:sym typeface="Arial"/>
                </a:rPr>
                <a:t>to the app instance</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Shape 1278"/>
          <p:cNvSpPr txBox="1">
            <a:spLocks noGrp="1"/>
          </p:cNvSpPr>
          <p:nvPr>
            <p:ph type="title"/>
          </p:nvPr>
        </p:nvSpPr>
        <p:spPr>
          <a:xfrm>
            <a:off x="366725" y="96927"/>
            <a:ext cx="2730300" cy="17097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buClr>
                <a:srgbClr val="00685D"/>
              </a:buClr>
              <a:buSzPct val="25000"/>
              <a:buFont typeface="Arial"/>
              <a:buNone/>
            </a:pPr>
            <a:r>
              <a:rPr lang="en-US" sz="3200" b="0" i="0" u="none" strike="noStrike" cap="none">
                <a:solidFill>
                  <a:srgbClr val="00685D"/>
                </a:solidFill>
                <a:latin typeface="Arial"/>
                <a:ea typeface="Arial"/>
                <a:cs typeface="Arial"/>
                <a:sym typeface="Arial"/>
              </a:rPr>
              <a:t>Marketplace -</a:t>
            </a:r>
            <a:br>
              <a:rPr lang="en-US" sz="3200" b="0" i="0" u="none" strike="noStrike" cap="none">
                <a:solidFill>
                  <a:srgbClr val="00685D"/>
                </a:solidFill>
                <a:latin typeface="Arial"/>
                <a:ea typeface="Arial"/>
                <a:cs typeface="Arial"/>
                <a:sym typeface="Arial"/>
              </a:rPr>
            </a:br>
            <a:r>
              <a:rPr lang="en-US" sz="3200" b="0" i="0" u="none" strike="noStrike" cap="none">
                <a:solidFill>
                  <a:srgbClr val="00685D"/>
                </a:solidFill>
                <a:latin typeface="Arial"/>
                <a:ea typeface="Arial"/>
                <a:cs typeface="Arial"/>
                <a:sym typeface="Arial"/>
              </a:rPr>
              <a:t>Pivotal </a:t>
            </a:r>
            <a:br>
              <a:rPr lang="en-US" sz="3200" b="0" i="0" u="none" strike="noStrike" cap="none">
                <a:solidFill>
                  <a:srgbClr val="00685D"/>
                </a:solidFill>
                <a:latin typeface="Arial"/>
                <a:ea typeface="Arial"/>
                <a:cs typeface="Arial"/>
                <a:sym typeface="Arial"/>
              </a:rPr>
            </a:br>
            <a:r>
              <a:rPr lang="en-US" sz="3200" b="0" i="0" u="none" strike="noStrike" cap="none">
                <a:solidFill>
                  <a:srgbClr val="00685D"/>
                </a:solidFill>
                <a:latin typeface="Arial"/>
                <a:ea typeface="Arial"/>
                <a:cs typeface="Arial"/>
                <a:sym typeface="Arial"/>
              </a:rPr>
              <a:t>Services</a:t>
            </a:r>
          </a:p>
        </p:txBody>
      </p:sp>
      <p:pic>
        <p:nvPicPr>
          <p:cNvPr id="1279" name="Shape 1279" descr="Screen Shot 2016-07-31 at 1.20.28 PM.png"/>
          <p:cNvPicPr preferRelativeResize="0"/>
          <p:nvPr/>
        </p:nvPicPr>
        <p:blipFill rotWithShape="1">
          <a:blip r:embed="rId3">
            <a:alphaModFix/>
          </a:blip>
          <a:srcRect/>
          <a:stretch/>
        </p:blipFill>
        <p:spPr>
          <a:xfrm>
            <a:off x="5899350" y="3464975"/>
            <a:ext cx="3189324" cy="733659"/>
          </a:xfrm>
          <a:prstGeom prst="rect">
            <a:avLst/>
          </a:prstGeom>
          <a:noFill/>
          <a:ln>
            <a:noFill/>
          </a:ln>
        </p:spPr>
      </p:pic>
      <p:pic>
        <p:nvPicPr>
          <p:cNvPr id="1280" name="Shape 1280" descr="Screen Shot 2016-07-31 at 1.20.19 PM.png"/>
          <p:cNvPicPr preferRelativeResize="0"/>
          <p:nvPr/>
        </p:nvPicPr>
        <p:blipFill rotWithShape="1">
          <a:blip r:embed="rId4">
            <a:alphaModFix/>
          </a:blip>
          <a:srcRect/>
          <a:stretch/>
        </p:blipFill>
        <p:spPr>
          <a:xfrm>
            <a:off x="5899346" y="267325"/>
            <a:ext cx="3189324" cy="3217868"/>
          </a:xfrm>
          <a:prstGeom prst="rect">
            <a:avLst/>
          </a:prstGeom>
          <a:noFill/>
          <a:ln>
            <a:noFill/>
          </a:ln>
        </p:spPr>
      </p:pic>
      <p:pic>
        <p:nvPicPr>
          <p:cNvPr id="1281" name="Shape 1281" descr="Screen Shot 2016-07-31 at 1.20.10 PM.png"/>
          <p:cNvPicPr preferRelativeResize="0"/>
          <p:nvPr/>
        </p:nvPicPr>
        <p:blipFill rotWithShape="1">
          <a:blip r:embed="rId5">
            <a:alphaModFix/>
          </a:blip>
          <a:srcRect/>
          <a:stretch/>
        </p:blipFill>
        <p:spPr>
          <a:xfrm>
            <a:off x="2710025" y="267331"/>
            <a:ext cx="3189324" cy="3970968"/>
          </a:xfrm>
          <a:prstGeom prst="rect">
            <a:avLst/>
          </a:prstGeom>
          <a:noFill/>
          <a:ln>
            <a:noFill/>
          </a:ln>
        </p:spPr>
      </p:pic>
      <p:pic>
        <p:nvPicPr>
          <p:cNvPr id="1282" name="Shape 1282" descr="Screen Shot 2016-07-31 at 2.09.54 PM.png"/>
          <p:cNvPicPr preferRelativeResize="0"/>
          <p:nvPr/>
        </p:nvPicPr>
        <p:blipFill rotWithShape="1">
          <a:blip r:embed="rId6">
            <a:alphaModFix/>
          </a:blip>
          <a:srcRect/>
          <a:stretch/>
        </p:blipFill>
        <p:spPr>
          <a:xfrm>
            <a:off x="371059" y="3316959"/>
            <a:ext cx="1762549" cy="476375"/>
          </a:xfrm>
          <a:prstGeom prst="rect">
            <a:avLst/>
          </a:prstGeom>
          <a:noFill/>
          <a:ln>
            <a:noFill/>
          </a:ln>
        </p:spPr>
      </p:pic>
      <p:sp>
        <p:nvSpPr>
          <p:cNvPr id="1283" name="Shape 1283"/>
          <p:cNvSpPr txBox="1"/>
          <p:nvPr/>
        </p:nvSpPr>
        <p:spPr>
          <a:xfrm>
            <a:off x="310950" y="3738104"/>
            <a:ext cx="2230800" cy="331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2"/>
              </a:buClr>
              <a:buSzPct val="25000"/>
              <a:buFont typeface="Arial"/>
              <a:buNone/>
            </a:pPr>
            <a:r>
              <a:rPr lang="en-US" sz="1800">
                <a:solidFill>
                  <a:schemeClr val="dk2"/>
                </a:solidFill>
                <a:latin typeface="Arial"/>
                <a:ea typeface="Arial"/>
                <a:cs typeface="Arial"/>
                <a:sym typeface="Arial"/>
              </a:rPr>
              <a:t>https://network.pivotal.io/</a:t>
            </a:r>
          </a:p>
        </p:txBody>
      </p:sp>
    </p:spTree>
  </p:cSld>
  <p:clrMapOvr>
    <a:masterClrMapping/>
  </p:clrMapOvr>
  <p:transition xmlns:p14="http://schemas.microsoft.com/office/powerpoint/2010/mai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Shape 1288"/>
          <p:cNvSpPr txBox="1">
            <a:spLocks noGrp="1"/>
          </p:cNvSpPr>
          <p:nvPr>
            <p:ph type="title"/>
          </p:nvPr>
        </p:nvSpPr>
        <p:spPr>
          <a:xfrm>
            <a:off x="366716" y="96928"/>
            <a:ext cx="2730300" cy="3488700"/>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buClr>
                <a:srgbClr val="00685D"/>
              </a:buClr>
              <a:buSzPct val="25000"/>
              <a:buFont typeface="Arial"/>
              <a:buNone/>
            </a:pPr>
            <a:r>
              <a:rPr lang="en-US" sz="3200" b="0" i="0" u="none" strike="noStrike" cap="none">
                <a:solidFill>
                  <a:srgbClr val="00685D"/>
                </a:solidFill>
                <a:latin typeface="Arial"/>
                <a:ea typeface="Arial"/>
                <a:cs typeface="Arial"/>
                <a:sym typeface="Arial"/>
              </a:rPr>
              <a:t>Marketplace -</a:t>
            </a:r>
            <a:br>
              <a:rPr lang="en-US" sz="3200" b="0" i="0" u="none" strike="noStrike" cap="none">
                <a:solidFill>
                  <a:srgbClr val="00685D"/>
                </a:solidFill>
                <a:latin typeface="Arial"/>
                <a:ea typeface="Arial"/>
                <a:cs typeface="Arial"/>
                <a:sym typeface="Arial"/>
              </a:rPr>
            </a:br>
            <a:r>
              <a:rPr lang="en-US" sz="3200" b="0" i="0" u="none" strike="noStrike" cap="none">
                <a:solidFill>
                  <a:srgbClr val="00685D"/>
                </a:solidFill>
                <a:latin typeface="Arial"/>
                <a:ea typeface="Arial"/>
                <a:cs typeface="Arial"/>
                <a:sym typeface="Arial"/>
              </a:rPr>
              <a:t>Partner </a:t>
            </a:r>
            <a:br>
              <a:rPr lang="en-US" sz="3200" b="0" i="0" u="none" strike="noStrike" cap="none">
                <a:solidFill>
                  <a:srgbClr val="00685D"/>
                </a:solidFill>
                <a:latin typeface="Arial"/>
                <a:ea typeface="Arial"/>
                <a:cs typeface="Arial"/>
                <a:sym typeface="Arial"/>
              </a:rPr>
            </a:br>
            <a:r>
              <a:rPr lang="en-US" sz="3200" b="0" i="0" u="none" strike="noStrike" cap="none">
                <a:solidFill>
                  <a:srgbClr val="00685D"/>
                </a:solidFill>
                <a:latin typeface="Arial"/>
                <a:ea typeface="Arial"/>
                <a:cs typeface="Arial"/>
                <a:sym typeface="Arial"/>
              </a:rPr>
              <a:t>Services</a:t>
            </a:r>
          </a:p>
        </p:txBody>
      </p:sp>
      <p:pic>
        <p:nvPicPr>
          <p:cNvPr id="1289" name="Shape 1289" descr="Screen Shot 2016-07-31 at 2.09.54 PM.png"/>
          <p:cNvPicPr preferRelativeResize="0"/>
          <p:nvPr/>
        </p:nvPicPr>
        <p:blipFill rotWithShape="1">
          <a:blip r:embed="rId3">
            <a:alphaModFix/>
          </a:blip>
          <a:srcRect/>
          <a:stretch/>
        </p:blipFill>
        <p:spPr>
          <a:xfrm>
            <a:off x="371059" y="3316959"/>
            <a:ext cx="1762549" cy="476375"/>
          </a:xfrm>
          <a:prstGeom prst="rect">
            <a:avLst/>
          </a:prstGeom>
          <a:noFill/>
          <a:ln>
            <a:noFill/>
          </a:ln>
        </p:spPr>
      </p:pic>
      <p:sp>
        <p:nvSpPr>
          <p:cNvPr id="1290" name="Shape 1290"/>
          <p:cNvSpPr txBox="1"/>
          <p:nvPr/>
        </p:nvSpPr>
        <p:spPr>
          <a:xfrm>
            <a:off x="310950" y="3738104"/>
            <a:ext cx="2230800" cy="331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2"/>
              </a:buClr>
              <a:buSzPct val="25000"/>
              <a:buFont typeface="Arial"/>
              <a:buNone/>
            </a:pPr>
            <a:r>
              <a:rPr lang="en-US" sz="1800">
                <a:solidFill>
                  <a:schemeClr val="dk2"/>
                </a:solidFill>
                <a:latin typeface="Arial"/>
                <a:ea typeface="Arial"/>
                <a:cs typeface="Arial"/>
                <a:sym typeface="Arial"/>
              </a:rPr>
              <a:t>https://network.pivotal.io/</a:t>
            </a:r>
          </a:p>
        </p:txBody>
      </p:sp>
      <p:grpSp>
        <p:nvGrpSpPr>
          <p:cNvPr id="1291" name="Shape 1291"/>
          <p:cNvGrpSpPr/>
          <p:nvPr/>
        </p:nvGrpSpPr>
        <p:grpSpPr>
          <a:xfrm>
            <a:off x="3329657" y="20659"/>
            <a:ext cx="5387957" cy="4586149"/>
            <a:chOff x="3329649" y="20650"/>
            <a:chExt cx="5387957" cy="4586149"/>
          </a:xfrm>
        </p:grpSpPr>
        <p:pic>
          <p:nvPicPr>
            <p:cNvPr id="1292" name="Shape 1292" descr="Screen Shot 2016-07-31 at 1.17.10 PM.png"/>
            <p:cNvPicPr preferRelativeResize="0"/>
            <p:nvPr/>
          </p:nvPicPr>
          <p:blipFill rotWithShape="1">
            <a:blip r:embed="rId4">
              <a:alphaModFix/>
            </a:blip>
            <a:srcRect/>
            <a:stretch/>
          </p:blipFill>
          <p:spPr>
            <a:xfrm>
              <a:off x="3329649" y="20650"/>
              <a:ext cx="5387957" cy="4586149"/>
            </a:xfrm>
            <a:prstGeom prst="rect">
              <a:avLst/>
            </a:prstGeom>
            <a:noFill/>
            <a:ln>
              <a:noFill/>
            </a:ln>
          </p:spPr>
        </p:pic>
        <p:sp>
          <p:nvSpPr>
            <p:cNvPr id="1293" name="Shape 1293"/>
            <p:cNvSpPr/>
            <p:nvPr/>
          </p:nvSpPr>
          <p:spPr>
            <a:xfrm>
              <a:off x="3493550" y="1465625"/>
              <a:ext cx="1834200" cy="378000"/>
            </a:xfrm>
            <a:prstGeom prst="rect">
              <a:avLst/>
            </a:prstGeom>
            <a:solidFill>
              <a:srgbClr val="F7F7F7"/>
            </a:solidFill>
            <a:ln>
              <a:noFill/>
            </a:ln>
          </p:spPr>
          <p:txBody>
            <a:bodyPr wrap="square" lIns="91425" tIns="91425" rIns="91425" bIns="91425" anchor="ctr" anchorCtr="0">
              <a:noAutofit/>
            </a:bodyPr>
            <a:lstStyle/>
            <a:p>
              <a:pPr marL="0" marR="0" lvl="0" indent="0" algn="l" rtl="0">
                <a:spcBef>
                  <a:spcPts val="0"/>
                </a:spcBef>
                <a:buClr>
                  <a:schemeClr val="dk1"/>
                </a:buClr>
                <a:buFont typeface="Arial"/>
                <a:buNone/>
              </a:pPr>
              <a:endParaRPr sz="1800">
                <a:solidFill>
                  <a:schemeClr val="dk1"/>
                </a:solidFill>
                <a:latin typeface="Arial"/>
                <a:ea typeface="Arial"/>
                <a:cs typeface="Arial"/>
                <a:sym typeface="Arial"/>
              </a:endParaRPr>
            </a:p>
          </p:txBody>
        </p:sp>
      </p:grpSp>
      <p:pic>
        <p:nvPicPr>
          <p:cNvPr id="1294" name="Shape 1294" descr="mongodb-logo-png-just-icon.png"/>
          <p:cNvPicPr preferRelativeResize="0"/>
          <p:nvPr/>
        </p:nvPicPr>
        <p:blipFill rotWithShape="1">
          <a:blip r:embed="rId5">
            <a:alphaModFix/>
          </a:blip>
          <a:srcRect/>
          <a:stretch/>
        </p:blipFill>
        <p:spPr>
          <a:xfrm>
            <a:off x="3405238" y="1502702"/>
            <a:ext cx="537450" cy="372150"/>
          </a:xfrm>
          <a:prstGeom prst="rect">
            <a:avLst/>
          </a:prstGeom>
          <a:noFill/>
          <a:ln>
            <a:noFill/>
          </a:ln>
        </p:spPr>
      </p:pic>
      <p:pic>
        <p:nvPicPr>
          <p:cNvPr id="1295" name="Shape 1295" descr="Screen Shot 2016-07-31 at 2.25.27 PM.png"/>
          <p:cNvPicPr preferRelativeResize="0"/>
          <p:nvPr/>
        </p:nvPicPr>
        <p:blipFill rotWithShape="1">
          <a:blip r:embed="rId6">
            <a:alphaModFix/>
          </a:blip>
          <a:srcRect/>
          <a:stretch/>
        </p:blipFill>
        <p:spPr>
          <a:xfrm>
            <a:off x="3872659" y="1538174"/>
            <a:ext cx="1064775" cy="259199"/>
          </a:xfrm>
          <a:prstGeom prst="rect">
            <a:avLst/>
          </a:prstGeom>
          <a:noFill/>
          <a:ln>
            <a:noFill/>
          </a:ln>
        </p:spPr>
      </p:pic>
    </p:spTree>
  </p:cSld>
  <p:clrMapOvr>
    <a:masterClrMapping/>
  </p:clrMapOvr>
  <p:transition xmlns:p14="http://schemas.microsoft.com/office/powerpoint/2010/mai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Shape 1300"/>
          <p:cNvSpPr txBox="1">
            <a:spLocks noGrp="1"/>
          </p:cNvSpPr>
          <p:nvPr>
            <p:ph type="title"/>
          </p:nvPr>
        </p:nvSpPr>
        <p:spPr>
          <a:xfrm>
            <a:off x="366725" y="325447"/>
            <a:ext cx="8410575" cy="460375"/>
          </a:xfrm>
          <a:prstGeom prst="rect">
            <a:avLst/>
          </a:prstGeom>
          <a:noFill/>
          <a:ln>
            <a:noFill/>
          </a:ln>
        </p:spPr>
        <p:txBody>
          <a:bodyPr wrap="square" lIns="0" tIns="0" rIns="0" bIns="0" anchor="t" anchorCtr="0">
            <a:noAutofit/>
          </a:bodyPr>
          <a:lstStyle/>
          <a:p>
            <a:pPr marL="0" marR="0" lvl="0" indent="0" algn="l" rtl="0">
              <a:lnSpc>
                <a:spcPct val="90000"/>
              </a:lnSpc>
              <a:spcBef>
                <a:spcPts val="0"/>
              </a:spcBef>
              <a:buClr>
                <a:srgbClr val="008881"/>
              </a:buClr>
              <a:buSzPct val="25000"/>
              <a:buFont typeface="Arial"/>
              <a:buNone/>
            </a:pPr>
            <a:r>
              <a:rPr lang="en-US" sz="2800" b="0" i="0" u="none" strike="noStrike" cap="none">
                <a:solidFill>
                  <a:srgbClr val="008881"/>
                </a:solidFill>
                <a:latin typeface="Arial"/>
                <a:ea typeface="Arial"/>
                <a:cs typeface="Arial"/>
                <a:sym typeface="Arial"/>
              </a:rPr>
              <a:t>Creating and Binding a </a:t>
            </a:r>
            <a:r>
              <a:rPr lang="en-US" sz="2800" b="0" i="1" u="none" strike="noStrike" cap="none">
                <a:solidFill>
                  <a:srgbClr val="008881"/>
                </a:solidFill>
                <a:latin typeface="Arial"/>
                <a:ea typeface="Arial"/>
                <a:cs typeface="Arial"/>
                <a:sym typeface="Arial"/>
              </a:rPr>
              <a:t>Service</a:t>
            </a:r>
          </a:p>
        </p:txBody>
      </p:sp>
      <p:sp>
        <p:nvSpPr>
          <p:cNvPr id="1301" name="Shape 1301"/>
          <p:cNvSpPr/>
          <p:nvPr/>
        </p:nvSpPr>
        <p:spPr>
          <a:xfrm>
            <a:off x="1981201" y="1276349"/>
            <a:ext cx="3227510" cy="3124200"/>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wrap="square" lIns="91425" tIns="0" rIns="91425" bIns="0" anchor="b" anchorCtr="0">
            <a:noAutofit/>
          </a:bodyPr>
          <a:lstStyle/>
          <a:p>
            <a:pPr marL="0" marR="0" lvl="0" indent="0" algn="ctr" rtl="0">
              <a:spcBef>
                <a:spcPts val="0"/>
              </a:spcBef>
              <a:spcAft>
                <a:spcPts val="0"/>
              </a:spcAft>
              <a:buNone/>
            </a:pPr>
            <a:endParaRPr sz="1600">
              <a:solidFill>
                <a:srgbClr val="008881"/>
              </a:solidFill>
              <a:latin typeface="Arial"/>
              <a:ea typeface="Arial"/>
              <a:cs typeface="Arial"/>
              <a:sym typeface="Arial"/>
            </a:endParaRPr>
          </a:p>
        </p:txBody>
      </p:sp>
      <p:sp>
        <p:nvSpPr>
          <p:cNvPr id="1302" name="Shape 1302"/>
          <p:cNvSpPr/>
          <p:nvPr/>
        </p:nvSpPr>
        <p:spPr>
          <a:xfrm rot="-5400000">
            <a:off x="668804" y="2651435"/>
            <a:ext cx="3276600" cy="374030"/>
          </a:xfrm>
          <a:prstGeom prst="roundRect">
            <a:avLst>
              <a:gd name="adj" fmla="val 8685"/>
            </a:avLst>
          </a:prstGeom>
          <a:solidFill>
            <a:srgbClr val="0A1831">
              <a:alpha val="24705"/>
            </a:srgbClr>
          </a:solidFill>
          <a:ln>
            <a:noFill/>
          </a:ln>
        </p:spPr>
        <p:txBody>
          <a:bodyPr wrap="square" lIns="182875" tIns="0" rIns="0" bIns="0" anchor="ctr" anchorCtr="0">
            <a:noAutofit/>
          </a:bodyPr>
          <a:lstStyle/>
          <a:p>
            <a:pPr marL="0" marR="0" lvl="0" indent="0" algn="l" rtl="0">
              <a:spcBef>
                <a:spcPts val="0"/>
              </a:spcBef>
              <a:spcAft>
                <a:spcPts val="0"/>
              </a:spcAft>
              <a:buSzPct val="25000"/>
              <a:buNone/>
            </a:pPr>
            <a:r>
              <a:rPr lang="en-US" sz="1600">
                <a:solidFill>
                  <a:srgbClr val="F2F2F2"/>
                </a:solidFill>
                <a:latin typeface="Calibri"/>
                <a:ea typeface="Calibri"/>
                <a:cs typeface="Calibri"/>
                <a:sym typeface="Calibri"/>
              </a:rPr>
              <a:t>Router</a:t>
            </a:r>
          </a:p>
        </p:txBody>
      </p:sp>
      <p:sp>
        <p:nvSpPr>
          <p:cNvPr id="1303" name="Shape 1303"/>
          <p:cNvSpPr/>
          <p:nvPr/>
        </p:nvSpPr>
        <p:spPr>
          <a:xfrm>
            <a:off x="2191812" y="3464721"/>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304" name="Shape 1304"/>
          <p:cNvGrpSpPr/>
          <p:nvPr/>
        </p:nvGrpSpPr>
        <p:grpSpPr>
          <a:xfrm>
            <a:off x="2831935" y="1437661"/>
            <a:ext cx="2027091" cy="443726"/>
            <a:chOff x="3448049" y="1498378"/>
            <a:chExt cx="2590799" cy="443726"/>
          </a:xfrm>
        </p:grpSpPr>
        <p:sp>
          <p:nvSpPr>
            <p:cNvPr id="1305" name="Shape 1305"/>
            <p:cNvSpPr/>
            <p:nvPr/>
          </p:nvSpPr>
          <p:spPr>
            <a:xfrm>
              <a:off x="3448049" y="1498378"/>
              <a:ext cx="2590799" cy="443726"/>
            </a:xfrm>
            <a:prstGeom prst="roundRect">
              <a:avLst>
                <a:gd name="adj" fmla="val 4579"/>
              </a:avLst>
            </a:prstGeom>
            <a:solidFill>
              <a:srgbClr val="A5A5A5"/>
            </a:solidFill>
            <a:ln>
              <a:noFill/>
            </a:ln>
            <a:effectLst>
              <a:outerShdw blurRad="40000" dist="23000" dir="5400000" rotWithShape="0">
                <a:srgbClr val="808080">
                  <a:alpha val="34901"/>
                </a:srgbClr>
              </a:outerShdw>
            </a:effectLst>
          </p:spPr>
          <p:txBody>
            <a:bodyPr wrap="square"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Arial"/>
                  <a:ea typeface="Arial"/>
                  <a:cs typeface="Arial"/>
                  <a:sym typeface="Arial"/>
                </a:rPr>
                <a:t>DB</a:t>
              </a:r>
            </a:p>
          </p:txBody>
        </p:sp>
        <p:sp>
          <p:nvSpPr>
            <p:cNvPr id="1306" name="Shape 1306"/>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sp>
        <p:nvSpPr>
          <p:cNvPr id="1307" name="Shape 1307"/>
          <p:cNvSpPr txBox="1"/>
          <p:nvPr/>
        </p:nvSpPr>
        <p:spPr>
          <a:xfrm>
            <a:off x="3800533" y="1433974"/>
            <a:ext cx="928860"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a:solidFill>
                  <a:schemeClr val="lt1"/>
                </a:solidFill>
                <a:latin typeface="Arial"/>
                <a:ea typeface="Arial"/>
                <a:cs typeface="Arial"/>
                <a:sym typeface="Arial"/>
              </a:rPr>
              <a:t>Service</a:t>
            </a:r>
          </a:p>
          <a:p>
            <a:pPr marL="0" marR="0" lvl="0" indent="0" algn="l" rtl="0">
              <a:spcBef>
                <a:spcPts val="0"/>
              </a:spcBef>
              <a:buSzPct val="25000"/>
              <a:buNone/>
            </a:pPr>
            <a:r>
              <a:rPr lang="en-US" sz="1200">
                <a:solidFill>
                  <a:schemeClr val="lt1"/>
                </a:solidFill>
                <a:latin typeface="Arial"/>
                <a:ea typeface="Arial"/>
                <a:cs typeface="Arial"/>
                <a:sym typeface="Arial"/>
              </a:rPr>
              <a:t>credentials</a:t>
            </a:r>
          </a:p>
        </p:txBody>
      </p:sp>
      <p:sp>
        <p:nvSpPr>
          <p:cNvPr id="1308" name="Shape 1308"/>
          <p:cNvSpPr/>
          <p:nvPr/>
        </p:nvSpPr>
        <p:spPr>
          <a:xfrm rot="10800000">
            <a:off x="3746317" y="2496745"/>
            <a:ext cx="1614774" cy="304800"/>
          </a:xfrm>
          <a:prstGeom prst="rightArrow">
            <a:avLst>
              <a:gd name="adj1" fmla="val 65968"/>
              <a:gd name="adj2" fmla="val 85375"/>
            </a:avLst>
          </a:prstGeom>
          <a:solidFill>
            <a:srgbClr val="7F7F7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309" name="Shape 1309"/>
          <p:cNvSpPr/>
          <p:nvPr/>
        </p:nvSpPr>
        <p:spPr>
          <a:xfrm rot="10800000">
            <a:off x="3746317" y="3122397"/>
            <a:ext cx="1614774" cy="304800"/>
          </a:xfrm>
          <a:prstGeom prst="rightArrow">
            <a:avLst>
              <a:gd name="adj1" fmla="val 65968"/>
              <a:gd name="adj2" fmla="val 85375"/>
            </a:avLst>
          </a:prstGeom>
          <a:solidFill>
            <a:srgbClr val="7F7F7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310" name="Shape 1310"/>
          <p:cNvSpPr/>
          <p:nvPr/>
        </p:nvSpPr>
        <p:spPr>
          <a:xfrm rot="10800000">
            <a:off x="1217143" y="2496745"/>
            <a:ext cx="1614774" cy="304800"/>
          </a:xfrm>
          <a:prstGeom prst="rightArrow">
            <a:avLst>
              <a:gd name="adj1" fmla="val 65968"/>
              <a:gd name="adj2" fmla="val 85375"/>
            </a:avLst>
          </a:prstGeom>
          <a:solidFill>
            <a:srgbClr val="7F7F7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311" name="Shape 1311"/>
          <p:cNvSpPr/>
          <p:nvPr/>
        </p:nvSpPr>
        <p:spPr>
          <a:xfrm rot="10800000">
            <a:off x="1217143" y="3122397"/>
            <a:ext cx="1614774" cy="304800"/>
          </a:xfrm>
          <a:prstGeom prst="rightArrow">
            <a:avLst>
              <a:gd name="adj1" fmla="val 65968"/>
              <a:gd name="adj2" fmla="val 85375"/>
            </a:avLst>
          </a:prstGeom>
          <a:solidFill>
            <a:srgbClr val="7F7F7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312" name="Shape 1312"/>
          <p:cNvSpPr/>
          <p:nvPr/>
        </p:nvSpPr>
        <p:spPr>
          <a:xfrm rot="10800000">
            <a:off x="6271377" y="2496745"/>
            <a:ext cx="1614774" cy="304800"/>
          </a:xfrm>
          <a:prstGeom prst="rightArrow">
            <a:avLst>
              <a:gd name="adj1" fmla="val 65968"/>
              <a:gd name="adj2" fmla="val 85375"/>
            </a:avLst>
          </a:prstGeom>
          <a:solidFill>
            <a:srgbClr val="F27C3A"/>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313" name="Shape 1313"/>
          <p:cNvSpPr/>
          <p:nvPr/>
        </p:nvSpPr>
        <p:spPr>
          <a:xfrm rot="10800000">
            <a:off x="6271377" y="3122397"/>
            <a:ext cx="1614774" cy="304800"/>
          </a:xfrm>
          <a:prstGeom prst="rightArrow">
            <a:avLst>
              <a:gd name="adj1" fmla="val 65968"/>
              <a:gd name="adj2" fmla="val 85375"/>
            </a:avLst>
          </a:prstGeom>
          <a:solidFill>
            <a:srgbClr val="F27C3A"/>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314" name="Shape 1314"/>
          <p:cNvSpPr/>
          <p:nvPr/>
        </p:nvSpPr>
        <p:spPr>
          <a:xfrm>
            <a:off x="6271377" y="2183919"/>
            <a:ext cx="1614774" cy="304800"/>
          </a:xfrm>
          <a:prstGeom prst="rightArrow">
            <a:avLst>
              <a:gd name="adj1" fmla="val 65968"/>
              <a:gd name="adj2" fmla="val 85375"/>
            </a:avLst>
          </a:prstGeom>
          <a:solidFill>
            <a:srgbClr val="F27C3A"/>
          </a:solidFill>
          <a:ln>
            <a:noFill/>
          </a:ln>
        </p:spPr>
        <p:txBody>
          <a:bodyPr wrap="square" lIns="64000" tIns="0" rIns="0" bIns="0" anchor="ctr" anchorCtr="0">
            <a:noAutofit/>
          </a:bodyPr>
          <a:lstStyle/>
          <a:p>
            <a:pPr marL="0" marR="0" lvl="0" indent="0" algn="ctr" rtl="0">
              <a:spcBef>
                <a:spcPts val="0"/>
              </a:spcBef>
              <a:buSzPct val="25000"/>
              <a:buNone/>
            </a:pPr>
            <a:r>
              <a:rPr lang="en-US" sz="1000" b="1">
                <a:solidFill>
                  <a:schemeClr val="lt1"/>
                </a:solidFill>
                <a:latin typeface="Arial"/>
                <a:ea typeface="Arial"/>
                <a:cs typeface="Arial"/>
                <a:sym typeface="Arial"/>
              </a:rPr>
              <a:t>reserve resources</a:t>
            </a:r>
          </a:p>
        </p:txBody>
      </p:sp>
      <p:sp>
        <p:nvSpPr>
          <p:cNvPr id="1315" name="Shape 1315"/>
          <p:cNvSpPr/>
          <p:nvPr/>
        </p:nvSpPr>
        <p:spPr>
          <a:xfrm>
            <a:off x="1220008" y="2183919"/>
            <a:ext cx="1614774" cy="304800"/>
          </a:xfrm>
          <a:prstGeom prst="rightArrow">
            <a:avLst>
              <a:gd name="adj1" fmla="val 65968"/>
              <a:gd name="adj2" fmla="val 85375"/>
            </a:avLst>
          </a:prstGeom>
          <a:solidFill>
            <a:srgbClr val="7F7F7F"/>
          </a:solidFill>
          <a:ln>
            <a:noFill/>
          </a:ln>
        </p:spPr>
        <p:txBody>
          <a:bodyPr wrap="square" lIns="64000" tIns="0" rIns="0" bIns="0" anchor="ctr" anchorCtr="0">
            <a:noAutofit/>
          </a:bodyPr>
          <a:lstStyle/>
          <a:p>
            <a:pPr marL="0" marR="0" lvl="0" indent="0" algn="ctr" rtl="0">
              <a:spcBef>
                <a:spcPts val="0"/>
              </a:spcBef>
              <a:buSzPct val="25000"/>
              <a:buNone/>
            </a:pPr>
            <a:r>
              <a:rPr lang="en-US" sz="1000" b="1">
                <a:solidFill>
                  <a:schemeClr val="lt1"/>
                </a:solidFill>
                <a:latin typeface="Arial"/>
                <a:ea typeface="Arial"/>
                <a:cs typeface="Arial"/>
                <a:sym typeface="Arial"/>
              </a:rPr>
              <a:t>create service (HTTP)</a:t>
            </a:r>
          </a:p>
        </p:txBody>
      </p:sp>
      <p:sp>
        <p:nvSpPr>
          <p:cNvPr id="1316" name="Shape 1316"/>
          <p:cNvSpPr/>
          <p:nvPr/>
        </p:nvSpPr>
        <p:spPr>
          <a:xfrm>
            <a:off x="3744260" y="2183919"/>
            <a:ext cx="1614774" cy="304800"/>
          </a:xfrm>
          <a:prstGeom prst="rightArrow">
            <a:avLst>
              <a:gd name="adj1" fmla="val 65968"/>
              <a:gd name="adj2" fmla="val 85375"/>
            </a:avLst>
          </a:prstGeom>
          <a:solidFill>
            <a:srgbClr val="7F7F7F"/>
          </a:solidFill>
          <a:ln>
            <a:noFill/>
          </a:ln>
        </p:spPr>
        <p:txBody>
          <a:bodyPr wrap="square" lIns="64000" tIns="0" rIns="0" bIns="0" anchor="ctr" anchorCtr="0">
            <a:noAutofit/>
          </a:bodyPr>
          <a:lstStyle/>
          <a:p>
            <a:pPr marL="0" marR="0" lvl="0" indent="0" algn="ctr" rtl="0">
              <a:spcBef>
                <a:spcPts val="0"/>
              </a:spcBef>
              <a:buSzPct val="25000"/>
              <a:buNone/>
            </a:pPr>
            <a:r>
              <a:rPr lang="en-US" sz="1000" b="1">
                <a:solidFill>
                  <a:schemeClr val="lt1"/>
                </a:solidFill>
                <a:latin typeface="Arial"/>
                <a:ea typeface="Arial"/>
                <a:cs typeface="Arial"/>
                <a:sym typeface="Arial"/>
              </a:rPr>
              <a:t>create service (HTTP)</a:t>
            </a:r>
          </a:p>
        </p:txBody>
      </p:sp>
      <p:sp>
        <p:nvSpPr>
          <p:cNvPr id="1317" name="Shape 1317"/>
          <p:cNvSpPr/>
          <p:nvPr/>
        </p:nvSpPr>
        <p:spPr>
          <a:xfrm>
            <a:off x="3746317" y="2819005"/>
            <a:ext cx="1614774" cy="304800"/>
          </a:xfrm>
          <a:prstGeom prst="rightArrow">
            <a:avLst>
              <a:gd name="adj1" fmla="val 65968"/>
              <a:gd name="adj2" fmla="val 85375"/>
            </a:avLst>
          </a:prstGeom>
          <a:solidFill>
            <a:srgbClr val="7F7F7F"/>
          </a:solidFill>
          <a:ln>
            <a:noFill/>
          </a:ln>
        </p:spPr>
        <p:txBody>
          <a:bodyPr wrap="square" lIns="64000" tIns="0" rIns="0" bIns="0" anchor="ctr" anchorCtr="0">
            <a:noAutofit/>
          </a:bodyPr>
          <a:lstStyle/>
          <a:p>
            <a:pPr marL="0" marR="0" lvl="0" indent="0" algn="ctr" rtl="0">
              <a:spcBef>
                <a:spcPts val="0"/>
              </a:spcBef>
              <a:buSzPct val="25000"/>
              <a:buNone/>
            </a:pPr>
            <a:r>
              <a:rPr lang="en-US" sz="1000" b="1">
                <a:solidFill>
                  <a:schemeClr val="lt1"/>
                </a:solidFill>
                <a:latin typeface="Arial"/>
                <a:ea typeface="Arial"/>
                <a:cs typeface="Arial"/>
                <a:sym typeface="Arial"/>
              </a:rPr>
              <a:t>bind service (HTTP)</a:t>
            </a:r>
          </a:p>
        </p:txBody>
      </p:sp>
      <p:sp>
        <p:nvSpPr>
          <p:cNvPr id="1318" name="Shape 1318"/>
          <p:cNvSpPr/>
          <p:nvPr/>
        </p:nvSpPr>
        <p:spPr>
          <a:xfrm>
            <a:off x="1222065" y="2822094"/>
            <a:ext cx="1614774" cy="304800"/>
          </a:xfrm>
          <a:prstGeom prst="rightArrow">
            <a:avLst>
              <a:gd name="adj1" fmla="val 65968"/>
              <a:gd name="adj2" fmla="val 85375"/>
            </a:avLst>
          </a:prstGeom>
          <a:solidFill>
            <a:srgbClr val="7F7F7F"/>
          </a:solidFill>
          <a:ln>
            <a:noFill/>
          </a:ln>
        </p:spPr>
        <p:txBody>
          <a:bodyPr wrap="square" lIns="64000" tIns="0" rIns="0" bIns="0" anchor="ctr" anchorCtr="0">
            <a:noAutofit/>
          </a:bodyPr>
          <a:lstStyle/>
          <a:p>
            <a:pPr marL="0" marR="0" lvl="0" indent="0" algn="ctr" rtl="0">
              <a:spcBef>
                <a:spcPts val="0"/>
              </a:spcBef>
              <a:buSzPct val="25000"/>
              <a:buNone/>
            </a:pPr>
            <a:r>
              <a:rPr lang="en-US" sz="1000" b="1">
                <a:solidFill>
                  <a:schemeClr val="lt1"/>
                </a:solidFill>
                <a:latin typeface="Arial"/>
                <a:ea typeface="Arial"/>
                <a:cs typeface="Arial"/>
                <a:sym typeface="Arial"/>
              </a:rPr>
              <a:t>bind service (HTTP)</a:t>
            </a:r>
          </a:p>
        </p:txBody>
      </p:sp>
      <p:sp>
        <p:nvSpPr>
          <p:cNvPr id="1319" name="Shape 1319"/>
          <p:cNvSpPr/>
          <p:nvPr/>
        </p:nvSpPr>
        <p:spPr>
          <a:xfrm>
            <a:off x="6271377" y="2822094"/>
            <a:ext cx="1614774" cy="304800"/>
          </a:xfrm>
          <a:prstGeom prst="rightArrow">
            <a:avLst>
              <a:gd name="adj1" fmla="val 65968"/>
              <a:gd name="adj2" fmla="val 85375"/>
            </a:avLst>
          </a:prstGeom>
          <a:solidFill>
            <a:srgbClr val="F27C3A"/>
          </a:solidFill>
          <a:ln>
            <a:noFill/>
          </a:ln>
        </p:spPr>
        <p:txBody>
          <a:bodyPr wrap="square" lIns="0" tIns="0" rIns="0" bIns="0" anchor="ctr" anchorCtr="0">
            <a:noAutofit/>
          </a:bodyPr>
          <a:lstStyle/>
          <a:p>
            <a:pPr marL="0" marR="0" lvl="0" indent="0" algn="ctr" rtl="0">
              <a:spcBef>
                <a:spcPts val="0"/>
              </a:spcBef>
              <a:buSzPct val="25000"/>
              <a:buNone/>
            </a:pPr>
            <a:r>
              <a:rPr lang="en-US" sz="1000" b="1">
                <a:solidFill>
                  <a:schemeClr val="lt1"/>
                </a:solidFill>
                <a:latin typeface="Arial"/>
                <a:ea typeface="Arial"/>
                <a:cs typeface="Arial"/>
                <a:sym typeface="Arial"/>
              </a:rPr>
              <a:t>obtain connection data</a:t>
            </a:r>
          </a:p>
        </p:txBody>
      </p:sp>
      <p:sp>
        <p:nvSpPr>
          <p:cNvPr id="1320" name="Shape 1320"/>
          <p:cNvSpPr/>
          <p:nvPr/>
        </p:nvSpPr>
        <p:spPr>
          <a:xfrm>
            <a:off x="304800" y="2190751"/>
            <a:ext cx="914400" cy="1217216"/>
          </a:xfrm>
          <a:prstGeom prst="roundRect">
            <a:avLst>
              <a:gd name="adj" fmla="val 4579"/>
            </a:avLst>
          </a:prstGeom>
          <a:solidFill>
            <a:srgbClr val="33928A"/>
          </a:solidFill>
          <a:ln>
            <a:noFill/>
          </a:ln>
          <a:effectLst>
            <a:outerShdw blurRad="40000" dist="23000" dir="5400000" rotWithShape="0">
              <a:srgbClr val="808080">
                <a:alpha val="34901"/>
              </a:srgbClr>
            </a:outerShdw>
          </a:effectLst>
        </p:spPr>
        <p:txBody>
          <a:bodyPr wrap="square" lIns="0" tIns="91425" rIns="0" bIns="0" anchor="t" anchorCtr="0">
            <a:noAutofit/>
          </a:bodyPr>
          <a:lstStyle/>
          <a:p>
            <a:pPr marL="0" marR="0" lvl="0" indent="0" algn="ctr" rtl="0">
              <a:spcBef>
                <a:spcPts val="0"/>
              </a:spcBef>
              <a:spcAft>
                <a:spcPts val="0"/>
              </a:spcAft>
              <a:buSzPct val="25000"/>
              <a:buNone/>
            </a:pPr>
            <a:r>
              <a:rPr lang="en-US" sz="1200" b="1">
                <a:solidFill>
                  <a:schemeClr val="lt1"/>
                </a:solidFill>
                <a:latin typeface="Arial"/>
                <a:ea typeface="Arial"/>
                <a:cs typeface="Arial"/>
                <a:sym typeface="Arial"/>
              </a:rPr>
              <a:t>CLI</a:t>
            </a:r>
          </a:p>
        </p:txBody>
      </p:sp>
      <p:sp>
        <p:nvSpPr>
          <p:cNvPr id="1321" name="Shape 1321"/>
          <p:cNvSpPr/>
          <p:nvPr/>
        </p:nvSpPr>
        <p:spPr>
          <a:xfrm>
            <a:off x="2831917" y="2190751"/>
            <a:ext cx="914400" cy="1217216"/>
          </a:xfrm>
          <a:prstGeom prst="roundRect">
            <a:avLst>
              <a:gd name="adj" fmla="val 4579"/>
            </a:avLst>
          </a:prstGeom>
          <a:solidFill>
            <a:srgbClr val="33928A"/>
          </a:solidFill>
          <a:ln>
            <a:noFill/>
          </a:ln>
          <a:effectLst>
            <a:outerShdw blurRad="40000" dist="23000" dir="5400000" rotWithShape="0">
              <a:srgbClr val="808080">
                <a:alpha val="34901"/>
              </a:srgbClr>
            </a:outerShdw>
          </a:effectLst>
        </p:spPr>
        <p:txBody>
          <a:bodyPr wrap="square" lIns="0" tIns="91425" rIns="0" bIns="0" anchor="t" anchorCtr="0">
            <a:noAutofit/>
          </a:bodyPr>
          <a:lstStyle/>
          <a:p>
            <a:pPr marL="0" marR="0" lvl="0" indent="0" algn="ctr" rtl="0">
              <a:spcBef>
                <a:spcPts val="0"/>
              </a:spcBef>
              <a:spcAft>
                <a:spcPts val="0"/>
              </a:spcAft>
              <a:buSzPct val="25000"/>
              <a:buNone/>
            </a:pPr>
            <a:r>
              <a:rPr lang="en-US" sz="1200" b="1">
                <a:solidFill>
                  <a:schemeClr val="lt1"/>
                </a:solidFill>
                <a:latin typeface="Arial"/>
                <a:ea typeface="Arial"/>
                <a:cs typeface="Arial"/>
                <a:sym typeface="Arial"/>
              </a:rPr>
              <a:t>Cloud Controller</a:t>
            </a:r>
          </a:p>
        </p:txBody>
      </p:sp>
      <p:sp>
        <p:nvSpPr>
          <p:cNvPr id="1322" name="Shape 1322"/>
          <p:cNvSpPr/>
          <p:nvPr/>
        </p:nvSpPr>
        <p:spPr>
          <a:xfrm>
            <a:off x="5359034" y="2190751"/>
            <a:ext cx="914400" cy="1217216"/>
          </a:xfrm>
          <a:prstGeom prst="roundRect">
            <a:avLst>
              <a:gd name="adj" fmla="val 4579"/>
            </a:avLst>
          </a:prstGeom>
          <a:solidFill>
            <a:srgbClr val="33928A"/>
          </a:solidFill>
          <a:ln>
            <a:noFill/>
          </a:ln>
          <a:effectLst>
            <a:outerShdw blurRad="40000" dist="23000" dir="5400000" rotWithShape="0">
              <a:srgbClr val="808080">
                <a:alpha val="34901"/>
              </a:srgbClr>
            </a:outerShdw>
          </a:effectLst>
        </p:spPr>
        <p:txBody>
          <a:bodyPr wrap="square" lIns="0" tIns="91425" rIns="0" bIns="0" anchor="t" anchorCtr="0">
            <a:noAutofit/>
          </a:bodyPr>
          <a:lstStyle/>
          <a:p>
            <a:pPr marL="0" marR="0" lvl="0" indent="0" algn="ctr" rtl="0">
              <a:spcBef>
                <a:spcPts val="0"/>
              </a:spcBef>
              <a:spcAft>
                <a:spcPts val="0"/>
              </a:spcAft>
              <a:buSzPct val="25000"/>
              <a:buNone/>
            </a:pPr>
            <a:r>
              <a:rPr lang="en-US" sz="1200" b="1">
                <a:solidFill>
                  <a:schemeClr val="lt1"/>
                </a:solidFill>
                <a:latin typeface="Arial"/>
                <a:ea typeface="Arial"/>
                <a:cs typeface="Arial"/>
                <a:sym typeface="Arial"/>
              </a:rPr>
              <a:t>Service</a:t>
            </a:r>
          </a:p>
          <a:p>
            <a:pPr marL="0" marR="0" lvl="0" indent="0" algn="ctr" rtl="0">
              <a:spcBef>
                <a:spcPts val="0"/>
              </a:spcBef>
              <a:spcAft>
                <a:spcPts val="0"/>
              </a:spcAft>
              <a:buSzPct val="25000"/>
              <a:buNone/>
            </a:pPr>
            <a:r>
              <a:rPr lang="en-US" sz="1200" b="1">
                <a:solidFill>
                  <a:schemeClr val="lt1"/>
                </a:solidFill>
                <a:latin typeface="Arial"/>
                <a:ea typeface="Arial"/>
                <a:cs typeface="Arial"/>
                <a:sym typeface="Arial"/>
              </a:rPr>
              <a:t>Broker</a:t>
            </a:r>
          </a:p>
        </p:txBody>
      </p:sp>
      <p:sp>
        <p:nvSpPr>
          <p:cNvPr id="1323" name="Shape 1323"/>
          <p:cNvSpPr/>
          <p:nvPr/>
        </p:nvSpPr>
        <p:spPr>
          <a:xfrm>
            <a:off x="7886151" y="2190751"/>
            <a:ext cx="914400" cy="1217216"/>
          </a:xfrm>
          <a:prstGeom prst="roundRect">
            <a:avLst>
              <a:gd name="adj" fmla="val 4579"/>
            </a:avLst>
          </a:prstGeom>
          <a:solidFill>
            <a:srgbClr val="33928A"/>
          </a:solidFill>
          <a:ln>
            <a:noFill/>
          </a:ln>
          <a:effectLst>
            <a:outerShdw blurRad="40000" dist="23000" dir="5400000" rotWithShape="0">
              <a:srgbClr val="808080">
                <a:alpha val="34901"/>
              </a:srgbClr>
            </a:outerShdw>
          </a:effectLst>
        </p:spPr>
        <p:txBody>
          <a:bodyPr wrap="square" lIns="0" tIns="91425" rIns="0" bIns="0" anchor="t" anchorCtr="0">
            <a:noAutofit/>
          </a:bodyPr>
          <a:lstStyle/>
          <a:p>
            <a:pPr marL="0" marR="0" lvl="0" indent="0" algn="ctr" rtl="0">
              <a:spcBef>
                <a:spcPts val="0"/>
              </a:spcBef>
              <a:spcAft>
                <a:spcPts val="0"/>
              </a:spcAft>
              <a:buSzPct val="25000"/>
              <a:buNone/>
            </a:pPr>
            <a:r>
              <a:rPr lang="en-US" sz="1200" b="1">
                <a:solidFill>
                  <a:schemeClr val="lt1"/>
                </a:solidFill>
                <a:latin typeface="Arial"/>
                <a:ea typeface="Arial"/>
                <a:cs typeface="Arial"/>
                <a:sym typeface="Arial"/>
              </a:rPr>
              <a:t>Data</a:t>
            </a:r>
          </a:p>
          <a:p>
            <a:pPr marL="0" marR="0" lvl="0" indent="0" algn="ctr" rtl="0">
              <a:spcBef>
                <a:spcPts val="0"/>
              </a:spcBef>
              <a:spcAft>
                <a:spcPts val="0"/>
              </a:spcAft>
              <a:buSzPct val="25000"/>
              <a:buNone/>
            </a:pPr>
            <a:r>
              <a:rPr lang="en-US" sz="1200" b="1">
                <a:solidFill>
                  <a:schemeClr val="lt1"/>
                </a:solidFill>
                <a:latin typeface="Arial"/>
                <a:ea typeface="Arial"/>
                <a:cs typeface="Arial"/>
                <a:sym typeface="Arial"/>
              </a:rPr>
              <a:t>Service</a:t>
            </a:r>
          </a:p>
        </p:txBody>
      </p:sp>
      <p:sp>
        <p:nvSpPr>
          <p:cNvPr id="1324" name="Shape 1324"/>
          <p:cNvSpPr/>
          <p:nvPr/>
        </p:nvSpPr>
        <p:spPr>
          <a:xfrm>
            <a:off x="3189576" y="2785379"/>
            <a:ext cx="199082" cy="265671"/>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325" name="Shape 1325"/>
          <p:cNvSpPr/>
          <p:nvPr/>
        </p:nvSpPr>
        <p:spPr>
          <a:xfrm>
            <a:off x="5702466" y="2785381"/>
            <a:ext cx="227549" cy="227546"/>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326" name="Shape 1326"/>
          <p:cNvSpPr/>
          <p:nvPr/>
        </p:nvSpPr>
        <p:spPr>
          <a:xfrm>
            <a:off x="628650" y="2809876"/>
            <a:ext cx="266700" cy="212420"/>
          </a:xfrm>
          <a:custGeom>
            <a:avLst/>
            <a:gdLst/>
            <a:ahLst/>
            <a:cxnLst/>
            <a:rect l="0" t="0" r="0" b="0"/>
            <a:pathLst>
              <a:path w="120000" h="120000" extrusionOk="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327" name="Shape 1327"/>
          <p:cNvSpPr/>
          <p:nvPr/>
        </p:nvSpPr>
        <p:spPr>
          <a:xfrm>
            <a:off x="8227944" y="2800127"/>
            <a:ext cx="230829" cy="222168"/>
          </a:xfrm>
          <a:custGeom>
            <a:avLst/>
            <a:gdLst/>
            <a:ahLst/>
            <a:cxnLst/>
            <a:rect l="0" t="0" r="0" b="0"/>
            <a:pathLst>
              <a:path w="120000" h="120000" extrusionOk="0">
                <a:moveTo>
                  <a:pt x="0" y="65960"/>
                </a:moveTo>
                <a:cubicBezTo>
                  <a:pt x="0" y="74774"/>
                  <a:pt x="24069" y="81919"/>
                  <a:pt x="53761" y="81919"/>
                </a:cubicBezTo>
                <a:lnTo>
                  <a:pt x="53761" y="116516"/>
                </a:lnTo>
                <a:cubicBezTo>
                  <a:pt x="24182" y="116516"/>
                  <a:pt x="181" y="109424"/>
                  <a:pt x="33" y="100656"/>
                </a:cubicBezTo>
                <a:lnTo>
                  <a:pt x="0" y="100656"/>
                </a:lnTo>
                <a:lnTo>
                  <a:pt x="0" y="100556"/>
                </a:lnTo>
                <a:close/>
                <a:moveTo>
                  <a:pt x="0" y="22150"/>
                </a:moveTo>
                <a:cubicBezTo>
                  <a:pt x="0" y="30964"/>
                  <a:pt x="24069" y="38110"/>
                  <a:pt x="53761" y="38110"/>
                </a:cubicBezTo>
                <a:lnTo>
                  <a:pt x="53761" y="72706"/>
                </a:lnTo>
                <a:cubicBezTo>
                  <a:pt x="24182" y="72706"/>
                  <a:pt x="181" y="65615"/>
                  <a:pt x="33" y="56846"/>
                </a:cubicBezTo>
                <a:lnTo>
                  <a:pt x="0" y="56846"/>
                </a:lnTo>
                <a:lnTo>
                  <a:pt x="0" y="56747"/>
                </a:lnTo>
                <a:close/>
                <a:moveTo>
                  <a:pt x="61518" y="0"/>
                </a:moveTo>
                <a:lnTo>
                  <a:pt x="66067" y="0"/>
                </a:lnTo>
                <a:cubicBezTo>
                  <a:pt x="67728" y="0"/>
                  <a:pt x="69075" y="1399"/>
                  <a:pt x="69075" y="3125"/>
                </a:cubicBezTo>
                <a:cubicBezTo>
                  <a:pt x="69075" y="6825"/>
                  <a:pt x="69607" y="10011"/>
                  <a:pt x="70238" y="13612"/>
                </a:cubicBezTo>
                <a:cubicBezTo>
                  <a:pt x="74800" y="14543"/>
                  <a:pt x="79122" y="16166"/>
                  <a:pt x="83033" y="18502"/>
                </a:cubicBezTo>
                <a:cubicBezTo>
                  <a:pt x="85838" y="16084"/>
                  <a:pt x="88286" y="13963"/>
                  <a:pt x="90638" y="11050"/>
                </a:cubicBezTo>
                <a:cubicBezTo>
                  <a:pt x="91706" y="9728"/>
                  <a:pt x="93603" y="9556"/>
                  <a:pt x="94876" y="10665"/>
                </a:cubicBezTo>
                <a:lnTo>
                  <a:pt x="98427" y="13761"/>
                </a:lnTo>
                <a:lnTo>
                  <a:pt x="98972" y="14236"/>
                </a:lnTo>
                <a:lnTo>
                  <a:pt x="102523" y="17332"/>
                </a:lnTo>
                <a:cubicBezTo>
                  <a:pt x="103796" y="18441"/>
                  <a:pt x="103962" y="20413"/>
                  <a:pt x="102894" y="21735"/>
                </a:cubicBezTo>
                <a:cubicBezTo>
                  <a:pt x="100599" y="24577"/>
                  <a:pt x="99033" y="27380"/>
                  <a:pt x="97283" y="30571"/>
                </a:cubicBezTo>
                <a:cubicBezTo>
                  <a:pt x="100169" y="34227"/>
                  <a:pt x="102541" y="38333"/>
                  <a:pt x="104180" y="42821"/>
                </a:cubicBezTo>
                <a:cubicBezTo>
                  <a:pt x="107875" y="42842"/>
                  <a:pt x="111092" y="42859"/>
                  <a:pt x="114736" y="42192"/>
                </a:cubicBezTo>
                <a:cubicBezTo>
                  <a:pt x="116372" y="41892"/>
                  <a:pt x="117932" y="43027"/>
                  <a:pt x="118221" y="44727"/>
                </a:cubicBezTo>
                <a:lnTo>
                  <a:pt x="119025" y="49470"/>
                </a:lnTo>
                <a:lnTo>
                  <a:pt x="119149" y="50198"/>
                </a:lnTo>
                <a:lnTo>
                  <a:pt x="119954" y="54941"/>
                </a:lnTo>
                <a:cubicBezTo>
                  <a:pt x="120242" y="56641"/>
                  <a:pt x="119150" y="58262"/>
                  <a:pt x="117514" y="58562"/>
                </a:cubicBezTo>
                <a:cubicBezTo>
                  <a:pt x="113980" y="59209"/>
                  <a:pt x="111035" y="60319"/>
                  <a:pt x="107700" y="61602"/>
                </a:cubicBezTo>
                <a:cubicBezTo>
                  <a:pt x="107655" y="66635"/>
                  <a:pt x="106867" y="71483"/>
                  <a:pt x="105362" y="76006"/>
                </a:cubicBezTo>
                <a:cubicBezTo>
                  <a:pt x="108118" y="78436"/>
                  <a:pt x="110542" y="80556"/>
                  <a:pt x="113690" y="82445"/>
                </a:cubicBezTo>
                <a:cubicBezTo>
                  <a:pt x="115129" y="83308"/>
                  <a:pt x="115622" y="85219"/>
                  <a:pt x="114791" y="86714"/>
                </a:cubicBezTo>
                <a:lnTo>
                  <a:pt x="112473" y="90885"/>
                </a:lnTo>
                <a:lnTo>
                  <a:pt x="112118" y="91525"/>
                </a:lnTo>
                <a:lnTo>
                  <a:pt x="109800" y="95696"/>
                </a:lnTo>
                <a:cubicBezTo>
                  <a:pt x="108970" y="97191"/>
                  <a:pt x="107130" y="97703"/>
                  <a:pt x="105691" y="96840"/>
                </a:cubicBezTo>
                <a:cubicBezTo>
                  <a:pt x="102589" y="94979"/>
                  <a:pt x="99650" y="93863"/>
                  <a:pt x="96308" y="92621"/>
                </a:cubicBezTo>
                <a:cubicBezTo>
                  <a:pt x="93348" y="96297"/>
                  <a:pt x="89810" y="99442"/>
                  <a:pt x="85876" y="101989"/>
                </a:cubicBezTo>
                <a:cubicBezTo>
                  <a:pt x="86469" y="105597"/>
                  <a:pt x="87017" y="108780"/>
                  <a:pt x="88235" y="112257"/>
                </a:cubicBezTo>
                <a:cubicBezTo>
                  <a:pt x="88803" y="113879"/>
                  <a:pt x="87998" y="115673"/>
                  <a:pt x="86437" y="116263"/>
                </a:cubicBezTo>
                <a:lnTo>
                  <a:pt x="82081" y="117910"/>
                </a:lnTo>
                <a:lnTo>
                  <a:pt x="81412" y="118163"/>
                </a:lnTo>
                <a:lnTo>
                  <a:pt x="77056" y="119810"/>
                </a:lnTo>
                <a:cubicBezTo>
                  <a:pt x="75495" y="120401"/>
                  <a:pt x="73769" y="119564"/>
                  <a:pt x="73201" y="117942"/>
                </a:cubicBezTo>
                <a:cubicBezTo>
                  <a:pt x="72009" y="114541"/>
                  <a:pt x="70501" y="111783"/>
                  <a:pt x="68770" y="108707"/>
                </a:cubicBezTo>
                <a:lnTo>
                  <a:pt x="61518" y="109374"/>
                </a:lnTo>
                <a:lnTo>
                  <a:pt x="61518" y="85996"/>
                </a:lnTo>
                <a:cubicBezTo>
                  <a:pt x="74874" y="85970"/>
                  <a:pt x="85688" y="74707"/>
                  <a:pt x="85688" y="60821"/>
                </a:cubicBezTo>
                <a:cubicBezTo>
                  <a:pt x="85688" y="46934"/>
                  <a:pt x="74874" y="35673"/>
                  <a:pt x="61518" y="35645"/>
                </a:cubicBezTo>
                <a:close/>
                <a:moveTo>
                  <a:pt x="53761" y="0"/>
                </a:moveTo>
                <a:lnTo>
                  <a:pt x="53761" y="30162"/>
                </a:lnTo>
                <a:cubicBezTo>
                  <a:pt x="25703" y="30162"/>
                  <a:pt x="2957" y="23410"/>
                  <a:pt x="2957" y="15081"/>
                </a:cubicBezTo>
                <a:cubicBezTo>
                  <a:pt x="2957" y="6752"/>
                  <a:pt x="25703" y="0"/>
                  <a:pt x="53761" y="0"/>
                </a:cubicBezTo>
                <a:close/>
              </a:path>
            </a:pathLst>
          </a:cu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328" name="Shape 1328"/>
          <p:cNvSpPr/>
          <p:nvPr/>
        </p:nvSpPr>
        <p:spPr>
          <a:xfrm rot="-5400000">
            <a:off x="3134444" y="1883668"/>
            <a:ext cx="309363" cy="304800"/>
          </a:xfrm>
          <a:prstGeom prst="rightArrow">
            <a:avLst>
              <a:gd name="adj1" fmla="val 51014"/>
              <a:gd name="adj2" fmla="val 56403"/>
            </a:avLst>
          </a:prstGeom>
          <a:solidFill>
            <a:srgbClr val="7F7F7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1329" name="Shape 1329"/>
          <p:cNvPicPr preferRelativeResize="0"/>
          <p:nvPr/>
        </p:nvPicPr>
        <p:blipFill rotWithShape="1">
          <a:blip r:embed="rId3">
            <a:alphaModFix/>
          </a:blip>
          <a:srcRect l="3267" t="13725" r="13071" b="40958"/>
          <a:stretch/>
        </p:blipFill>
        <p:spPr>
          <a:xfrm>
            <a:off x="3800550" y="3464723"/>
            <a:ext cx="1094173" cy="592677"/>
          </a:xfrm>
          <a:prstGeom prst="rect">
            <a:avLst/>
          </a:prstGeom>
          <a:noFill/>
          <a:ln>
            <a:noFill/>
          </a:ln>
          <a:effectLst>
            <a:outerShdw blurRad="127000" dist="76200" dir="2700000" rotWithShape="0">
              <a:srgbClr val="000000">
                <a:alpha val="74901"/>
              </a:srgbClr>
            </a:outerShdw>
          </a:effectLst>
        </p:spPr>
      </p:pic>
      <p:sp>
        <p:nvSpPr>
          <p:cNvPr id="1330" name="Shape 1330"/>
          <p:cNvSpPr/>
          <p:nvPr/>
        </p:nvSpPr>
        <p:spPr>
          <a:xfrm>
            <a:off x="3772940" y="3993909"/>
            <a:ext cx="1595033" cy="276999"/>
          </a:xfrm>
          <a:prstGeom prst="rect">
            <a:avLst/>
          </a:prstGeom>
          <a:noFill/>
          <a:ln>
            <a:noFill/>
          </a:ln>
        </p:spPr>
        <p:txBody>
          <a:bodyPr wrap="square" lIns="0" tIns="0" rIns="0" bIns="0" anchor="t" anchorCtr="0">
            <a:noAutofit/>
          </a:bodyPr>
          <a:lstStyle/>
          <a:p>
            <a:pPr marL="0" marR="0" lvl="0" indent="0" algn="l" rtl="0">
              <a:spcBef>
                <a:spcPts val="0"/>
              </a:spcBef>
              <a:buSzPct val="25000"/>
              <a:buNone/>
            </a:pPr>
            <a:r>
              <a:rPr lang="en-US" sz="1800">
                <a:solidFill>
                  <a:srgbClr val="33928A"/>
                </a:solidFill>
                <a:latin typeface="Arial"/>
                <a:ea typeface="Arial"/>
                <a:cs typeface="Arial"/>
                <a:sym typeface="Arial"/>
              </a:rPr>
              <a:t>Elastic Runtime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5"/>
                                        </p:tgtEl>
                                        <p:attrNameLst>
                                          <p:attrName>style.visibility</p:attrName>
                                        </p:attrNameLst>
                                      </p:cBhvr>
                                      <p:to>
                                        <p:strVal val="visible"/>
                                      </p:to>
                                    </p:set>
                                    <p:animEffect transition="in" filter="fade">
                                      <p:cBhvr>
                                        <p:cTn id="7" dur="500"/>
                                        <p:tgtEl>
                                          <p:spTgt spid="13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16"/>
                                        </p:tgtEl>
                                        <p:attrNameLst>
                                          <p:attrName>style.visibility</p:attrName>
                                        </p:attrNameLst>
                                      </p:cBhvr>
                                      <p:to>
                                        <p:strVal val="visible"/>
                                      </p:to>
                                    </p:set>
                                    <p:animEffect transition="in" filter="fade">
                                      <p:cBhvr>
                                        <p:cTn id="11" dur="500"/>
                                        <p:tgtEl>
                                          <p:spTgt spid="13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14"/>
                                        </p:tgtEl>
                                        <p:attrNameLst>
                                          <p:attrName>style.visibility</p:attrName>
                                        </p:attrNameLst>
                                      </p:cBhvr>
                                      <p:to>
                                        <p:strVal val="visible"/>
                                      </p:to>
                                    </p:set>
                                    <p:animEffect transition="in" filter="fade">
                                      <p:cBhvr>
                                        <p:cTn id="16" dur="500"/>
                                        <p:tgtEl>
                                          <p:spTgt spid="131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312"/>
                                        </p:tgtEl>
                                        <p:attrNameLst>
                                          <p:attrName>style.visibility</p:attrName>
                                        </p:attrNameLst>
                                      </p:cBhvr>
                                      <p:to>
                                        <p:strVal val="visible"/>
                                      </p:to>
                                    </p:set>
                                    <p:animEffect transition="in" filter="fade">
                                      <p:cBhvr>
                                        <p:cTn id="20" dur="500"/>
                                        <p:tgtEl>
                                          <p:spTgt spid="1312"/>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308"/>
                                        </p:tgtEl>
                                        <p:attrNameLst>
                                          <p:attrName>style.visibility</p:attrName>
                                        </p:attrNameLst>
                                      </p:cBhvr>
                                      <p:to>
                                        <p:strVal val="visible"/>
                                      </p:to>
                                    </p:set>
                                    <p:animEffect transition="in" filter="fade">
                                      <p:cBhvr>
                                        <p:cTn id="24" dur="500"/>
                                        <p:tgtEl>
                                          <p:spTgt spid="130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310"/>
                                        </p:tgtEl>
                                        <p:attrNameLst>
                                          <p:attrName>style.visibility</p:attrName>
                                        </p:attrNameLst>
                                      </p:cBhvr>
                                      <p:to>
                                        <p:strVal val="visible"/>
                                      </p:to>
                                    </p:set>
                                    <p:animEffect transition="in" filter="fade">
                                      <p:cBhvr>
                                        <p:cTn id="28" dur="500"/>
                                        <p:tgtEl>
                                          <p:spTgt spid="13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18"/>
                                        </p:tgtEl>
                                        <p:attrNameLst>
                                          <p:attrName>style.visibility</p:attrName>
                                        </p:attrNameLst>
                                      </p:cBhvr>
                                      <p:to>
                                        <p:strVal val="visible"/>
                                      </p:to>
                                    </p:set>
                                    <p:animEffect transition="in" filter="fade">
                                      <p:cBhvr>
                                        <p:cTn id="33" dur="500"/>
                                        <p:tgtEl>
                                          <p:spTgt spid="1318"/>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317"/>
                                        </p:tgtEl>
                                        <p:attrNameLst>
                                          <p:attrName>style.visibility</p:attrName>
                                        </p:attrNameLst>
                                      </p:cBhvr>
                                      <p:to>
                                        <p:strVal val="visible"/>
                                      </p:to>
                                    </p:set>
                                    <p:animEffect transition="in" filter="fade">
                                      <p:cBhvr>
                                        <p:cTn id="37" dur="500"/>
                                        <p:tgtEl>
                                          <p:spTgt spid="13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19"/>
                                        </p:tgtEl>
                                        <p:attrNameLst>
                                          <p:attrName>style.visibility</p:attrName>
                                        </p:attrNameLst>
                                      </p:cBhvr>
                                      <p:to>
                                        <p:strVal val="visible"/>
                                      </p:to>
                                    </p:set>
                                    <p:animEffect transition="in" filter="fade">
                                      <p:cBhvr>
                                        <p:cTn id="42" dur="500"/>
                                        <p:tgtEl>
                                          <p:spTgt spid="1319"/>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313"/>
                                        </p:tgtEl>
                                        <p:attrNameLst>
                                          <p:attrName>style.visibility</p:attrName>
                                        </p:attrNameLst>
                                      </p:cBhvr>
                                      <p:to>
                                        <p:strVal val="visible"/>
                                      </p:to>
                                    </p:set>
                                    <p:animEffect transition="in" filter="fade">
                                      <p:cBhvr>
                                        <p:cTn id="46" dur="500"/>
                                        <p:tgtEl>
                                          <p:spTgt spid="1313"/>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309"/>
                                        </p:tgtEl>
                                        <p:attrNameLst>
                                          <p:attrName>style.visibility</p:attrName>
                                        </p:attrNameLst>
                                      </p:cBhvr>
                                      <p:to>
                                        <p:strVal val="visible"/>
                                      </p:to>
                                    </p:set>
                                    <p:animEffect transition="in" filter="fade">
                                      <p:cBhvr>
                                        <p:cTn id="50" dur="500"/>
                                        <p:tgtEl>
                                          <p:spTgt spid="130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28"/>
                                        </p:tgtEl>
                                        <p:attrNameLst>
                                          <p:attrName>style.visibility</p:attrName>
                                        </p:attrNameLst>
                                      </p:cBhvr>
                                      <p:to>
                                        <p:strVal val="visible"/>
                                      </p:to>
                                    </p:set>
                                    <p:animEffect transition="in" filter="fade">
                                      <p:cBhvr>
                                        <p:cTn id="55" dur="500"/>
                                        <p:tgtEl>
                                          <p:spTgt spid="1328"/>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307"/>
                                        </p:tgtEl>
                                        <p:attrNameLst>
                                          <p:attrName>style.visibility</p:attrName>
                                        </p:attrNameLst>
                                      </p:cBhvr>
                                      <p:to>
                                        <p:strVal val="visible"/>
                                      </p:to>
                                    </p:set>
                                    <p:animEffect transition="in" filter="fade">
                                      <p:cBhvr>
                                        <p:cTn id="59" dur="500"/>
                                        <p:tgtEl>
                                          <p:spTgt spid="130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11"/>
                                        </p:tgtEl>
                                        <p:attrNameLst>
                                          <p:attrName>style.visibility</p:attrName>
                                        </p:attrNameLst>
                                      </p:cBhvr>
                                      <p:to>
                                        <p:strVal val="visible"/>
                                      </p:to>
                                    </p:set>
                                    <p:animEffect transition="in" filter="fade">
                                      <p:cBhvr>
                                        <p:cTn id="64" dur="500"/>
                                        <p:tgtEl>
                                          <p:spTgt spid="1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Shape 1335"/>
          <p:cNvSpPr txBox="1">
            <a:spLocks noGrp="1"/>
          </p:cNvSpPr>
          <p:nvPr>
            <p:ph type="title"/>
          </p:nvPr>
        </p:nvSpPr>
        <p:spPr>
          <a:xfrm>
            <a:off x="366725" y="325447"/>
            <a:ext cx="8410575" cy="460375"/>
          </a:xfrm>
          <a:prstGeom prst="rect">
            <a:avLst/>
          </a:prstGeom>
          <a:noFill/>
          <a:ln>
            <a:noFill/>
          </a:ln>
        </p:spPr>
        <p:txBody>
          <a:bodyPr wrap="square" lIns="0" tIns="0" rIns="0" bIns="0" anchor="t" anchorCtr="0">
            <a:noAutofit/>
          </a:bodyPr>
          <a:lstStyle/>
          <a:p>
            <a:pPr marL="0" marR="0" lvl="0" indent="0" algn="l" rtl="0">
              <a:lnSpc>
                <a:spcPct val="90000"/>
              </a:lnSpc>
              <a:spcBef>
                <a:spcPts val="0"/>
              </a:spcBef>
              <a:buClr>
                <a:srgbClr val="008881"/>
              </a:buClr>
              <a:buSzPct val="25000"/>
              <a:buFont typeface="Arial"/>
              <a:buNone/>
            </a:pPr>
            <a:r>
              <a:rPr lang="en-US" sz="2800" b="0" i="0" u="none" strike="noStrike" cap="none">
                <a:solidFill>
                  <a:srgbClr val="008881"/>
                </a:solidFill>
                <a:latin typeface="Arial"/>
                <a:ea typeface="Arial"/>
                <a:cs typeface="Arial"/>
                <a:sym typeface="Arial"/>
              </a:rPr>
              <a:t>User Provided Services</a:t>
            </a:r>
          </a:p>
        </p:txBody>
      </p:sp>
      <p:sp>
        <p:nvSpPr>
          <p:cNvPr id="1336" name="Shape 1336"/>
          <p:cNvSpPr/>
          <p:nvPr/>
        </p:nvSpPr>
        <p:spPr>
          <a:xfrm>
            <a:off x="609600" y="3487621"/>
            <a:ext cx="7696200" cy="533401"/>
          </a:xfrm>
          <a:prstGeom prst="rect">
            <a:avLst/>
          </a:prstGeom>
          <a:solidFill>
            <a:schemeClr val="lt1"/>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SzPct val="25000"/>
              <a:buNone/>
            </a:pPr>
            <a:r>
              <a:rPr lang="en-US" sz="1200" b="1">
                <a:solidFill>
                  <a:schemeClr val="dk1"/>
                </a:solidFill>
                <a:latin typeface="Courier New"/>
                <a:ea typeface="Courier New"/>
                <a:cs typeface="Courier New"/>
                <a:sym typeface="Courier New"/>
              </a:rPr>
              <a:t>&gt; cf create-user-provided-service my-old-db –p ‘{“user”:”admin”,”password”:”pwd”}’</a:t>
            </a:r>
          </a:p>
        </p:txBody>
      </p:sp>
      <p:sp>
        <p:nvSpPr>
          <p:cNvPr id="1337" name="Shape 1337"/>
          <p:cNvSpPr/>
          <p:nvPr/>
        </p:nvSpPr>
        <p:spPr>
          <a:xfrm>
            <a:off x="2173941" y="4728070"/>
            <a:ext cx="6172200" cy="2308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900">
                <a:solidFill>
                  <a:srgbClr val="FFFFFF"/>
                </a:solidFill>
                <a:latin typeface="Arial"/>
                <a:ea typeface="Arial"/>
                <a:cs typeface="Arial"/>
                <a:sym typeface="Arial"/>
              </a:rPr>
              <a:t>Full instructions can be found here </a:t>
            </a:r>
            <a:r>
              <a:rPr lang="en-US" sz="900" u="sng">
                <a:solidFill>
                  <a:schemeClr val="hlink"/>
                </a:solidFill>
                <a:latin typeface="Arial"/>
                <a:ea typeface="Arial"/>
                <a:cs typeface="Arial"/>
                <a:sym typeface="Arial"/>
                <a:hlinkClick r:id="rId3"/>
              </a:rPr>
              <a:t>https://docs.pivotal.io/pivotalcf/devguide/services/user-provided.html</a:t>
            </a:r>
          </a:p>
        </p:txBody>
      </p:sp>
      <p:sp>
        <p:nvSpPr>
          <p:cNvPr id="1338" name="Shape 1338"/>
          <p:cNvSpPr txBox="1"/>
          <p:nvPr/>
        </p:nvSpPr>
        <p:spPr>
          <a:xfrm>
            <a:off x="442914" y="1047751"/>
            <a:ext cx="8193086" cy="2306544"/>
          </a:xfrm>
          <a:prstGeom prst="rect">
            <a:avLst/>
          </a:prstGeom>
          <a:noFill/>
          <a:ln>
            <a:noFill/>
          </a:ln>
        </p:spPr>
        <p:txBody>
          <a:bodyPr wrap="square" lIns="0" tIns="0" rIns="0" bIns="0" anchor="t" anchorCtr="0">
            <a:noAutofit/>
          </a:bodyPr>
          <a:lstStyle/>
          <a:p>
            <a:pPr marL="166306" marR="0" lvl="0" indent="-166306" algn="l" rtl="0">
              <a:spcBef>
                <a:spcPts val="0"/>
              </a:spcBef>
              <a:spcAft>
                <a:spcPts val="0"/>
              </a:spcAft>
              <a:buClr>
                <a:schemeClr val="dk2"/>
              </a:buClr>
              <a:buSzPct val="100000"/>
              <a:buFont typeface="Arial"/>
              <a:buChar char="•"/>
            </a:pPr>
            <a:r>
              <a:rPr lang="en-US" sz="1200">
                <a:solidFill>
                  <a:schemeClr val="lt2"/>
                </a:solidFill>
                <a:latin typeface="Arial"/>
                <a:ea typeface="Arial"/>
                <a:cs typeface="Arial"/>
                <a:sym typeface="Arial"/>
              </a:rPr>
              <a:t>User-provided - A user-provided service is simply </a:t>
            </a:r>
            <a:r>
              <a:rPr lang="en-US" sz="1200" b="1">
                <a:solidFill>
                  <a:schemeClr val="lt2"/>
                </a:solidFill>
                <a:latin typeface="Arial"/>
                <a:ea typeface="Arial"/>
                <a:cs typeface="Arial"/>
                <a:sym typeface="Arial"/>
              </a:rPr>
              <a:t>a list of connection parameters </a:t>
            </a:r>
            <a:r>
              <a:rPr lang="en-US" sz="1200">
                <a:solidFill>
                  <a:schemeClr val="lt2"/>
                </a:solidFill>
                <a:latin typeface="Arial"/>
                <a:ea typeface="Arial"/>
                <a:cs typeface="Arial"/>
                <a:sym typeface="Arial"/>
              </a:rPr>
              <a:t>that are stored in the platform and provided to an application when it binds to the service.</a:t>
            </a:r>
          </a:p>
          <a:p>
            <a:pPr marL="166306" marR="0" lvl="0" indent="-166306" algn="l" rtl="0">
              <a:spcBef>
                <a:spcPts val="1100"/>
              </a:spcBef>
              <a:spcAft>
                <a:spcPts val="0"/>
              </a:spcAft>
              <a:buClr>
                <a:schemeClr val="dk2"/>
              </a:buClr>
              <a:buSzPct val="100000"/>
              <a:buFont typeface="Arial"/>
              <a:buChar char="•"/>
            </a:pPr>
            <a:r>
              <a:rPr lang="en-US" sz="1200">
                <a:solidFill>
                  <a:schemeClr val="lt2"/>
                </a:solidFill>
                <a:latin typeface="Arial"/>
                <a:ea typeface="Arial"/>
                <a:cs typeface="Arial"/>
                <a:sym typeface="Arial"/>
              </a:rPr>
              <a:t>User-provided services are useful for </a:t>
            </a:r>
            <a:r>
              <a:rPr lang="en-US" sz="1200" b="1">
                <a:solidFill>
                  <a:schemeClr val="lt2"/>
                </a:solidFill>
                <a:latin typeface="Arial"/>
                <a:ea typeface="Arial"/>
                <a:cs typeface="Arial"/>
                <a:sym typeface="Arial"/>
              </a:rPr>
              <a:t>quickly getting parameters to an application</a:t>
            </a:r>
            <a:r>
              <a:rPr lang="en-US" sz="1200">
                <a:solidFill>
                  <a:schemeClr val="lt2"/>
                </a:solidFill>
                <a:latin typeface="Arial"/>
                <a:ea typeface="Arial"/>
                <a:cs typeface="Arial"/>
                <a:sym typeface="Arial"/>
              </a:rPr>
              <a:t>, without having to create a service broker and registering with it the platform.  They are also helpful for services that will probably only be used once or twice. </a:t>
            </a:r>
          </a:p>
          <a:p>
            <a:pPr marL="166306" marR="0" lvl="0" indent="-166306" algn="l" rtl="0">
              <a:spcBef>
                <a:spcPts val="1100"/>
              </a:spcBef>
              <a:spcAft>
                <a:spcPts val="0"/>
              </a:spcAft>
              <a:buClr>
                <a:schemeClr val="dk2"/>
              </a:buClr>
              <a:buSzPct val="100000"/>
              <a:buFont typeface="Arial"/>
              <a:buChar char="•"/>
            </a:pPr>
            <a:r>
              <a:rPr lang="en-US" sz="1200">
                <a:solidFill>
                  <a:schemeClr val="lt2"/>
                </a:solidFill>
                <a:latin typeface="Arial"/>
                <a:ea typeface="Arial"/>
                <a:cs typeface="Arial"/>
                <a:sym typeface="Arial"/>
              </a:rPr>
              <a:t>Applications connect to the same instance.</a:t>
            </a:r>
          </a:p>
          <a:p>
            <a:pPr marL="166306" marR="0" lvl="0" indent="-166306" algn="l" rtl="0">
              <a:spcBef>
                <a:spcPts val="1100"/>
              </a:spcBef>
              <a:spcAft>
                <a:spcPts val="0"/>
              </a:spcAft>
              <a:buClr>
                <a:schemeClr val="dk2"/>
              </a:buClr>
              <a:buSzPct val="100000"/>
              <a:buFont typeface="Arial"/>
              <a:buChar char="•"/>
            </a:pPr>
            <a:r>
              <a:rPr lang="en-US" sz="1200">
                <a:solidFill>
                  <a:schemeClr val="lt2"/>
                </a:solidFill>
                <a:latin typeface="Arial"/>
                <a:ea typeface="Arial"/>
                <a:cs typeface="Arial"/>
                <a:sym typeface="Arial"/>
              </a:rPr>
              <a:t>User-provided services are created using the CF CLI’s create-user-provided-service command, which takes an arbitrary set of key/value pairs as an argument.</a:t>
            </a:r>
          </a:p>
          <a:p>
            <a:pPr marL="166306" marR="0" lvl="0" indent="-166306" algn="l" rtl="0">
              <a:spcBef>
                <a:spcPts val="1100"/>
              </a:spcBef>
              <a:spcAft>
                <a:spcPts val="0"/>
              </a:spcAft>
              <a:buClr>
                <a:schemeClr val="dk2"/>
              </a:buClr>
              <a:buSzPct val="100000"/>
              <a:buFont typeface="Arial"/>
              <a:buChar char="•"/>
            </a:pPr>
            <a:r>
              <a:rPr lang="en-US" sz="1200">
                <a:solidFill>
                  <a:schemeClr val="lt2"/>
                </a:solidFill>
                <a:latin typeface="Arial"/>
                <a:ea typeface="Arial"/>
                <a:cs typeface="Arial"/>
                <a:sym typeface="Arial"/>
              </a:rPr>
              <a:t>Same portability for apps as with Service Brokers thanks to the Name Based Service Binding</a:t>
            </a:r>
          </a:p>
          <a:p>
            <a:pPr marL="0" marR="0" lvl="0" indent="0" algn="l" rtl="0">
              <a:spcBef>
                <a:spcPts val="1100"/>
              </a:spcBef>
              <a:spcAft>
                <a:spcPts val="0"/>
              </a:spcAft>
              <a:buClr>
                <a:schemeClr val="dk2"/>
              </a:buClr>
              <a:buFont typeface="Arial"/>
              <a:buNone/>
            </a:pPr>
            <a:endParaRPr sz="1200">
              <a:solidFill>
                <a:schemeClr val="lt2"/>
              </a:solidFill>
              <a:latin typeface="Arial"/>
              <a:ea typeface="Arial"/>
              <a:cs typeface="Arial"/>
              <a:sym typeface="Arial"/>
            </a:endParaRPr>
          </a:p>
          <a:p>
            <a:pPr marL="166306" marR="0" lvl="0" indent="-166306" algn="l" rtl="0">
              <a:spcBef>
                <a:spcPts val="1100"/>
              </a:spcBef>
              <a:spcAft>
                <a:spcPts val="0"/>
              </a:spcAft>
              <a:buClr>
                <a:schemeClr val="dk2"/>
              </a:buClr>
              <a:buFont typeface="Arial"/>
              <a:buNone/>
            </a:pPr>
            <a:endParaRPr sz="1200">
              <a:solidFill>
                <a:schemeClr val="lt2"/>
              </a:solidFill>
              <a:latin typeface="Arial"/>
              <a:ea typeface="Arial"/>
              <a:cs typeface="Arial"/>
              <a:sym typeface="Arial"/>
            </a:endParaRPr>
          </a:p>
          <a:p>
            <a:pPr marL="166306" marR="0" lvl="0" indent="-166306" algn="l" rtl="0">
              <a:spcBef>
                <a:spcPts val="1100"/>
              </a:spcBef>
              <a:spcAft>
                <a:spcPts val="0"/>
              </a:spcAft>
              <a:buClr>
                <a:schemeClr val="dk2"/>
              </a:buClr>
              <a:buFont typeface="Arial"/>
              <a:buNone/>
            </a:pPr>
            <a:endParaRPr sz="1200">
              <a:solidFill>
                <a:schemeClr val="lt2"/>
              </a:solidFill>
              <a:latin typeface="Arial"/>
              <a:ea typeface="Arial"/>
              <a:cs typeface="Arial"/>
              <a:sym typeface="Arial"/>
            </a:endParaRPr>
          </a:p>
          <a:p>
            <a:pPr marL="0" marR="0" lvl="0" indent="0" algn="l" rtl="0">
              <a:spcBef>
                <a:spcPts val="1100"/>
              </a:spcBef>
              <a:buClr>
                <a:schemeClr val="dk2"/>
              </a:buClr>
              <a:buFont typeface="Arial"/>
              <a:buNone/>
            </a:pPr>
            <a:endParaRPr sz="1200">
              <a:solidFill>
                <a:schemeClr val="lt2"/>
              </a:solidFill>
              <a:latin typeface="Arial"/>
              <a:ea typeface="Arial"/>
              <a:cs typeface="Arial"/>
              <a:sym typeface="Arial"/>
            </a:endParaRPr>
          </a:p>
        </p:txBody>
      </p:sp>
    </p:spTree>
  </p:cSld>
  <p:clrMapOvr>
    <a:masterClrMapping/>
  </p:clrMapOvr>
  <p:transition xmlns:p14="http://schemas.microsoft.com/office/powerpoint/2010/mai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Shape 1343"/>
          <p:cNvSpPr txBox="1">
            <a:spLocks noGrp="1"/>
          </p:cNvSpPr>
          <p:nvPr>
            <p:ph type="title"/>
          </p:nvPr>
        </p:nvSpPr>
        <p:spPr>
          <a:xfrm>
            <a:off x="366725" y="325447"/>
            <a:ext cx="8410575" cy="460375"/>
          </a:xfrm>
          <a:prstGeom prst="rect">
            <a:avLst/>
          </a:prstGeom>
          <a:noFill/>
          <a:ln>
            <a:noFill/>
          </a:ln>
        </p:spPr>
        <p:txBody>
          <a:bodyPr wrap="square"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3200" b="0" i="0" u="none" strike="noStrike" cap="none">
                <a:solidFill>
                  <a:srgbClr val="00685D"/>
                </a:solidFill>
                <a:latin typeface="Arial"/>
                <a:ea typeface="Arial"/>
                <a:cs typeface="Arial"/>
                <a:sym typeface="Arial"/>
              </a:rPr>
              <a:t>VCAP_SERVICES</a:t>
            </a:r>
          </a:p>
        </p:txBody>
      </p:sp>
      <p:sp>
        <p:nvSpPr>
          <p:cNvPr id="1344" name="Shape 1344"/>
          <p:cNvSpPr txBox="1"/>
          <p:nvPr/>
        </p:nvSpPr>
        <p:spPr>
          <a:xfrm>
            <a:off x="164358" y="4265699"/>
            <a:ext cx="8329706" cy="184666"/>
          </a:xfrm>
          <a:prstGeom prst="rect">
            <a:avLst/>
          </a:prstGeom>
          <a:noFill/>
          <a:ln>
            <a:noFill/>
          </a:ln>
        </p:spPr>
        <p:txBody>
          <a:bodyPr wrap="square" lIns="0" tIns="0" rIns="0" bIns="0" anchor="t" anchorCtr="0">
            <a:noAutofit/>
          </a:bodyPr>
          <a:lstStyle/>
          <a:p>
            <a:pPr marL="0" marR="0" lvl="0" indent="0" algn="l" rtl="0">
              <a:spcBef>
                <a:spcPts val="0"/>
              </a:spcBef>
              <a:buSzPct val="25000"/>
              <a:buNone/>
            </a:pPr>
            <a:r>
              <a:rPr lang="en-US" sz="1200" b="1" i="1">
                <a:solidFill>
                  <a:schemeClr val="dk1"/>
                </a:solidFill>
                <a:latin typeface="Arial"/>
                <a:ea typeface="Arial"/>
                <a:cs typeface="Arial"/>
                <a:sym typeface="Arial"/>
              </a:rPr>
              <a:t>VCAP: short for VMware's Cloud Application Platform, in reference to the origins of the Cloud Foundry Platform.</a:t>
            </a:r>
          </a:p>
        </p:txBody>
      </p:sp>
      <p:pic>
        <p:nvPicPr>
          <p:cNvPr id="1345" name="Shape 1345" descr="Screen Shot 2016-09-29 at 2.35.54 PM.png"/>
          <p:cNvPicPr preferRelativeResize="0"/>
          <p:nvPr/>
        </p:nvPicPr>
        <p:blipFill rotWithShape="1">
          <a:blip r:embed="rId3">
            <a:alphaModFix/>
          </a:blip>
          <a:srcRect/>
          <a:stretch/>
        </p:blipFill>
        <p:spPr>
          <a:xfrm>
            <a:off x="567768" y="894567"/>
            <a:ext cx="6170717" cy="3199318"/>
          </a:xfrm>
          <a:prstGeom prst="rect">
            <a:avLst/>
          </a:prstGeom>
          <a:noFill/>
          <a:ln>
            <a:noFill/>
          </a:ln>
        </p:spPr>
      </p:pic>
    </p:spTree>
  </p:cSld>
  <p:clrMapOvr>
    <a:masterClrMapping/>
  </p:clrMapOvr>
  <p:transition xmlns:p14="http://schemas.microsoft.com/office/powerpoint/2010/mai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Shape 1351"/>
          <p:cNvSpPr/>
          <p:nvPr/>
        </p:nvSpPr>
        <p:spPr>
          <a:xfrm>
            <a:off x="1729200" y="1454100"/>
            <a:ext cx="5685600" cy="2235300"/>
          </a:xfrm>
          <a:prstGeom prst="rect">
            <a:avLst/>
          </a:prstGeom>
          <a:noFill/>
          <a:ln>
            <a:noFill/>
          </a:ln>
        </p:spPr>
        <p:txBody>
          <a:bodyPr wrap="square" lIns="91425" tIns="45700" rIns="91425" bIns="45700" anchor="ctr" anchorCtr="0">
            <a:noAutofit/>
          </a:bodyPr>
          <a:lstStyle/>
          <a:p>
            <a:pPr marL="0" marR="0" lvl="0" indent="0" algn="ctr" rtl="0">
              <a:spcBef>
                <a:spcPts val="0"/>
              </a:spcBef>
              <a:spcAft>
                <a:spcPts val="0"/>
              </a:spcAft>
              <a:buClr>
                <a:srgbClr val="666666"/>
              </a:buClr>
              <a:buSzPct val="25000"/>
              <a:buFont typeface="Arial"/>
              <a:buNone/>
            </a:pPr>
            <a:r>
              <a:rPr lang="en-US" sz="4800">
                <a:solidFill>
                  <a:srgbClr val="666666"/>
                </a:solidFill>
              </a:rPr>
              <a:t>Appendix</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pic>
        <p:nvPicPr>
          <p:cNvPr id="1357" name="Shape 1357"/>
          <p:cNvPicPr preferRelativeResize="0"/>
          <p:nvPr/>
        </p:nvPicPr>
        <p:blipFill rotWithShape="1">
          <a:blip r:embed="rId3">
            <a:alphaModFix/>
          </a:blip>
          <a:srcRect/>
          <a:stretch/>
        </p:blipFill>
        <p:spPr>
          <a:xfrm>
            <a:off x="610400" y="1204901"/>
            <a:ext cx="2190750" cy="2733675"/>
          </a:xfrm>
          <a:prstGeom prst="rect">
            <a:avLst/>
          </a:prstGeom>
          <a:noFill/>
          <a:ln>
            <a:noFill/>
          </a:ln>
        </p:spPr>
      </p:pic>
      <p:sp>
        <p:nvSpPr>
          <p:cNvPr id="1358" name="Shape 1358"/>
          <p:cNvSpPr/>
          <p:nvPr/>
        </p:nvSpPr>
        <p:spPr>
          <a:xfrm>
            <a:off x="3153600" y="1454100"/>
            <a:ext cx="5685600" cy="2235300"/>
          </a:xfrm>
          <a:prstGeom prst="rect">
            <a:avLst/>
          </a:prstGeom>
          <a:noFill/>
          <a:ln>
            <a:noFill/>
          </a:ln>
        </p:spPr>
        <p:txBody>
          <a:bodyPr wrap="square" lIns="91425" tIns="45700" rIns="91425" bIns="45700" anchor="ctr" anchorCtr="0">
            <a:noAutofit/>
          </a:bodyPr>
          <a:lstStyle/>
          <a:p>
            <a:pPr marL="0" marR="0" lvl="0" indent="0" algn="ctr" rtl="0">
              <a:spcBef>
                <a:spcPts val="0"/>
              </a:spcBef>
              <a:spcAft>
                <a:spcPts val="0"/>
              </a:spcAft>
              <a:buClr>
                <a:srgbClr val="666666"/>
              </a:buClr>
              <a:buSzPct val="25000"/>
              <a:buFont typeface="Arial"/>
              <a:buNone/>
            </a:pPr>
            <a:r>
              <a:rPr lang="en-US" sz="4800">
                <a:solidFill>
                  <a:srgbClr val="666666"/>
                </a:solidFill>
                <a:latin typeface="Arial"/>
                <a:ea typeface="Arial"/>
                <a:cs typeface="Arial"/>
                <a:sym typeface="Arial"/>
              </a:rPr>
              <a:t>Zero-Downtime deployment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Shape 1363"/>
          <p:cNvSpPr txBox="1">
            <a:spLocks noGrp="1"/>
          </p:cNvSpPr>
          <p:nvPr>
            <p:ph type="title"/>
          </p:nvPr>
        </p:nvSpPr>
        <p:spPr>
          <a:xfrm>
            <a:off x="457200" y="19050"/>
            <a:ext cx="8229600" cy="857250"/>
          </a:xfrm>
          <a:prstGeom prst="rect">
            <a:avLst/>
          </a:prstGeom>
          <a:noFill/>
          <a:ln>
            <a:noFill/>
          </a:ln>
        </p:spPr>
        <p:txBody>
          <a:bodyPr wrap="square" lIns="91425" tIns="91425" rIns="91425" bIns="91425"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US" sz="3200" b="0" i="0" u="none" strike="noStrike" cap="none">
                <a:solidFill>
                  <a:schemeClr val="dk2"/>
                </a:solidFill>
                <a:latin typeface="Arial"/>
                <a:ea typeface="Arial"/>
                <a:cs typeface="Arial"/>
                <a:sym typeface="Arial"/>
              </a:rPr>
              <a:t>Blue-Green Deployment </a:t>
            </a:r>
          </a:p>
        </p:txBody>
      </p:sp>
      <p:pic>
        <p:nvPicPr>
          <p:cNvPr id="1364" name="Shape 1364" descr="blue.png"/>
          <p:cNvPicPr preferRelativeResize="0"/>
          <p:nvPr/>
        </p:nvPicPr>
        <p:blipFill rotWithShape="1">
          <a:blip r:embed="rId3">
            <a:alphaModFix/>
          </a:blip>
          <a:srcRect/>
          <a:stretch/>
        </p:blipFill>
        <p:spPr>
          <a:xfrm>
            <a:off x="89651" y="839697"/>
            <a:ext cx="2652059" cy="884020"/>
          </a:xfrm>
          <a:prstGeom prst="rect">
            <a:avLst/>
          </a:prstGeom>
          <a:noFill/>
          <a:ln>
            <a:noFill/>
          </a:ln>
        </p:spPr>
      </p:pic>
      <p:pic>
        <p:nvPicPr>
          <p:cNvPr id="1365" name="Shape 1365" descr="map.png"/>
          <p:cNvPicPr preferRelativeResize="0"/>
          <p:nvPr/>
        </p:nvPicPr>
        <p:blipFill rotWithShape="1">
          <a:blip r:embed="rId4">
            <a:alphaModFix/>
          </a:blip>
          <a:srcRect/>
          <a:stretch/>
        </p:blipFill>
        <p:spPr>
          <a:xfrm>
            <a:off x="90396" y="2166471"/>
            <a:ext cx="2651310" cy="1811729"/>
          </a:xfrm>
          <a:prstGeom prst="rect">
            <a:avLst/>
          </a:prstGeom>
          <a:noFill/>
          <a:ln>
            <a:noFill/>
          </a:ln>
        </p:spPr>
      </p:pic>
      <p:pic>
        <p:nvPicPr>
          <p:cNvPr id="1366" name="Shape 1366" descr="unmap.png"/>
          <p:cNvPicPr preferRelativeResize="0"/>
          <p:nvPr/>
        </p:nvPicPr>
        <p:blipFill rotWithShape="1">
          <a:blip r:embed="rId5">
            <a:alphaModFix/>
          </a:blip>
          <a:srcRect/>
          <a:stretch/>
        </p:blipFill>
        <p:spPr>
          <a:xfrm>
            <a:off x="3153339" y="2592296"/>
            <a:ext cx="2645683" cy="1807883"/>
          </a:xfrm>
          <a:prstGeom prst="rect">
            <a:avLst/>
          </a:prstGeom>
          <a:noFill/>
          <a:ln>
            <a:noFill/>
          </a:ln>
        </p:spPr>
      </p:pic>
      <p:pic>
        <p:nvPicPr>
          <p:cNvPr id="1367" name="Shape 1367" descr="blue-green.png"/>
          <p:cNvPicPr preferRelativeResize="0"/>
          <p:nvPr/>
        </p:nvPicPr>
        <p:blipFill rotWithShape="1">
          <a:blip r:embed="rId6">
            <a:alphaModFix/>
          </a:blip>
          <a:srcRect/>
          <a:stretch/>
        </p:blipFill>
        <p:spPr>
          <a:xfrm>
            <a:off x="5200276" y="679825"/>
            <a:ext cx="2651310" cy="1811729"/>
          </a:xfrm>
          <a:prstGeom prst="rect">
            <a:avLst/>
          </a:prstGeom>
          <a:noFill/>
          <a:ln>
            <a:noFill/>
          </a:ln>
        </p:spPr>
      </p:pic>
      <p:pic>
        <p:nvPicPr>
          <p:cNvPr id="1368" name="Shape 1368" descr="green.png"/>
          <p:cNvPicPr preferRelativeResize="0"/>
          <p:nvPr/>
        </p:nvPicPr>
        <p:blipFill rotWithShape="1">
          <a:blip r:embed="rId7">
            <a:alphaModFix/>
          </a:blip>
          <a:srcRect/>
          <a:stretch/>
        </p:blipFill>
        <p:spPr>
          <a:xfrm>
            <a:off x="6312651" y="3633696"/>
            <a:ext cx="2666999" cy="889000"/>
          </a:xfrm>
          <a:prstGeom prst="rect">
            <a:avLst/>
          </a:prstGeom>
          <a:noFill/>
          <a:ln>
            <a:noFill/>
          </a:ln>
        </p:spPr>
      </p:pic>
      <p:cxnSp>
        <p:nvCxnSpPr>
          <p:cNvPr id="1369" name="Shape 1369"/>
          <p:cNvCxnSpPr>
            <a:stCxn id="1364" idx="3"/>
          </p:cNvCxnSpPr>
          <p:nvPr/>
        </p:nvCxnSpPr>
        <p:spPr>
          <a:xfrm>
            <a:off x="2741710" y="1281707"/>
            <a:ext cx="2487600" cy="3300"/>
          </a:xfrm>
          <a:prstGeom prst="straightConnector1">
            <a:avLst/>
          </a:prstGeom>
          <a:noFill/>
          <a:ln w="19050" cap="flat" cmpd="sng">
            <a:solidFill>
              <a:schemeClr val="dk2"/>
            </a:solidFill>
            <a:prstDash val="solid"/>
            <a:round/>
            <a:headEnd type="none" w="med" len="med"/>
            <a:tailEnd type="stealth" w="lg" len="lg"/>
          </a:ln>
        </p:spPr>
      </p:cxnSp>
      <p:cxnSp>
        <p:nvCxnSpPr>
          <p:cNvPr id="1370" name="Shape 1370"/>
          <p:cNvCxnSpPr>
            <a:stCxn id="1367" idx="1"/>
          </p:cNvCxnSpPr>
          <p:nvPr/>
        </p:nvCxnSpPr>
        <p:spPr>
          <a:xfrm flipH="1">
            <a:off x="2719276" y="1585690"/>
            <a:ext cx="2481000" cy="595800"/>
          </a:xfrm>
          <a:prstGeom prst="straightConnector1">
            <a:avLst/>
          </a:prstGeom>
          <a:noFill/>
          <a:ln w="19050" cap="flat" cmpd="sng">
            <a:solidFill>
              <a:srgbClr val="008881"/>
            </a:solidFill>
            <a:prstDash val="solid"/>
            <a:round/>
            <a:headEnd type="none" w="med" len="med"/>
            <a:tailEnd type="stealth" w="lg" len="lg"/>
          </a:ln>
        </p:spPr>
      </p:cxnSp>
      <p:cxnSp>
        <p:nvCxnSpPr>
          <p:cNvPr id="1371" name="Shape 1371"/>
          <p:cNvCxnSpPr>
            <a:stCxn id="1365" idx="3"/>
          </p:cNvCxnSpPr>
          <p:nvPr/>
        </p:nvCxnSpPr>
        <p:spPr>
          <a:xfrm rot="10800000" flipH="1">
            <a:off x="2741706" y="3070536"/>
            <a:ext cx="425700" cy="1800"/>
          </a:xfrm>
          <a:prstGeom prst="straightConnector1">
            <a:avLst/>
          </a:prstGeom>
          <a:noFill/>
          <a:ln w="19050" cap="flat" cmpd="sng">
            <a:solidFill>
              <a:srgbClr val="008881"/>
            </a:solidFill>
            <a:prstDash val="solid"/>
            <a:round/>
            <a:headEnd type="none" w="med" len="med"/>
            <a:tailEnd type="stealth" w="lg" len="lg"/>
          </a:ln>
        </p:spPr>
      </p:cxnSp>
      <p:cxnSp>
        <p:nvCxnSpPr>
          <p:cNvPr id="1372" name="Shape 1372"/>
          <p:cNvCxnSpPr>
            <a:endCxn id="1368" idx="1"/>
          </p:cNvCxnSpPr>
          <p:nvPr/>
        </p:nvCxnSpPr>
        <p:spPr>
          <a:xfrm rot="10800000" flipH="1">
            <a:off x="5782251" y="4078196"/>
            <a:ext cx="530400" cy="600"/>
          </a:xfrm>
          <a:prstGeom prst="straightConnector1">
            <a:avLst/>
          </a:prstGeom>
          <a:noFill/>
          <a:ln w="19050" cap="flat" cmpd="sng">
            <a:solidFill>
              <a:srgbClr val="008881"/>
            </a:solidFill>
            <a:prstDash val="solid"/>
            <a:round/>
            <a:headEnd type="none" w="med" len="med"/>
            <a:tailEnd type="stealth" w="lg" len="lg"/>
          </a:ln>
        </p:spPr>
      </p:cxnSp>
      <p:sp>
        <p:nvSpPr>
          <p:cNvPr id="1373" name="Shape 1373"/>
          <p:cNvSpPr txBox="1"/>
          <p:nvPr/>
        </p:nvSpPr>
        <p:spPr>
          <a:xfrm>
            <a:off x="171824" y="4706473"/>
            <a:ext cx="7343588" cy="246221"/>
          </a:xfrm>
          <a:prstGeom prst="rect">
            <a:avLst/>
          </a:prstGeom>
          <a:noFill/>
          <a:ln>
            <a:noFill/>
          </a:ln>
        </p:spPr>
        <p:txBody>
          <a:bodyPr wrap="square" lIns="0" tIns="0" rIns="0" bIns="0" anchor="t" anchorCtr="0">
            <a:noAutofit/>
          </a:bodyPr>
          <a:lstStyle/>
          <a:p>
            <a:pPr marL="0" marR="0" lvl="0" indent="0" algn="l" rtl="0">
              <a:spcBef>
                <a:spcPts val="0"/>
              </a:spcBef>
              <a:buSzPct val="25000"/>
              <a:buNone/>
            </a:pPr>
            <a:r>
              <a:rPr lang="en-US" sz="1600" b="1">
                <a:solidFill>
                  <a:schemeClr val="lt1"/>
                </a:solidFill>
                <a:latin typeface="Arial"/>
                <a:ea typeface="Arial"/>
                <a:cs typeface="Arial"/>
                <a:sym typeface="Arial"/>
              </a:rPr>
              <a:t>https://docs.pivotal.io/pivotalcf/1-8/devguide/deploy-apps/blue-green.html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Shape 466"/>
          <p:cNvSpPr txBox="1">
            <a:spLocks noGrp="1"/>
          </p:cNvSpPr>
          <p:nvPr>
            <p:ph type="title"/>
          </p:nvPr>
        </p:nvSpPr>
        <p:spPr>
          <a:xfrm>
            <a:off x="332172" y="168449"/>
            <a:ext cx="8410500" cy="460500"/>
          </a:xfrm>
          <a:prstGeom prst="rect">
            <a:avLst/>
          </a:prstGeom>
          <a:noFill/>
          <a:ln>
            <a:noFill/>
          </a:ln>
        </p:spPr>
        <p:txBody>
          <a:bodyPr wrap="square"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US" sz="3200" b="0" i="0" u="none" strike="noStrike" cap="none">
                <a:solidFill>
                  <a:schemeClr val="accent1"/>
                </a:solidFill>
                <a:latin typeface="Arial"/>
                <a:ea typeface="Arial"/>
                <a:cs typeface="Arial"/>
                <a:sym typeface="Arial"/>
              </a:rPr>
              <a:t>The promise of Cloud Native</a:t>
            </a:r>
          </a:p>
        </p:txBody>
      </p:sp>
      <p:sp>
        <p:nvSpPr>
          <p:cNvPr id="467" name="Shape 467"/>
          <p:cNvSpPr txBox="1"/>
          <p:nvPr/>
        </p:nvSpPr>
        <p:spPr>
          <a:xfrm>
            <a:off x="415725" y="888168"/>
            <a:ext cx="6990900" cy="3111600"/>
          </a:xfrm>
          <a:prstGeom prst="rect">
            <a:avLst/>
          </a:prstGeom>
          <a:noFill/>
          <a:ln>
            <a:noFill/>
          </a:ln>
        </p:spPr>
        <p:txBody>
          <a:bodyPr wrap="square" lIns="91425" tIns="91425" rIns="91425" bIns="91425" anchor="t" anchorCtr="0">
            <a:noAutofit/>
          </a:bodyPr>
          <a:lstStyle/>
          <a:p>
            <a:pPr marL="457200" marR="0" lvl="0" indent="-457200" algn="l" rtl="0">
              <a:lnSpc>
                <a:spcPct val="113000"/>
              </a:lnSpc>
              <a:spcBef>
                <a:spcPts val="0"/>
              </a:spcBef>
              <a:spcAft>
                <a:spcPts val="0"/>
              </a:spcAft>
              <a:buClr>
                <a:srgbClr val="393939"/>
              </a:buClr>
              <a:buSzPct val="100000"/>
              <a:buFont typeface="Arial"/>
              <a:buChar char="•"/>
            </a:pPr>
            <a:r>
              <a:rPr lang="en-US" sz="2800" b="0" i="0" u="none" strike="noStrike" cap="none">
                <a:solidFill>
                  <a:srgbClr val="393939"/>
                </a:solidFill>
                <a:latin typeface="Arial"/>
                <a:ea typeface="Arial"/>
                <a:cs typeface="Arial"/>
                <a:sym typeface="Arial"/>
              </a:rPr>
              <a:t>Deploy new </a:t>
            </a:r>
            <a:r>
              <a:rPr lang="en-US" sz="2800" b="1" i="0" u="none" strike="noStrike" cap="none">
                <a:solidFill>
                  <a:schemeClr val="lt2"/>
                </a:solidFill>
                <a:latin typeface="Arial"/>
                <a:ea typeface="Arial"/>
                <a:cs typeface="Arial"/>
                <a:sym typeface="Arial"/>
              </a:rPr>
              <a:t>features</a:t>
            </a:r>
            <a:r>
              <a:rPr lang="en-US" sz="2800" b="0" i="0" u="none" strike="noStrike" cap="none">
                <a:solidFill>
                  <a:schemeClr val="lt2"/>
                </a:solidFill>
                <a:latin typeface="Arial"/>
                <a:ea typeface="Arial"/>
                <a:cs typeface="Arial"/>
                <a:sym typeface="Arial"/>
              </a:rPr>
              <a:t> </a:t>
            </a:r>
            <a:r>
              <a:rPr lang="en-US" sz="2800" b="0" i="0" u="none" strike="noStrike" cap="none">
                <a:solidFill>
                  <a:srgbClr val="393939"/>
                </a:solidFill>
                <a:latin typeface="Arial"/>
                <a:ea typeface="Arial"/>
                <a:cs typeface="Arial"/>
                <a:sym typeface="Arial"/>
              </a:rPr>
              <a:t>daily to production</a:t>
            </a:r>
          </a:p>
          <a:p>
            <a:pPr marL="457200" marR="0" lvl="0" indent="-457200" algn="l" rtl="0">
              <a:lnSpc>
                <a:spcPct val="113000"/>
              </a:lnSpc>
              <a:spcBef>
                <a:spcPts val="0"/>
              </a:spcBef>
              <a:spcAft>
                <a:spcPts val="0"/>
              </a:spcAft>
              <a:buClr>
                <a:srgbClr val="393939"/>
              </a:buClr>
              <a:buSzPct val="100000"/>
              <a:buFont typeface="Arial"/>
              <a:buChar char="•"/>
            </a:pPr>
            <a:r>
              <a:rPr lang="en-US" sz="2800" b="0" i="0" u="none" strike="noStrike" cap="none">
                <a:solidFill>
                  <a:srgbClr val="393939"/>
                </a:solidFill>
                <a:latin typeface="Arial"/>
                <a:ea typeface="Arial"/>
                <a:cs typeface="Arial"/>
                <a:sym typeface="Arial"/>
              </a:rPr>
              <a:t>Automate middleware</a:t>
            </a:r>
          </a:p>
          <a:p>
            <a:pPr marL="457200" marR="0" lvl="0" indent="-457200" algn="l" rtl="0">
              <a:lnSpc>
                <a:spcPct val="113000"/>
              </a:lnSpc>
              <a:spcBef>
                <a:spcPts val="0"/>
              </a:spcBef>
              <a:spcAft>
                <a:spcPts val="0"/>
              </a:spcAft>
              <a:buClr>
                <a:srgbClr val="393939"/>
              </a:buClr>
              <a:buSzPct val="100000"/>
              <a:buFont typeface="Arial"/>
              <a:buChar char="•"/>
            </a:pPr>
            <a:r>
              <a:rPr lang="en-US" sz="2800" b="0" i="0" u="none" strike="noStrike" cap="none">
                <a:solidFill>
                  <a:srgbClr val="393939"/>
                </a:solidFill>
                <a:latin typeface="Arial"/>
                <a:ea typeface="Arial"/>
                <a:cs typeface="Arial"/>
                <a:sym typeface="Arial"/>
              </a:rPr>
              <a:t>Free/Cheap horizontal scaling</a:t>
            </a:r>
          </a:p>
          <a:p>
            <a:pPr marL="457200" marR="0" lvl="0" indent="-457200" algn="l" rtl="0">
              <a:lnSpc>
                <a:spcPct val="113000"/>
              </a:lnSpc>
              <a:spcBef>
                <a:spcPts val="0"/>
              </a:spcBef>
              <a:spcAft>
                <a:spcPts val="0"/>
              </a:spcAft>
              <a:buClr>
                <a:srgbClr val="393939"/>
              </a:buClr>
              <a:buSzPct val="100000"/>
              <a:buFont typeface="Arial"/>
              <a:buChar char="•"/>
            </a:pPr>
            <a:r>
              <a:rPr lang="en-US" sz="2800" b="0" i="0" u="none" strike="noStrike" cap="none">
                <a:solidFill>
                  <a:srgbClr val="393939"/>
                </a:solidFill>
                <a:latin typeface="Arial"/>
                <a:ea typeface="Arial"/>
                <a:cs typeface="Arial"/>
                <a:sym typeface="Arial"/>
              </a:rPr>
              <a:t>Contract between App &amp; Platform</a:t>
            </a:r>
          </a:p>
          <a:p>
            <a:pPr marL="457200" marR="0" lvl="0" indent="-457200" algn="l" rtl="0">
              <a:lnSpc>
                <a:spcPct val="113000"/>
              </a:lnSpc>
              <a:spcBef>
                <a:spcPts val="0"/>
              </a:spcBef>
              <a:spcAft>
                <a:spcPts val="0"/>
              </a:spcAft>
              <a:buClr>
                <a:srgbClr val="393939"/>
              </a:buClr>
              <a:buSzPct val="100000"/>
              <a:buFont typeface="Arial"/>
              <a:buChar char="•"/>
            </a:pPr>
            <a:r>
              <a:rPr lang="en-US" sz="2800" b="0" i="0" u="none" strike="noStrike" cap="none">
                <a:solidFill>
                  <a:srgbClr val="393939"/>
                </a:solidFill>
                <a:latin typeface="Arial"/>
                <a:ea typeface="Arial"/>
                <a:cs typeface="Arial"/>
                <a:sym typeface="Arial"/>
              </a:rPr>
              <a:t>Always available</a:t>
            </a:r>
          </a:p>
          <a:p>
            <a:pPr marL="0" marR="0" lvl="0" indent="0" algn="l" rtl="0">
              <a:lnSpc>
                <a:spcPct val="113000"/>
              </a:lnSpc>
              <a:spcBef>
                <a:spcPts val="0"/>
              </a:spcBef>
              <a:spcAft>
                <a:spcPts val="0"/>
              </a:spcAft>
              <a:buClr>
                <a:srgbClr val="000000"/>
              </a:buClr>
              <a:buFont typeface="Arial"/>
              <a:buNone/>
            </a:pPr>
            <a:endParaRPr sz="3000" b="0" i="0" u="none" strike="noStrike" cap="none">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sz="3600" b="0" i="0" u="none" strike="noStrike" cap="none">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sz="3600" b="0" i="0" u="none" strike="noStrike" cap="none">
              <a:solidFill>
                <a:srgbClr val="DBDBDB"/>
              </a:solidFill>
              <a:latin typeface="Arial"/>
              <a:ea typeface="Arial"/>
              <a:cs typeface="Arial"/>
              <a:sym typeface="Arial"/>
            </a:endParaRPr>
          </a:p>
        </p:txBody>
      </p:sp>
    </p:spTree>
  </p:cSld>
  <p:clrMapOvr>
    <a:masterClrMapping/>
  </p:clrMapOvr>
  <p:transition xmlns:p14="http://schemas.microsoft.com/office/powerpoint/2010/mai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pic>
        <p:nvPicPr>
          <p:cNvPr id="1379" name="Shape 1379"/>
          <p:cNvPicPr preferRelativeResize="0"/>
          <p:nvPr/>
        </p:nvPicPr>
        <p:blipFill rotWithShape="1">
          <a:blip r:embed="rId3">
            <a:alphaModFix/>
          </a:blip>
          <a:srcRect/>
          <a:stretch/>
        </p:blipFill>
        <p:spPr>
          <a:xfrm>
            <a:off x="610400" y="1204901"/>
            <a:ext cx="2190750" cy="2733675"/>
          </a:xfrm>
          <a:prstGeom prst="rect">
            <a:avLst/>
          </a:prstGeom>
          <a:noFill/>
          <a:ln>
            <a:noFill/>
          </a:ln>
        </p:spPr>
      </p:pic>
      <p:sp>
        <p:nvSpPr>
          <p:cNvPr id="1380" name="Shape 1380"/>
          <p:cNvSpPr/>
          <p:nvPr/>
        </p:nvSpPr>
        <p:spPr>
          <a:xfrm>
            <a:off x="3153600" y="1454100"/>
            <a:ext cx="5685600" cy="2235300"/>
          </a:xfrm>
          <a:prstGeom prst="rect">
            <a:avLst/>
          </a:prstGeom>
          <a:noFill/>
          <a:ln>
            <a:noFill/>
          </a:ln>
        </p:spPr>
        <p:txBody>
          <a:bodyPr wrap="square" lIns="91425" tIns="45700" rIns="91425" bIns="45700" anchor="ctr" anchorCtr="0">
            <a:noAutofit/>
          </a:bodyPr>
          <a:lstStyle/>
          <a:p>
            <a:pPr marL="0" marR="0" lvl="0" indent="0" algn="ctr" rtl="0">
              <a:spcBef>
                <a:spcPts val="0"/>
              </a:spcBef>
              <a:spcAft>
                <a:spcPts val="0"/>
              </a:spcAft>
              <a:buClr>
                <a:srgbClr val="666666"/>
              </a:buClr>
              <a:buSzPct val="25000"/>
              <a:buFont typeface="Arial"/>
              <a:buNone/>
            </a:pPr>
            <a:r>
              <a:rPr lang="en-US" sz="4800">
                <a:solidFill>
                  <a:srgbClr val="666666"/>
                </a:solidFill>
                <a:latin typeface="Arial"/>
                <a:ea typeface="Arial"/>
                <a:cs typeface="Arial"/>
                <a:sym typeface="Arial"/>
              </a:rPr>
              <a:t>CI/CD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Shape 1385"/>
          <p:cNvSpPr txBox="1">
            <a:spLocks noGrp="1"/>
          </p:cNvSpPr>
          <p:nvPr>
            <p:ph type="title"/>
          </p:nvPr>
        </p:nvSpPr>
        <p:spPr>
          <a:xfrm>
            <a:off x="366712" y="325437"/>
            <a:ext cx="8410574" cy="460374"/>
          </a:xfrm>
          <a:prstGeom prst="rect">
            <a:avLst/>
          </a:prstGeom>
          <a:noFill/>
          <a:ln>
            <a:noFill/>
          </a:ln>
        </p:spPr>
        <p:txBody>
          <a:bodyPr wrap="square"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3200" b="0" i="0" u="none" strike="noStrike" cap="none">
                <a:solidFill>
                  <a:srgbClr val="00685D"/>
                </a:solidFill>
                <a:latin typeface="Arial"/>
                <a:ea typeface="Arial"/>
                <a:cs typeface="Arial"/>
                <a:sym typeface="Arial"/>
              </a:rPr>
              <a:t>Application Lifecycle Management: CI/CD</a:t>
            </a:r>
            <a:br>
              <a:rPr lang="en-US" sz="3200" b="0" i="0" u="none" strike="noStrike" cap="none">
                <a:solidFill>
                  <a:srgbClr val="00685D"/>
                </a:solidFill>
                <a:latin typeface="Arial"/>
                <a:ea typeface="Arial"/>
                <a:cs typeface="Arial"/>
                <a:sym typeface="Arial"/>
              </a:rPr>
            </a:br>
            <a:r>
              <a:rPr lang="en-US" sz="1800" b="0" i="0" u="none" strike="noStrike" cap="none">
                <a:solidFill>
                  <a:schemeClr val="lt2"/>
                </a:solidFill>
                <a:latin typeface="Arial"/>
                <a:ea typeface="Arial"/>
                <a:cs typeface="Arial"/>
                <a:sym typeface="Arial"/>
              </a:rPr>
              <a:t>Delivery High Quality Software, Faster and Continuously From Idea to Production</a:t>
            </a:r>
          </a:p>
        </p:txBody>
      </p:sp>
      <p:sp>
        <p:nvSpPr>
          <p:cNvPr id="1386" name="Shape 1386"/>
          <p:cNvSpPr/>
          <p:nvPr/>
        </p:nvSpPr>
        <p:spPr>
          <a:xfrm>
            <a:off x="597647" y="3309468"/>
            <a:ext cx="1187824" cy="896470"/>
          </a:xfrm>
          <a:prstGeom prst="rect">
            <a:avLst/>
          </a:prstGeom>
          <a:noFill/>
          <a:ln>
            <a:noFill/>
          </a:ln>
        </p:spPr>
        <p:txBody>
          <a:bodyPr wrap="square" lIns="91425" tIns="45700" rIns="91425" bIns="45700" anchor="t" anchorCtr="0">
            <a:noAutofit/>
          </a:bodyPr>
          <a:lstStyle/>
          <a:p>
            <a:pPr marL="0" marR="0" lvl="0" indent="0" algn="ctr" rtl="0">
              <a:spcBef>
                <a:spcPts val="0"/>
              </a:spcBef>
              <a:buClr>
                <a:schemeClr val="lt2"/>
              </a:buClr>
              <a:buSzPct val="25000"/>
              <a:buFont typeface="Arial"/>
              <a:buNone/>
            </a:pPr>
            <a:r>
              <a:rPr lang="en-US" sz="800" b="0" i="0" u="none" strike="noStrike" cap="none">
                <a:solidFill>
                  <a:schemeClr val="lt2"/>
                </a:solidFill>
                <a:latin typeface="Arial"/>
                <a:ea typeface="Arial"/>
                <a:cs typeface="Arial"/>
                <a:sym typeface="Arial"/>
              </a:rPr>
              <a:t>Distributed revision control and source code management. Collaborative software development</a:t>
            </a:r>
          </a:p>
        </p:txBody>
      </p:sp>
      <p:sp>
        <p:nvSpPr>
          <p:cNvPr id="1387" name="Shape 1387"/>
          <p:cNvSpPr/>
          <p:nvPr/>
        </p:nvSpPr>
        <p:spPr>
          <a:xfrm>
            <a:off x="1990164" y="3309468"/>
            <a:ext cx="1187824" cy="896470"/>
          </a:xfrm>
          <a:prstGeom prst="rect">
            <a:avLst/>
          </a:prstGeom>
          <a:noFill/>
          <a:ln>
            <a:noFill/>
          </a:ln>
        </p:spPr>
        <p:txBody>
          <a:bodyPr wrap="square" lIns="91425" tIns="45700" rIns="91425" bIns="45700" anchor="t" anchorCtr="0">
            <a:noAutofit/>
          </a:bodyPr>
          <a:lstStyle/>
          <a:p>
            <a:pPr marL="0" marR="0" lvl="0" indent="0" algn="ctr" rtl="0">
              <a:spcBef>
                <a:spcPts val="0"/>
              </a:spcBef>
              <a:buClr>
                <a:schemeClr val="lt2"/>
              </a:buClr>
              <a:buSzPct val="25000"/>
              <a:buFont typeface="Arial"/>
              <a:buNone/>
            </a:pPr>
            <a:r>
              <a:rPr lang="en-US" sz="800" b="0" i="0" u="none" strike="noStrike" cap="none">
                <a:solidFill>
                  <a:schemeClr val="lt2"/>
                </a:solidFill>
                <a:latin typeface="Arial"/>
                <a:ea typeface="Arial"/>
                <a:cs typeface="Arial"/>
                <a:sym typeface="Arial"/>
              </a:rPr>
              <a:t>Build and test software projects continuously and incrementally. Hundreds of compatible plugins</a:t>
            </a:r>
          </a:p>
        </p:txBody>
      </p:sp>
      <p:sp>
        <p:nvSpPr>
          <p:cNvPr id="1388" name="Shape 1388"/>
          <p:cNvSpPr/>
          <p:nvPr/>
        </p:nvSpPr>
        <p:spPr>
          <a:xfrm>
            <a:off x="3245224" y="3309475"/>
            <a:ext cx="1187824" cy="732655"/>
          </a:xfrm>
          <a:prstGeom prst="rect">
            <a:avLst/>
          </a:prstGeom>
          <a:noFill/>
          <a:ln>
            <a:noFill/>
          </a:ln>
        </p:spPr>
        <p:txBody>
          <a:bodyPr wrap="square" lIns="91425" tIns="45700" rIns="91425" bIns="45700" anchor="t" anchorCtr="0">
            <a:noAutofit/>
          </a:bodyPr>
          <a:lstStyle/>
          <a:p>
            <a:pPr marL="0" marR="0" lvl="0" indent="0" algn="ctr" rtl="0">
              <a:spcBef>
                <a:spcPts val="0"/>
              </a:spcBef>
              <a:buClr>
                <a:schemeClr val="lt2"/>
              </a:buClr>
              <a:buSzPct val="25000"/>
              <a:buFont typeface="Arial"/>
              <a:buNone/>
            </a:pPr>
            <a:r>
              <a:rPr lang="en-US" sz="800" b="0" i="0" u="none" strike="noStrike" cap="none">
                <a:solidFill>
                  <a:schemeClr val="lt2"/>
                </a:solidFill>
                <a:latin typeface="Arial"/>
                <a:ea typeface="Arial"/>
                <a:cs typeface="Arial"/>
                <a:sym typeface="Arial"/>
              </a:rPr>
              <a:t>Share binaries and manage distributions. Manage artifact lifecycle. Avoid license violations</a:t>
            </a:r>
          </a:p>
        </p:txBody>
      </p:sp>
      <p:sp>
        <p:nvSpPr>
          <p:cNvPr id="1389" name="Shape 1389"/>
          <p:cNvSpPr/>
          <p:nvPr/>
        </p:nvSpPr>
        <p:spPr>
          <a:xfrm>
            <a:off x="4833469" y="3309466"/>
            <a:ext cx="3929528" cy="655262"/>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Clr>
                <a:schemeClr val="lt2"/>
              </a:buClr>
              <a:buSzPct val="25000"/>
              <a:buFont typeface="Arial"/>
              <a:buNone/>
            </a:pPr>
            <a:r>
              <a:rPr lang="en-US" sz="800" b="0" i="0" u="none" strike="noStrike" cap="none">
                <a:solidFill>
                  <a:schemeClr val="lt2"/>
                </a:solidFill>
                <a:latin typeface="Arial"/>
                <a:ea typeface="Arial"/>
                <a:cs typeface="Arial"/>
                <a:sym typeface="Arial"/>
              </a:rPr>
              <a:t>Develop, test, QA and production on the same platform. Simple, developer friendly commands and APIs. Operational benefits for every app. Built-in ecosystem services. Deploy, operate and scale on any IAAS</a:t>
            </a:r>
          </a:p>
          <a:p>
            <a:pPr marL="0" marR="0" lvl="0" indent="0" algn="ctr" rtl="0">
              <a:spcBef>
                <a:spcPts val="0"/>
              </a:spcBef>
              <a:spcAft>
                <a:spcPts val="0"/>
              </a:spcAft>
              <a:buClr>
                <a:schemeClr val="dk1"/>
              </a:buClr>
              <a:buFont typeface="Arial"/>
              <a:buNone/>
            </a:pPr>
            <a:endParaRPr sz="800" b="0" i="0" u="none" strike="noStrike" cap="none">
              <a:solidFill>
                <a:schemeClr val="lt2"/>
              </a:solidFill>
              <a:latin typeface="Arial"/>
              <a:ea typeface="Arial"/>
              <a:cs typeface="Arial"/>
              <a:sym typeface="Arial"/>
            </a:endParaRPr>
          </a:p>
          <a:p>
            <a:pPr marL="0" marR="0" lvl="0" indent="0" algn="ctr" rtl="0">
              <a:spcBef>
                <a:spcPts val="0"/>
              </a:spcBef>
              <a:buClr>
                <a:schemeClr val="dk1"/>
              </a:buClr>
              <a:buFont typeface="Arial"/>
              <a:buNone/>
            </a:pPr>
            <a:endParaRPr sz="800" b="0" i="0" u="none" strike="noStrike" cap="none">
              <a:solidFill>
                <a:schemeClr val="lt2"/>
              </a:solidFill>
              <a:latin typeface="Arial"/>
              <a:ea typeface="Arial"/>
              <a:cs typeface="Arial"/>
              <a:sym typeface="Arial"/>
            </a:endParaRPr>
          </a:p>
        </p:txBody>
      </p:sp>
      <p:sp>
        <p:nvSpPr>
          <p:cNvPr id="1390" name="Shape 1390"/>
          <p:cNvSpPr/>
          <p:nvPr/>
        </p:nvSpPr>
        <p:spPr>
          <a:xfrm>
            <a:off x="567772" y="1180342"/>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spcAft>
                <a:spcPts val="0"/>
              </a:spcAft>
              <a:buClr>
                <a:schemeClr val="dk2"/>
              </a:buClr>
              <a:buSzPct val="25000"/>
              <a:buFont typeface="Arial"/>
              <a:buNone/>
            </a:pPr>
            <a:r>
              <a:rPr lang="en-US" sz="800" b="1" i="0" u="none" strike="noStrike" cap="none">
                <a:solidFill>
                  <a:schemeClr val="dk2"/>
                </a:solidFill>
                <a:latin typeface="Arial"/>
                <a:ea typeface="Arial"/>
                <a:cs typeface="Arial"/>
                <a:sym typeface="Arial"/>
              </a:rPr>
              <a:t>AUTOMATION.</a:t>
            </a:r>
          </a:p>
          <a:p>
            <a:pPr marL="0" marR="0" lvl="0" indent="0" algn="l" rtl="0">
              <a:spcBef>
                <a:spcPts val="0"/>
              </a:spcBef>
              <a:buClr>
                <a:schemeClr val="lt2"/>
              </a:buClr>
              <a:buSzPct val="25000"/>
              <a:buFont typeface="Arial"/>
              <a:buNone/>
            </a:pPr>
            <a:r>
              <a:rPr lang="en-US" sz="800" b="0" i="0" u="none" strike="noStrike" cap="none">
                <a:solidFill>
                  <a:schemeClr val="lt2"/>
                </a:solidFill>
                <a:latin typeface="Arial"/>
                <a:ea typeface="Arial"/>
                <a:cs typeface="Arial"/>
                <a:sym typeface="Arial"/>
              </a:rPr>
              <a:t>Integrate tools and automate processes from testing to builds and deployment</a:t>
            </a:r>
          </a:p>
        </p:txBody>
      </p:sp>
      <p:sp>
        <p:nvSpPr>
          <p:cNvPr id="1391" name="Shape 1391"/>
          <p:cNvSpPr/>
          <p:nvPr/>
        </p:nvSpPr>
        <p:spPr>
          <a:xfrm>
            <a:off x="2633151" y="1183330"/>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spcAft>
                <a:spcPts val="0"/>
              </a:spcAft>
              <a:buClr>
                <a:schemeClr val="dk2"/>
              </a:buClr>
              <a:buSzPct val="25000"/>
              <a:buFont typeface="Arial"/>
              <a:buNone/>
            </a:pPr>
            <a:r>
              <a:rPr lang="en-US" sz="800" b="1" i="0" u="none" strike="noStrike" cap="none">
                <a:solidFill>
                  <a:schemeClr val="dk2"/>
                </a:solidFill>
                <a:latin typeface="Arial"/>
                <a:ea typeface="Arial"/>
                <a:cs typeface="Arial"/>
                <a:sym typeface="Arial"/>
              </a:rPr>
              <a:t>SPEED.</a:t>
            </a:r>
          </a:p>
          <a:p>
            <a:pPr marL="0" marR="0" lvl="0" indent="0" algn="l" rtl="0">
              <a:spcBef>
                <a:spcPts val="0"/>
              </a:spcBef>
              <a:buClr>
                <a:schemeClr val="lt2"/>
              </a:buClr>
              <a:buSzPct val="25000"/>
              <a:buFont typeface="Arial"/>
              <a:buNone/>
            </a:pPr>
            <a:r>
              <a:rPr lang="en-US" sz="800" b="0" i="0" u="none" strike="noStrike" cap="none">
                <a:solidFill>
                  <a:schemeClr val="lt2"/>
                </a:solidFill>
                <a:latin typeface="Arial"/>
                <a:ea typeface="Arial"/>
                <a:cs typeface="Arial"/>
                <a:sym typeface="Arial"/>
              </a:rPr>
              <a:t>Release more frequently with smaller bits will reduce complexity and improve time-to-market</a:t>
            </a:r>
          </a:p>
        </p:txBody>
      </p:sp>
      <p:sp>
        <p:nvSpPr>
          <p:cNvPr id="1392" name="Shape 1392"/>
          <p:cNvSpPr/>
          <p:nvPr/>
        </p:nvSpPr>
        <p:spPr>
          <a:xfrm>
            <a:off x="4698521" y="1183330"/>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spcAft>
                <a:spcPts val="0"/>
              </a:spcAft>
              <a:buClr>
                <a:schemeClr val="dk2"/>
              </a:buClr>
              <a:buSzPct val="25000"/>
              <a:buFont typeface="Arial"/>
              <a:buNone/>
            </a:pPr>
            <a:r>
              <a:rPr lang="en-US" sz="800" b="1" i="0" u="none" strike="noStrike" cap="none">
                <a:solidFill>
                  <a:schemeClr val="dk2"/>
                </a:solidFill>
                <a:latin typeface="Arial"/>
                <a:ea typeface="Arial"/>
                <a:cs typeface="Arial"/>
                <a:sym typeface="Arial"/>
              </a:rPr>
              <a:t>QUALITY.</a:t>
            </a:r>
          </a:p>
          <a:p>
            <a:pPr marL="0" marR="0" lvl="0" indent="0" algn="l" rtl="0">
              <a:spcBef>
                <a:spcPts val="0"/>
              </a:spcBef>
              <a:buClr>
                <a:schemeClr val="lt2"/>
              </a:buClr>
              <a:buSzPct val="25000"/>
              <a:buFont typeface="Arial"/>
              <a:buNone/>
            </a:pPr>
            <a:r>
              <a:rPr lang="en-US" sz="800" b="0" i="0" u="none" strike="noStrike" cap="none">
                <a:solidFill>
                  <a:schemeClr val="lt2"/>
                </a:solidFill>
                <a:latin typeface="Arial"/>
                <a:ea typeface="Arial"/>
                <a:cs typeface="Arial"/>
                <a:sym typeface="Arial"/>
              </a:rPr>
              <a:t>Reduce feedback loop using test-driven development to surface problems sooner and be responsive</a:t>
            </a:r>
          </a:p>
        </p:txBody>
      </p:sp>
      <p:sp>
        <p:nvSpPr>
          <p:cNvPr id="1393" name="Shape 1393"/>
          <p:cNvSpPr/>
          <p:nvPr/>
        </p:nvSpPr>
        <p:spPr>
          <a:xfrm>
            <a:off x="6763889" y="1183330"/>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spcAft>
                <a:spcPts val="0"/>
              </a:spcAft>
              <a:buClr>
                <a:schemeClr val="dk2"/>
              </a:buClr>
              <a:buSzPct val="25000"/>
              <a:buFont typeface="Arial"/>
              <a:buNone/>
            </a:pPr>
            <a:r>
              <a:rPr lang="en-US" sz="800" b="1" i="0" u="none" strike="noStrike" cap="none">
                <a:solidFill>
                  <a:schemeClr val="dk2"/>
                </a:solidFill>
                <a:latin typeface="Arial"/>
                <a:ea typeface="Arial"/>
                <a:cs typeface="Arial"/>
                <a:sym typeface="Arial"/>
              </a:rPr>
              <a:t>AGILITY.</a:t>
            </a:r>
          </a:p>
          <a:p>
            <a:pPr marL="0" marR="0" lvl="0" indent="0" algn="l" rtl="0">
              <a:spcBef>
                <a:spcPts val="0"/>
              </a:spcBef>
              <a:buClr>
                <a:schemeClr val="lt2"/>
              </a:buClr>
              <a:buSzPct val="25000"/>
              <a:buFont typeface="Arial"/>
              <a:buNone/>
            </a:pPr>
            <a:r>
              <a:rPr lang="en-US" sz="800" b="0" i="0" u="none" strike="noStrike" cap="none">
                <a:solidFill>
                  <a:schemeClr val="lt2"/>
                </a:solidFill>
                <a:latin typeface="Arial"/>
                <a:ea typeface="Arial"/>
                <a:cs typeface="Arial"/>
                <a:sym typeface="Arial"/>
              </a:rPr>
              <a:t>Push updates on regular basis with no downtime to improve customer experience and time to market</a:t>
            </a:r>
          </a:p>
        </p:txBody>
      </p:sp>
      <p:grpSp>
        <p:nvGrpSpPr>
          <p:cNvPr id="1394" name="Shape 1394"/>
          <p:cNvGrpSpPr/>
          <p:nvPr/>
        </p:nvGrpSpPr>
        <p:grpSpPr>
          <a:xfrm>
            <a:off x="257447" y="1830287"/>
            <a:ext cx="8811871" cy="1390723"/>
            <a:chOff x="257442" y="2286009"/>
            <a:chExt cx="8811871" cy="1390723"/>
          </a:xfrm>
        </p:grpSpPr>
        <p:sp>
          <p:nvSpPr>
            <p:cNvPr id="1395" name="Shape 1395"/>
            <p:cNvSpPr/>
            <p:nvPr/>
          </p:nvSpPr>
          <p:spPr>
            <a:xfrm>
              <a:off x="537900" y="2397368"/>
              <a:ext cx="1528755" cy="541570"/>
            </a:xfrm>
            <a:prstGeom prst="homePlate">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lt1"/>
                </a:buClr>
                <a:buSzPct val="25000"/>
                <a:buFont typeface="Arial"/>
                <a:buNone/>
              </a:pPr>
              <a:r>
                <a:rPr lang="en-US" sz="1000" b="1" i="0" u="none" strike="noStrike" cap="none">
                  <a:solidFill>
                    <a:schemeClr val="lt1"/>
                  </a:solidFill>
                  <a:latin typeface="Arial"/>
                  <a:ea typeface="Arial"/>
                  <a:cs typeface="Arial"/>
                  <a:sym typeface="Arial"/>
                </a:rPr>
                <a:t>Commit Code Change</a:t>
              </a:r>
            </a:p>
          </p:txBody>
        </p:sp>
        <p:sp>
          <p:nvSpPr>
            <p:cNvPr id="1396" name="Shape 1396"/>
            <p:cNvSpPr/>
            <p:nvPr/>
          </p:nvSpPr>
          <p:spPr>
            <a:xfrm>
              <a:off x="1798250" y="2398068"/>
              <a:ext cx="1655491" cy="548341"/>
            </a:xfrm>
            <a:prstGeom prst="chevron">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spcAft>
                  <a:spcPts val="0"/>
                </a:spcAft>
                <a:buClr>
                  <a:schemeClr val="lt1"/>
                </a:buClr>
                <a:buSzPct val="25000"/>
                <a:buFont typeface="Arial"/>
                <a:buNone/>
              </a:pPr>
              <a:r>
                <a:rPr lang="en-US" sz="1000" b="1" i="0" u="none" strike="noStrike" cap="none">
                  <a:solidFill>
                    <a:schemeClr val="lt1"/>
                  </a:solidFill>
                  <a:latin typeface="Arial"/>
                  <a:ea typeface="Arial"/>
                  <a:cs typeface="Arial"/>
                  <a:sym typeface="Arial"/>
                </a:rPr>
                <a:t>Automate Build &amp; Test</a:t>
              </a:r>
            </a:p>
            <a:p>
              <a:pPr marL="0" marR="0" lvl="0" indent="0" algn="ctr" rtl="0">
                <a:spcBef>
                  <a:spcPts val="0"/>
                </a:spcBef>
                <a:buClr>
                  <a:schemeClr val="lt1"/>
                </a:buClr>
                <a:buSzPct val="25000"/>
                <a:buFont typeface="Arial"/>
                <a:buNone/>
              </a:pPr>
              <a:r>
                <a:rPr lang="en-US" sz="700" b="0" i="0" u="none" strike="noStrike" cap="none">
                  <a:solidFill>
                    <a:schemeClr val="lt1"/>
                  </a:solidFill>
                  <a:latin typeface="Arial"/>
                  <a:ea typeface="Arial"/>
                  <a:cs typeface="Arial"/>
                  <a:sym typeface="Arial"/>
                </a:rPr>
                <a:t>(Unit Test, Static Code Analysis)</a:t>
              </a:r>
            </a:p>
          </p:txBody>
        </p:sp>
        <p:sp>
          <p:nvSpPr>
            <p:cNvPr id="1397" name="Shape 1397"/>
            <p:cNvSpPr/>
            <p:nvPr/>
          </p:nvSpPr>
          <p:spPr>
            <a:xfrm>
              <a:off x="3185335" y="2398068"/>
              <a:ext cx="1655491" cy="548341"/>
            </a:xfrm>
            <a:prstGeom prst="chevron">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lt1"/>
                </a:buClr>
                <a:buSzPct val="25000"/>
                <a:buFont typeface="Arial"/>
                <a:buNone/>
              </a:pPr>
              <a:r>
                <a:rPr lang="en-US" sz="1000" b="1" i="0" u="none" strike="noStrike" cap="none">
                  <a:solidFill>
                    <a:schemeClr val="lt1"/>
                  </a:solidFill>
                  <a:latin typeface="Arial"/>
                  <a:ea typeface="Arial"/>
                  <a:cs typeface="Arial"/>
                  <a:sym typeface="Arial"/>
                </a:rPr>
                <a:t>Store Binaries &amp; Build Artifacts</a:t>
              </a:r>
            </a:p>
          </p:txBody>
        </p:sp>
        <p:sp>
          <p:nvSpPr>
            <p:cNvPr id="1398" name="Shape 1398"/>
            <p:cNvSpPr/>
            <p:nvPr/>
          </p:nvSpPr>
          <p:spPr>
            <a:xfrm>
              <a:off x="4572421" y="2398068"/>
              <a:ext cx="1655491" cy="548341"/>
            </a:xfrm>
            <a:prstGeom prst="chevron">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lt1"/>
                </a:buClr>
                <a:buSzPct val="25000"/>
                <a:buFont typeface="Arial"/>
                <a:buNone/>
              </a:pPr>
              <a:r>
                <a:rPr lang="en-US" sz="1000" b="1" i="0" u="none" strike="noStrike" cap="none">
                  <a:solidFill>
                    <a:schemeClr val="lt1"/>
                  </a:solidFill>
                  <a:latin typeface="Arial"/>
                  <a:ea typeface="Arial"/>
                  <a:cs typeface="Arial"/>
                  <a:sym typeface="Arial"/>
                </a:rPr>
                <a:t>Automated Integration Testing</a:t>
              </a:r>
            </a:p>
          </p:txBody>
        </p:sp>
        <p:sp>
          <p:nvSpPr>
            <p:cNvPr id="1399" name="Shape 1399"/>
            <p:cNvSpPr/>
            <p:nvPr/>
          </p:nvSpPr>
          <p:spPr>
            <a:xfrm>
              <a:off x="5959507" y="2398068"/>
              <a:ext cx="1655491" cy="548341"/>
            </a:xfrm>
            <a:prstGeom prst="chevron">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lt1"/>
                </a:buClr>
                <a:buSzPct val="25000"/>
                <a:buFont typeface="Arial"/>
                <a:buNone/>
              </a:pPr>
              <a:r>
                <a:rPr lang="en-US" sz="1000" b="1" i="0" u="none" strike="noStrike" cap="none">
                  <a:solidFill>
                    <a:schemeClr val="lt1"/>
                  </a:solidFill>
                  <a:latin typeface="Arial"/>
                  <a:ea typeface="Arial"/>
                  <a:cs typeface="Arial"/>
                  <a:sym typeface="Arial"/>
                </a:rPr>
                <a:t>Acceptance, Performance &amp; Load</a:t>
              </a:r>
            </a:p>
          </p:txBody>
        </p:sp>
        <p:sp>
          <p:nvSpPr>
            <p:cNvPr id="1400" name="Shape 1400"/>
            <p:cNvSpPr/>
            <p:nvPr/>
          </p:nvSpPr>
          <p:spPr>
            <a:xfrm>
              <a:off x="7346592" y="2398068"/>
              <a:ext cx="1722720" cy="548341"/>
            </a:xfrm>
            <a:prstGeom prst="chevron">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lt1"/>
                </a:buClr>
                <a:buSzPct val="25000"/>
                <a:buFont typeface="Arial"/>
                <a:buNone/>
              </a:pPr>
              <a:r>
                <a:rPr lang="en-US" sz="1000" b="1" i="0" u="none" strike="noStrike" cap="none">
                  <a:solidFill>
                    <a:schemeClr val="lt1"/>
                  </a:solidFill>
                  <a:latin typeface="Arial"/>
                  <a:ea typeface="Arial"/>
                  <a:cs typeface="Arial"/>
                  <a:sym typeface="Arial"/>
                </a:rPr>
                <a:t>Zero Downtime Upgrade to Production</a:t>
              </a:r>
            </a:p>
          </p:txBody>
        </p:sp>
        <p:pic>
          <p:nvPicPr>
            <p:cNvPr id="1401" name="Shape 1401"/>
            <p:cNvPicPr preferRelativeResize="0"/>
            <p:nvPr/>
          </p:nvPicPr>
          <p:blipFill rotWithShape="1">
            <a:blip r:embed="rId3">
              <a:alphaModFix/>
            </a:blip>
            <a:srcRect/>
            <a:stretch/>
          </p:blipFill>
          <p:spPr>
            <a:xfrm>
              <a:off x="7954304" y="2928482"/>
              <a:ext cx="606986" cy="606986"/>
            </a:xfrm>
            <a:prstGeom prst="rect">
              <a:avLst/>
            </a:prstGeom>
            <a:noFill/>
            <a:ln>
              <a:noFill/>
            </a:ln>
          </p:spPr>
        </p:pic>
        <p:pic>
          <p:nvPicPr>
            <p:cNvPr id="1402" name="Shape 1402"/>
            <p:cNvPicPr preferRelativeResize="0"/>
            <p:nvPr/>
          </p:nvPicPr>
          <p:blipFill rotWithShape="1">
            <a:blip r:embed="rId3">
              <a:alphaModFix/>
            </a:blip>
            <a:srcRect/>
            <a:stretch/>
          </p:blipFill>
          <p:spPr>
            <a:xfrm>
              <a:off x="6475128" y="2928482"/>
              <a:ext cx="606986" cy="606986"/>
            </a:xfrm>
            <a:prstGeom prst="rect">
              <a:avLst/>
            </a:prstGeom>
            <a:noFill/>
            <a:ln>
              <a:noFill/>
            </a:ln>
          </p:spPr>
        </p:pic>
        <p:pic>
          <p:nvPicPr>
            <p:cNvPr id="1403" name="Shape 1403"/>
            <p:cNvPicPr preferRelativeResize="0"/>
            <p:nvPr/>
          </p:nvPicPr>
          <p:blipFill rotWithShape="1">
            <a:blip r:embed="rId3">
              <a:alphaModFix/>
            </a:blip>
            <a:srcRect/>
            <a:stretch/>
          </p:blipFill>
          <p:spPr>
            <a:xfrm>
              <a:off x="5100539" y="2928482"/>
              <a:ext cx="606986" cy="606986"/>
            </a:xfrm>
            <a:prstGeom prst="rect">
              <a:avLst/>
            </a:prstGeom>
            <a:noFill/>
            <a:ln>
              <a:noFill/>
            </a:ln>
          </p:spPr>
        </p:pic>
        <p:pic>
          <p:nvPicPr>
            <p:cNvPr id="1404" name="Shape 1404"/>
            <p:cNvPicPr preferRelativeResize="0"/>
            <p:nvPr/>
          </p:nvPicPr>
          <p:blipFill rotWithShape="1">
            <a:blip r:embed="rId4">
              <a:alphaModFix/>
            </a:blip>
            <a:srcRect/>
            <a:stretch/>
          </p:blipFill>
          <p:spPr>
            <a:xfrm>
              <a:off x="3498096" y="3467898"/>
              <a:ext cx="984250" cy="185600"/>
            </a:xfrm>
            <a:prstGeom prst="rect">
              <a:avLst/>
            </a:prstGeom>
            <a:noFill/>
            <a:ln>
              <a:noFill/>
            </a:ln>
          </p:spPr>
        </p:pic>
        <p:sp>
          <p:nvSpPr>
            <p:cNvPr id="1405" name="Shape 1405"/>
            <p:cNvSpPr txBox="1"/>
            <p:nvPr/>
          </p:nvSpPr>
          <p:spPr>
            <a:xfrm rot="-5400000">
              <a:off x="7471" y="2535980"/>
              <a:ext cx="776939" cy="276998"/>
            </a:xfrm>
            <a:prstGeom prst="rect">
              <a:avLst/>
            </a:prstGeom>
            <a:noFill/>
            <a:ln>
              <a:noFill/>
            </a:ln>
          </p:spPr>
          <p:txBody>
            <a:bodyPr wrap="square" lIns="91425" tIns="45700" rIns="91425" bIns="45700" anchor="t" anchorCtr="0">
              <a:noAutofit/>
            </a:bodyPr>
            <a:lstStyle/>
            <a:p>
              <a:pPr marL="0" marR="0" lvl="0" indent="0" algn="ctr" rtl="0">
                <a:spcBef>
                  <a:spcPts val="0"/>
                </a:spcBef>
                <a:buClr>
                  <a:schemeClr val="dk2"/>
                </a:buClr>
                <a:buSzPct val="25000"/>
                <a:buFont typeface="Arial"/>
                <a:buNone/>
              </a:pPr>
              <a:r>
                <a:rPr lang="en-US" sz="600" b="1" i="0" u="none" strike="noStrike" cap="none">
                  <a:solidFill>
                    <a:schemeClr val="dk2"/>
                  </a:solidFill>
                  <a:latin typeface="Arial"/>
                  <a:ea typeface="Arial"/>
                  <a:cs typeface="Arial"/>
                  <a:sym typeface="Arial"/>
                </a:rPr>
                <a:t>Build Pipeline Operations</a:t>
              </a:r>
            </a:p>
          </p:txBody>
        </p:sp>
        <p:sp>
          <p:nvSpPr>
            <p:cNvPr id="1406" name="Shape 1406"/>
            <p:cNvSpPr txBox="1"/>
            <p:nvPr/>
          </p:nvSpPr>
          <p:spPr>
            <a:xfrm rot="-5400000">
              <a:off x="53637" y="3137958"/>
              <a:ext cx="776939" cy="184666"/>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000000"/>
                </a:buClr>
                <a:buSzPct val="25000"/>
                <a:buFont typeface="Arial"/>
                <a:buNone/>
              </a:pPr>
              <a:r>
                <a:rPr lang="en-US" sz="600" b="1" i="0" u="none" strike="noStrike" cap="none">
                  <a:solidFill>
                    <a:srgbClr val="000000"/>
                  </a:solidFill>
                  <a:latin typeface="Arial"/>
                  <a:ea typeface="Arial"/>
                  <a:cs typeface="Arial"/>
                  <a:sym typeface="Arial"/>
                </a:rPr>
                <a:t>Tool Chain</a:t>
              </a:r>
            </a:p>
          </p:txBody>
        </p:sp>
        <p:sp>
          <p:nvSpPr>
            <p:cNvPr id="1407" name="Shape 1407"/>
            <p:cNvSpPr txBox="1"/>
            <p:nvPr/>
          </p:nvSpPr>
          <p:spPr>
            <a:xfrm>
              <a:off x="788743" y="3492066"/>
              <a:ext cx="776939" cy="184666"/>
            </a:xfrm>
            <a:prstGeom prst="rect">
              <a:avLst/>
            </a:prstGeom>
            <a:noFill/>
            <a:ln>
              <a:noFill/>
            </a:ln>
          </p:spPr>
          <p:txBody>
            <a:bodyPr wrap="square" lIns="91425" tIns="45700" rIns="91425" bIns="45700" anchor="t" anchorCtr="0">
              <a:noAutofit/>
            </a:bodyPr>
            <a:lstStyle/>
            <a:p>
              <a:pPr marL="0" marR="0" lvl="0" indent="0" algn="ctr" rtl="0">
                <a:spcBef>
                  <a:spcPts val="0"/>
                </a:spcBef>
                <a:buClr>
                  <a:schemeClr val="lt2"/>
                </a:buClr>
                <a:buSzPct val="25000"/>
                <a:buFont typeface="Arial"/>
                <a:buNone/>
              </a:pPr>
              <a:r>
                <a:rPr lang="en-US" sz="600" b="1" i="0" u="none" strike="noStrike" cap="none">
                  <a:solidFill>
                    <a:schemeClr val="lt2"/>
                  </a:solidFill>
                  <a:latin typeface="Arial"/>
                  <a:ea typeface="Arial"/>
                  <a:cs typeface="Arial"/>
                  <a:sym typeface="Arial"/>
                </a:rPr>
                <a:t>Gitlab</a:t>
              </a:r>
            </a:p>
          </p:txBody>
        </p:sp>
        <p:sp>
          <p:nvSpPr>
            <p:cNvPr id="1408" name="Shape 1408"/>
            <p:cNvSpPr txBox="1"/>
            <p:nvPr/>
          </p:nvSpPr>
          <p:spPr>
            <a:xfrm>
              <a:off x="2181261" y="3492066"/>
              <a:ext cx="776939" cy="184666"/>
            </a:xfrm>
            <a:prstGeom prst="rect">
              <a:avLst/>
            </a:prstGeom>
            <a:noFill/>
            <a:ln>
              <a:noFill/>
            </a:ln>
          </p:spPr>
          <p:txBody>
            <a:bodyPr wrap="square" lIns="91425" tIns="45700" rIns="91425" bIns="45700" anchor="t" anchorCtr="0">
              <a:noAutofit/>
            </a:bodyPr>
            <a:lstStyle/>
            <a:p>
              <a:pPr marL="0" marR="0" lvl="0" indent="0" algn="ctr" rtl="0">
                <a:spcBef>
                  <a:spcPts val="0"/>
                </a:spcBef>
                <a:buClr>
                  <a:schemeClr val="lt2"/>
                </a:buClr>
                <a:buSzPct val="25000"/>
                <a:buFont typeface="Arial"/>
                <a:buNone/>
              </a:pPr>
              <a:r>
                <a:rPr lang="en-US" sz="600" b="1" i="0" u="none" strike="noStrike" cap="none">
                  <a:solidFill>
                    <a:schemeClr val="lt2"/>
                  </a:solidFill>
                  <a:latin typeface="Arial"/>
                  <a:ea typeface="Arial"/>
                  <a:cs typeface="Arial"/>
                  <a:sym typeface="Arial"/>
                </a:rPr>
                <a:t>Jenkins</a:t>
              </a:r>
            </a:p>
          </p:txBody>
        </p:sp>
        <p:sp>
          <p:nvSpPr>
            <p:cNvPr id="1409" name="Shape 1409"/>
            <p:cNvSpPr txBox="1"/>
            <p:nvPr/>
          </p:nvSpPr>
          <p:spPr>
            <a:xfrm>
              <a:off x="5000662" y="3492066"/>
              <a:ext cx="776939" cy="184666"/>
            </a:xfrm>
            <a:prstGeom prst="rect">
              <a:avLst/>
            </a:prstGeom>
            <a:noFill/>
            <a:ln>
              <a:noFill/>
            </a:ln>
          </p:spPr>
          <p:txBody>
            <a:bodyPr wrap="square" lIns="91425" tIns="45700" rIns="91425" bIns="45700" anchor="t" anchorCtr="0">
              <a:noAutofit/>
            </a:bodyPr>
            <a:lstStyle/>
            <a:p>
              <a:pPr marL="0" marR="0" lvl="0" indent="0" algn="ctr" rtl="0">
                <a:spcBef>
                  <a:spcPts val="0"/>
                </a:spcBef>
                <a:buClr>
                  <a:schemeClr val="lt2"/>
                </a:buClr>
                <a:buSzPct val="25000"/>
                <a:buFont typeface="Arial"/>
                <a:buNone/>
              </a:pPr>
              <a:r>
                <a:rPr lang="en-US" sz="600" b="1" i="0" u="none" strike="noStrike" cap="none">
                  <a:solidFill>
                    <a:schemeClr val="lt2"/>
                  </a:solidFill>
                  <a:latin typeface="Arial"/>
                  <a:ea typeface="Arial"/>
                  <a:cs typeface="Arial"/>
                  <a:sym typeface="Arial"/>
                </a:rPr>
                <a:t>Development</a:t>
              </a:r>
            </a:p>
          </p:txBody>
        </p:sp>
        <p:sp>
          <p:nvSpPr>
            <p:cNvPr id="1410" name="Shape 1410"/>
            <p:cNvSpPr txBox="1"/>
            <p:nvPr/>
          </p:nvSpPr>
          <p:spPr>
            <a:xfrm>
              <a:off x="6237941" y="3492066"/>
              <a:ext cx="1105646" cy="184666"/>
            </a:xfrm>
            <a:prstGeom prst="rect">
              <a:avLst/>
            </a:prstGeom>
            <a:noFill/>
            <a:ln>
              <a:noFill/>
            </a:ln>
          </p:spPr>
          <p:txBody>
            <a:bodyPr wrap="square" lIns="91425" tIns="45700" rIns="91425" bIns="45700" anchor="t" anchorCtr="0">
              <a:noAutofit/>
            </a:bodyPr>
            <a:lstStyle/>
            <a:p>
              <a:pPr marL="0" marR="0" lvl="0" indent="0" algn="ctr" rtl="0">
                <a:spcBef>
                  <a:spcPts val="0"/>
                </a:spcBef>
                <a:buClr>
                  <a:schemeClr val="lt2"/>
                </a:buClr>
                <a:buSzPct val="25000"/>
                <a:buFont typeface="Arial"/>
                <a:buNone/>
              </a:pPr>
              <a:r>
                <a:rPr lang="en-US" sz="600" b="1" i="0" u="none" strike="noStrike" cap="none">
                  <a:solidFill>
                    <a:schemeClr val="lt2"/>
                  </a:solidFill>
                  <a:latin typeface="Arial"/>
                  <a:ea typeface="Arial"/>
                  <a:cs typeface="Arial"/>
                  <a:sym typeface="Arial"/>
                </a:rPr>
                <a:t>Test + UAT + Staging</a:t>
              </a:r>
            </a:p>
          </p:txBody>
        </p:sp>
        <p:sp>
          <p:nvSpPr>
            <p:cNvPr id="1411" name="Shape 1411"/>
            <p:cNvSpPr txBox="1"/>
            <p:nvPr/>
          </p:nvSpPr>
          <p:spPr>
            <a:xfrm>
              <a:off x="7839485" y="3492066"/>
              <a:ext cx="776939" cy="184666"/>
            </a:xfrm>
            <a:prstGeom prst="rect">
              <a:avLst/>
            </a:prstGeom>
            <a:noFill/>
            <a:ln>
              <a:noFill/>
            </a:ln>
          </p:spPr>
          <p:txBody>
            <a:bodyPr wrap="square" lIns="91425" tIns="45700" rIns="91425" bIns="45700" anchor="t" anchorCtr="0">
              <a:noAutofit/>
            </a:bodyPr>
            <a:lstStyle/>
            <a:p>
              <a:pPr marL="0" marR="0" lvl="0" indent="0" algn="ctr" rtl="0">
                <a:spcBef>
                  <a:spcPts val="0"/>
                </a:spcBef>
                <a:buClr>
                  <a:schemeClr val="lt2"/>
                </a:buClr>
                <a:buSzPct val="25000"/>
                <a:buFont typeface="Arial"/>
                <a:buNone/>
              </a:pPr>
              <a:r>
                <a:rPr lang="en-US" sz="600" b="1" i="0" u="none" strike="noStrike" cap="none">
                  <a:solidFill>
                    <a:schemeClr val="lt2"/>
                  </a:solidFill>
                  <a:latin typeface="Arial"/>
                  <a:ea typeface="Arial"/>
                  <a:cs typeface="Arial"/>
                  <a:sym typeface="Arial"/>
                </a:rPr>
                <a:t>Production</a:t>
              </a:r>
            </a:p>
          </p:txBody>
        </p:sp>
      </p:grpSp>
      <p:pic>
        <p:nvPicPr>
          <p:cNvPr id="1412" name="Shape 1412"/>
          <p:cNvPicPr preferRelativeResize="0"/>
          <p:nvPr/>
        </p:nvPicPr>
        <p:blipFill rotWithShape="1">
          <a:blip r:embed="rId5">
            <a:alphaModFix/>
          </a:blip>
          <a:srcRect l="18487" r="17017"/>
          <a:stretch/>
        </p:blipFill>
        <p:spPr>
          <a:xfrm>
            <a:off x="911412" y="2532507"/>
            <a:ext cx="515470" cy="513790"/>
          </a:xfrm>
          <a:prstGeom prst="rect">
            <a:avLst/>
          </a:prstGeom>
          <a:noFill/>
          <a:ln>
            <a:noFill/>
          </a:ln>
        </p:spPr>
      </p:pic>
      <p:pic>
        <p:nvPicPr>
          <p:cNvPr id="1413" name="Shape 1413"/>
          <p:cNvPicPr preferRelativeResize="0"/>
          <p:nvPr/>
        </p:nvPicPr>
        <p:blipFill rotWithShape="1">
          <a:blip r:embed="rId6">
            <a:alphaModFix/>
          </a:blip>
          <a:srcRect/>
          <a:stretch/>
        </p:blipFill>
        <p:spPr>
          <a:xfrm>
            <a:off x="3663203" y="2535867"/>
            <a:ext cx="490444" cy="467632"/>
          </a:xfrm>
          <a:prstGeom prst="rect">
            <a:avLst/>
          </a:prstGeom>
          <a:noFill/>
          <a:ln>
            <a:noFill/>
          </a:ln>
        </p:spPr>
      </p:pic>
      <p:pic>
        <p:nvPicPr>
          <p:cNvPr id="1414" name="Shape 1414"/>
          <p:cNvPicPr preferRelativeResize="0"/>
          <p:nvPr/>
        </p:nvPicPr>
        <p:blipFill rotWithShape="1">
          <a:blip r:embed="rId7">
            <a:alphaModFix/>
          </a:blip>
          <a:srcRect/>
          <a:stretch/>
        </p:blipFill>
        <p:spPr>
          <a:xfrm>
            <a:off x="1999880" y="2534746"/>
            <a:ext cx="1078005" cy="462002"/>
          </a:xfrm>
          <a:prstGeom prst="rect">
            <a:avLst/>
          </a:prstGeom>
          <a:noFill/>
          <a:ln>
            <a:noFill/>
          </a:ln>
        </p:spPr>
      </p:pic>
    </p:spTree>
  </p:cSld>
  <p:clrMapOvr>
    <a:masterClrMapping/>
  </p:clrMapOvr>
  <p:transition xmlns:p14="http://schemas.microsoft.com/office/powerpoint/2010/mai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pic>
        <p:nvPicPr>
          <p:cNvPr id="1420" name="Shape 1420"/>
          <p:cNvPicPr preferRelativeResize="0"/>
          <p:nvPr/>
        </p:nvPicPr>
        <p:blipFill rotWithShape="1">
          <a:blip r:embed="rId3">
            <a:alphaModFix/>
          </a:blip>
          <a:srcRect/>
          <a:stretch/>
        </p:blipFill>
        <p:spPr>
          <a:xfrm>
            <a:off x="610400" y="1204901"/>
            <a:ext cx="2190750" cy="2733675"/>
          </a:xfrm>
          <a:prstGeom prst="rect">
            <a:avLst/>
          </a:prstGeom>
          <a:noFill/>
          <a:ln>
            <a:noFill/>
          </a:ln>
        </p:spPr>
      </p:pic>
      <p:sp>
        <p:nvSpPr>
          <p:cNvPr id="1421" name="Shape 1421"/>
          <p:cNvSpPr/>
          <p:nvPr/>
        </p:nvSpPr>
        <p:spPr>
          <a:xfrm>
            <a:off x="3153600" y="1454100"/>
            <a:ext cx="5685600" cy="2235300"/>
          </a:xfrm>
          <a:prstGeom prst="rect">
            <a:avLst/>
          </a:prstGeom>
          <a:noFill/>
          <a:ln>
            <a:noFill/>
          </a:ln>
        </p:spPr>
        <p:txBody>
          <a:bodyPr wrap="square" lIns="91425" tIns="45700" rIns="91425" bIns="45700" anchor="ctr" anchorCtr="0">
            <a:noAutofit/>
          </a:bodyPr>
          <a:lstStyle/>
          <a:p>
            <a:pPr marL="0" marR="0" lvl="0" indent="0" algn="ctr" rtl="0">
              <a:spcBef>
                <a:spcPts val="0"/>
              </a:spcBef>
              <a:spcAft>
                <a:spcPts val="0"/>
              </a:spcAft>
              <a:buClr>
                <a:srgbClr val="666666"/>
              </a:buClr>
              <a:buSzPct val="25000"/>
              <a:buFont typeface="Arial"/>
              <a:buNone/>
            </a:pPr>
            <a:r>
              <a:rPr lang="en-US" sz="4800">
                <a:solidFill>
                  <a:srgbClr val="666666"/>
                </a:solidFill>
                <a:latin typeface="Arial"/>
                <a:ea typeface="Arial"/>
                <a:cs typeface="Arial"/>
                <a:sym typeface="Arial"/>
              </a:rPr>
              <a:t>Metrics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Shape 1426"/>
          <p:cNvSpPr txBox="1">
            <a:spLocks noGrp="1"/>
          </p:cNvSpPr>
          <p:nvPr>
            <p:ph type="title"/>
          </p:nvPr>
        </p:nvSpPr>
        <p:spPr>
          <a:xfrm>
            <a:off x="457200" y="19050"/>
            <a:ext cx="8229600" cy="857250"/>
          </a:xfrm>
          <a:prstGeom prst="rect">
            <a:avLst/>
          </a:prstGeom>
          <a:noFill/>
          <a:ln>
            <a:noFill/>
          </a:ln>
        </p:spPr>
        <p:txBody>
          <a:bodyPr wrap="square" lIns="91425" tIns="45700" rIns="91425" bIns="45700"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US" sz="3200" b="0" i="0" u="none" strike="noStrike" cap="none">
                <a:solidFill>
                  <a:schemeClr val="dk2"/>
                </a:solidFill>
                <a:latin typeface="Arial"/>
                <a:ea typeface="Arial"/>
                <a:cs typeface="Arial"/>
                <a:sym typeface="Arial"/>
              </a:rPr>
              <a:t>Application Performance Monitoring</a:t>
            </a:r>
          </a:p>
        </p:txBody>
      </p:sp>
      <p:sp>
        <p:nvSpPr>
          <p:cNvPr id="1427" name="Shape 1427"/>
          <p:cNvSpPr txBox="1">
            <a:spLocks noGrp="1"/>
          </p:cNvSpPr>
          <p:nvPr>
            <p:ph type="body" idx="1"/>
          </p:nvPr>
        </p:nvSpPr>
        <p:spPr>
          <a:xfrm>
            <a:off x="457200" y="876302"/>
            <a:ext cx="8229600" cy="3717925"/>
          </a:xfrm>
          <a:prstGeom prst="rect">
            <a:avLst/>
          </a:prstGeom>
          <a:noFill/>
          <a:ln>
            <a:noFill/>
          </a:ln>
        </p:spPr>
        <p:txBody>
          <a:bodyPr wrap="square" lIns="91425" tIns="45700" rIns="91425" bIns="45700" anchor="t" anchorCtr="0">
            <a:noAutofit/>
          </a:bodyPr>
          <a:lstStyle/>
          <a:p>
            <a:pPr marL="342900" marR="0" lvl="0" indent="-342900" algn="l" rtl="0">
              <a:spcBef>
                <a:spcPts val="0"/>
              </a:spcBef>
              <a:spcAft>
                <a:spcPts val="0"/>
              </a:spcAft>
              <a:buClr>
                <a:schemeClr val="accent1"/>
              </a:buClr>
              <a:buSzPct val="100000"/>
              <a:buFont typeface="Arial"/>
              <a:buChar char="•"/>
            </a:pPr>
            <a:r>
              <a:rPr lang="en-US" sz="2400" b="0" i="0" u="none" strike="noStrike" cap="none">
                <a:solidFill>
                  <a:schemeClr val="dk1"/>
                </a:solidFill>
                <a:latin typeface="Arial"/>
                <a:ea typeface="Arial"/>
                <a:cs typeface="Arial"/>
                <a:sym typeface="Arial"/>
              </a:rPr>
              <a:t>PCF Metrics provides a real-time application monitoring dashboard </a:t>
            </a:r>
          </a:p>
          <a:p>
            <a:pPr marL="342900" marR="0" lvl="0" indent="-342900" algn="l" rtl="0">
              <a:spcBef>
                <a:spcPts val="600"/>
              </a:spcBef>
              <a:spcAft>
                <a:spcPts val="0"/>
              </a:spcAft>
              <a:buClr>
                <a:schemeClr val="accent1"/>
              </a:buClr>
              <a:buSzPct val="100000"/>
              <a:buFont typeface="Arial"/>
              <a:buChar char="•"/>
            </a:pPr>
            <a:r>
              <a:rPr lang="en-US" sz="2400" b="0" i="0" u="none" strike="noStrike" cap="none">
                <a:solidFill>
                  <a:schemeClr val="dk1"/>
                </a:solidFill>
                <a:latin typeface="Arial"/>
                <a:ea typeface="Arial"/>
                <a:cs typeface="Arial"/>
                <a:sym typeface="Arial"/>
              </a:rPr>
              <a:t>3</a:t>
            </a:r>
            <a:r>
              <a:rPr lang="en-US" sz="2400" b="0" i="0" u="none" strike="noStrike" cap="none" baseline="30000">
                <a:solidFill>
                  <a:schemeClr val="dk1"/>
                </a:solidFill>
                <a:latin typeface="Arial"/>
                <a:ea typeface="Arial"/>
                <a:cs typeface="Arial"/>
                <a:sym typeface="Arial"/>
              </a:rPr>
              <a:t>rd</a:t>
            </a:r>
            <a:r>
              <a:rPr lang="en-US" sz="2400" b="0" i="0" u="none" strike="noStrike" cap="none">
                <a:solidFill>
                  <a:schemeClr val="dk1"/>
                </a:solidFill>
                <a:latin typeface="Arial"/>
                <a:ea typeface="Arial"/>
                <a:cs typeface="Arial"/>
                <a:sym typeface="Arial"/>
              </a:rPr>
              <a:t> Party Tiles provide in-depth monitoring of applications running on PCF via an embedded agent bundled with applications that are deployed using Buildpacks</a:t>
            </a:r>
          </a:p>
          <a:p>
            <a:pPr marL="1143000" marR="0" lvl="2" indent="-228600" algn="l" rtl="0">
              <a:spcBef>
                <a:spcPts val="600"/>
              </a:spcBef>
              <a:spcAft>
                <a:spcPts val="0"/>
              </a:spcAft>
              <a:buClr>
                <a:schemeClr val="accent1"/>
              </a:buClr>
              <a:buSzPct val="100000"/>
              <a:buFont typeface="Arial"/>
              <a:buChar char="•"/>
            </a:pPr>
            <a:r>
              <a:rPr lang="en-US" sz="2000" b="0" i="0" u="none" strike="noStrike" cap="none">
                <a:solidFill>
                  <a:schemeClr val="dk1"/>
                </a:solidFill>
                <a:latin typeface="Arial"/>
                <a:ea typeface="Arial"/>
                <a:cs typeface="Arial"/>
                <a:sym typeface="Arial"/>
              </a:rPr>
              <a:t>Dynatrace</a:t>
            </a:r>
          </a:p>
          <a:p>
            <a:pPr marL="1143000" marR="0" lvl="2" indent="-228600" algn="l" rtl="0">
              <a:spcBef>
                <a:spcPts val="600"/>
              </a:spcBef>
              <a:spcAft>
                <a:spcPts val="0"/>
              </a:spcAft>
              <a:buClr>
                <a:schemeClr val="accent1"/>
              </a:buClr>
              <a:buSzPct val="100000"/>
              <a:buFont typeface="Arial"/>
              <a:buChar char="•"/>
            </a:pPr>
            <a:r>
              <a:rPr lang="en-US" sz="2000" b="0" i="0" u="none" strike="noStrike" cap="none">
                <a:solidFill>
                  <a:schemeClr val="dk1"/>
                </a:solidFill>
                <a:latin typeface="Arial"/>
                <a:ea typeface="Arial"/>
                <a:cs typeface="Arial"/>
                <a:sym typeface="Arial"/>
              </a:rPr>
              <a:t>New Relic </a:t>
            </a:r>
          </a:p>
          <a:p>
            <a:pPr marL="1143000" marR="0" lvl="2" indent="-228600" algn="l" rtl="0">
              <a:spcBef>
                <a:spcPts val="600"/>
              </a:spcBef>
              <a:spcAft>
                <a:spcPts val="0"/>
              </a:spcAft>
              <a:buClr>
                <a:schemeClr val="accent1"/>
              </a:buClr>
              <a:buSzPct val="100000"/>
              <a:buFont typeface="Arial"/>
              <a:buChar char="•"/>
            </a:pPr>
            <a:r>
              <a:rPr lang="en-US" sz="2000" b="0" i="0" u="none" strike="noStrike" cap="none">
                <a:solidFill>
                  <a:schemeClr val="dk1"/>
                </a:solidFill>
                <a:latin typeface="Arial"/>
                <a:ea typeface="Arial"/>
                <a:cs typeface="Arial"/>
                <a:sym typeface="Arial"/>
              </a:rPr>
              <a:t>AppDynamics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Shape 1432"/>
          <p:cNvSpPr txBox="1">
            <a:spLocks noGrp="1"/>
          </p:cNvSpPr>
          <p:nvPr>
            <p:ph type="title"/>
          </p:nvPr>
        </p:nvSpPr>
        <p:spPr>
          <a:xfrm>
            <a:off x="366716" y="325437"/>
            <a:ext cx="8410499" cy="460500"/>
          </a:xfrm>
          <a:prstGeom prst="rect">
            <a:avLst/>
          </a:prstGeom>
          <a:noFill/>
          <a:ln>
            <a:noFill/>
          </a:ln>
        </p:spPr>
        <p:txBody>
          <a:bodyPr wrap="square" lIns="0" tIns="0" rIns="0" bIns="0" anchor="ctr" anchorCtr="0">
            <a:noAutofit/>
          </a:bodyPr>
          <a:lstStyle/>
          <a:p>
            <a:pPr marL="0" marR="0" lvl="0" indent="0" algn="l" rtl="0">
              <a:lnSpc>
                <a:spcPct val="90000"/>
              </a:lnSpc>
              <a:spcBef>
                <a:spcPts val="0"/>
              </a:spcBef>
              <a:buClr>
                <a:srgbClr val="2C95DD"/>
              </a:buClr>
              <a:buSzPct val="25000"/>
              <a:buFont typeface="Arial"/>
              <a:buNone/>
            </a:pPr>
            <a:r>
              <a:rPr lang="en-US" sz="2800" b="0" i="0" u="none" strike="noStrike" cap="none">
                <a:solidFill>
                  <a:srgbClr val="2C95DD"/>
                </a:solidFill>
                <a:latin typeface="Arial"/>
                <a:ea typeface="Arial"/>
                <a:cs typeface="Arial"/>
                <a:sym typeface="Arial"/>
              </a:rPr>
              <a:t>PCF Metrics</a:t>
            </a:r>
          </a:p>
        </p:txBody>
      </p:sp>
      <p:pic>
        <p:nvPicPr>
          <p:cNvPr id="1433" name="Shape 1433" descr="metrics.png"/>
          <p:cNvPicPr preferRelativeResize="0"/>
          <p:nvPr/>
        </p:nvPicPr>
        <p:blipFill rotWithShape="1">
          <a:blip r:embed="rId3">
            <a:alphaModFix/>
          </a:blip>
          <a:srcRect/>
          <a:stretch/>
        </p:blipFill>
        <p:spPr>
          <a:xfrm>
            <a:off x="2796988" y="164355"/>
            <a:ext cx="5974316" cy="4362823"/>
          </a:xfrm>
          <a:prstGeom prst="rect">
            <a:avLst/>
          </a:prstGeom>
          <a:noFill/>
          <a:ln>
            <a:noFill/>
          </a:ln>
        </p:spPr>
      </p:pic>
    </p:spTree>
  </p:cSld>
  <p:clrMapOvr>
    <a:masterClrMapping/>
  </p:clrMapOvr>
  <p:transition xmlns:p14="http://schemas.microsoft.com/office/powerpoint/2010/mai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pic>
        <p:nvPicPr>
          <p:cNvPr id="1439" name="Shape 1439"/>
          <p:cNvPicPr preferRelativeResize="0"/>
          <p:nvPr/>
        </p:nvPicPr>
        <p:blipFill rotWithShape="1">
          <a:blip r:embed="rId3">
            <a:alphaModFix/>
          </a:blip>
          <a:srcRect t="14965" b="3749"/>
          <a:stretch/>
        </p:blipFill>
        <p:spPr>
          <a:xfrm>
            <a:off x="-7020" y="0"/>
            <a:ext cx="9158040" cy="5143500"/>
          </a:xfrm>
          <a:prstGeom prst="rect">
            <a:avLst/>
          </a:prstGeom>
          <a:noFill/>
          <a:ln>
            <a:noFill/>
          </a:ln>
        </p:spPr>
      </p:pic>
      <p:sp>
        <p:nvSpPr>
          <p:cNvPr id="1440" name="Shape 1440"/>
          <p:cNvSpPr/>
          <p:nvPr/>
        </p:nvSpPr>
        <p:spPr>
          <a:xfrm>
            <a:off x="-7019" y="0"/>
            <a:ext cx="9158040" cy="5143500"/>
          </a:xfrm>
          <a:prstGeom prst="rect">
            <a:avLst/>
          </a:prstGeom>
          <a:solidFill>
            <a:srgbClr val="182730">
              <a:alpha val="61568"/>
            </a:srgbClr>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1441" name="Shape 1441"/>
          <p:cNvSpPr txBox="1"/>
          <p:nvPr/>
        </p:nvSpPr>
        <p:spPr>
          <a:xfrm>
            <a:off x="623455" y="1498529"/>
            <a:ext cx="7897090" cy="646331"/>
          </a:xfrm>
          <a:prstGeom prst="rect">
            <a:avLst/>
          </a:prstGeom>
          <a:noFill/>
          <a:ln>
            <a:noFill/>
          </a:ln>
          <a:effectLst>
            <a:outerShdw blurRad="50800" dist="38100" dir="2700000" algn="tl" rotWithShape="0">
              <a:srgbClr val="000000">
                <a:alpha val="40000"/>
              </a:srgbClr>
            </a:outerShdw>
          </a:effectLst>
        </p:spPr>
        <p:txBody>
          <a:bodyPr wrap="square" lIns="91425" tIns="45700" rIns="91425" bIns="45700" anchor="t" anchorCtr="0">
            <a:noAutofit/>
          </a:bodyPr>
          <a:lstStyle/>
          <a:p>
            <a:pPr marL="0" marR="0" lvl="0" indent="0" algn="l" rtl="0">
              <a:spcBef>
                <a:spcPts val="0"/>
              </a:spcBef>
              <a:spcAft>
                <a:spcPts val="0"/>
              </a:spcAft>
              <a:buSzPct val="25000"/>
              <a:buNone/>
            </a:pPr>
            <a:r>
              <a:rPr lang="en-US" sz="3600" b="1">
                <a:solidFill>
                  <a:srgbClr val="00AE9E"/>
                </a:solidFill>
                <a:latin typeface="Arial"/>
                <a:ea typeface="Arial"/>
                <a:cs typeface="Arial"/>
                <a:sym typeface="Arial"/>
              </a:rPr>
              <a:t>Thank You!</a:t>
            </a:r>
          </a:p>
        </p:txBody>
      </p:sp>
      <p:pic>
        <p:nvPicPr>
          <p:cNvPr id="1442" name="Shape 1442" descr="Pivotal_White.png"/>
          <p:cNvPicPr preferRelativeResize="0"/>
          <p:nvPr/>
        </p:nvPicPr>
        <p:blipFill rotWithShape="1">
          <a:blip r:embed="rId4">
            <a:alphaModFix/>
          </a:blip>
          <a:srcRect/>
          <a:stretch/>
        </p:blipFill>
        <p:spPr>
          <a:xfrm>
            <a:off x="8286433" y="4854091"/>
            <a:ext cx="712061" cy="173736"/>
          </a:xfrm>
          <a:prstGeom prst="rect">
            <a:avLst/>
          </a:prstGeom>
          <a:noFill/>
          <a:ln>
            <a:noFill/>
          </a:ln>
        </p:spPr>
      </p:pic>
      <p:pic>
        <p:nvPicPr>
          <p:cNvPr id="1443" name="Shape 1443"/>
          <p:cNvPicPr preferRelativeResize="0"/>
          <p:nvPr/>
        </p:nvPicPr>
        <p:blipFill rotWithShape="1">
          <a:blip r:embed="rId5">
            <a:alphaModFix/>
          </a:blip>
          <a:srcRect r="5589"/>
          <a:stretch/>
        </p:blipFill>
        <p:spPr>
          <a:xfrm>
            <a:off x="742932" y="659075"/>
            <a:ext cx="1876200" cy="465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Shape 472"/>
          <p:cNvSpPr txBox="1">
            <a:spLocks noGrp="1"/>
          </p:cNvSpPr>
          <p:nvPr>
            <p:ph type="title"/>
          </p:nvPr>
        </p:nvSpPr>
        <p:spPr>
          <a:xfrm>
            <a:off x="366712" y="325446"/>
            <a:ext cx="8410574" cy="460373"/>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a:solidFill>
                  <a:schemeClr val="dk2"/>
                </a:solidFill>
                <a:latin typeface="Arial"/>
                <a:ea typeface="Arial"/>
                <a:cs typeface="Arial"/>
                <a:sym typeface="Arial"/>
              </a:rPr>
              <a:t>Defining Cloud-Native </a:t>
            </a:r>
            <a:r>
              <a:rPr lang="en-US" sz="2400" b="0" i="1" u="none" strike="noStrike" cap="none">
                <a:solidFill>
                  <a:schemeClr val="dk2"/>
                </a:solidFill>
                <a:latin typeface="Arial"/>
                <a:ea typeface="Arial"/>
                <a:cs typeface="Arial"/>
                <a:sym typeface="Arial"/>
              </a:rPr>
              <a:t>(AKA: ‘Agility, Agility, Agility’)</a:t>
            </a:r>
          </a:p>
        </p:txBody>
      </p:sp>
      <p:sp>
        <p:nvSpPr>
          <p:cNvPr id="473" name="Shape 473"/>
          <p:cNvSpPr txBox="1">
            <a:spLocks noGrp="1"/>
          </p:cNvSpPr>
          <p:nvPr>
            <p:ph type="body" idx="1"/>
          </p:nvPr>
        </p:nvSpPr>
        <p:spPr>
          <a:xfrm>
            <a:off x="366719" y="2197275"/>
            <a:ext cx="3676800" cy="1794000"/>
          </a:xfrm>
          <a:prstGeom prst="rect">
            <a:avLst/>
          </a:prstGeom>
          <a:noFill/>
          <a:ln>
            <a:noFill/>
          </a:ln>
        </p:spPr>
        <p:txBody>
          <a:bodyPr wrap="square" lIns="0" tIns="0" rIns="0" bIns="0" anchor="t" anchorCtr="0">
            <a:noAutofit/>
          </a:bodyPr>
          <a:lstStyle/>
          <a:p>
            <a:pPr marL="228600" marR="0" lvl="0" indent="-228600" algn="l" rtl="0">
              <a:lnSpc>
                <a:spcPct val="150000"/>
              </a:lnSpc>
              <a:spcBef>
                <a:spcPts val="0"/>
              </a:spcBef>
              <a:spcAft>
                <a:spcPts val="0"/>
              </a:spcAft>
              <a:buClr>
                <a:schemeClr val="dk2"/>
              </a:buClr>
              <a:buSzPct val="100000"/>
              <a:buFont typeface="Arial"/>
              <a:buChar char="•"/>
            </a:pPr>
            <a:r>
              <a:rPr lang="en-US" sz="1800" b="1" i="0" u="none" strike="noStrike" cap="none">
                <a:solidFill>
                  <a:schemeClr val="dk1"/>
                </a:solidFill>
                <a:latin typeface="Arial"/>
                <a:ea typeface="Arial"/>
                <a:cs typeface="Arial"/>
                <a:sym typeface="Arial"/>
              </a:rPr>
              <a:t>‘Twelve-Factor’</a:t>
            </a:r>
            <a:r>
              <a:rPr lang="en-US" sz="1800" b="0" i="0" u="none" strike="noStrike" cap="none">
                <a:solidFill>
                  <a:schemeClr val="dk1"/>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Architecture</a:t>
            </a:r>
          </a:p>
          <a:p>
            <a:pPr marL="228600" marR="0" lvl="0" indent="-228600" algn="l" rtl="0">
              <a:lnSpc>
                <a:spcPct val="150000"/>
              </a:lnSpc>
              <a:spcBef>
                <a:spcPts val="0"/>
              </a:spcBef>
              <a:spcAft>
                <a:spcPts val="0"/>
              </a:spcAft>
              <a:buClr>
                <a:schemeClr val="dk2"/>
              </a:buClr>
              <a:buSzPct val="100000"/>
              <a:buFont typeface="Arial"/>
              <a:buChar char="•"/>
            </a:pPr>
            <a:r>
              <a:rPr lang="en-US" sz="1800" b="1" i="0" u="none" strike="noStrike" cap="none">
                <a:solidFill>
                  <a:schemeClr val="dk1"/>
                </a:solidFill>
                <a:latin typeface="Arial"/>
                <a:ea typeface="Arial"/>
                <a:cs typeface="Arial"/>
                <a:sym typeface="Arial"/>
              </a:rPr>
              <a:t>Microservices</a:t>
            </a:r>
            <a:r>
              <a:rPr lang="en-US" sz="1800" b="0" i="0" u="none" strike="noStrike" cap="none">
                <a:solidFill>
                  <a:schemeClr val="dk1"/>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Designs</a:t>
            </a:r>
          </a:p>
          <a:p>
            <a:pPr marL="228600" marR="0" lvl="0" indent="-228600" algn="l" rtl="0">
              <a:lnSpc>
                <a:spcPct val="150000"/>
              </a:lnSpc>
              <a:spcBef>
                <a:spcPts val="0"/>
              </a:spcBef>
              <a:spcAft>
                <a:spcPts val="0"/>
              </a:spcAft>
              <a:buClr>
                <a:schemeClr val="dk2"/>
              </a:buClr>
              <a:buSzPct val="100000"/>
              <a:buFont typeface="Arial"/>
              <a:buChar char="•"/>
            </a:pPr>
            <a:r>
              <a:rPr lang="en-US" sz="1800" b="1" i="0" u="none" strike="noStrike" cap="none">
                <a:solidFill>
                  <a:schemeClr val="dk1"/>
                </a:solidFill>
                <a:latin typeface="Arial"/>
                <a:ea typeface="Arial"/>
                <a:cs typeface="Arial"/>
                <a:sym typeface="Arial"/>
              </a:rPr>
              <a:t>“Antifragility”</a:t>
            </a:r>
          </a:p>
          <a:p>
            <a:pPr marL="0" marR="0" lvl="0" indent="0" algn="l" rtl="0">
              <a:lnSpc>
                <a:spcPct val="150000"/>
              </a:lnSpc>
              <a:spcBef>
                <a:spcPts val="0"/>
              </a:spcBef>
              <a:buNone/>
            </a:pPr>
            <a:endParaRPr sz="1800" b="0" i="0" u="none" strike="noStrike" cap="none">
              <a:solidFill>
                <a:schemeClr val="dk1"/>
              </a:solidFill>
              <a:latin typeface="Arial"/>
              <a:ea typeface="Arial"/>
              <a:cs typeface="Arial"/>
              <a:sym typeface="Arial"/>
            </a:endParaRPr>
          </a:p>
        </p:txBody>
      </p:sp>
      <p:sp>
        <p:nvSpPr>
          <p:cNvPr id="474" name="Shape 474"/>
          <p:cNvSpPr/>
          <p:nvPr/>
        </p:nvSpPr>
        <p:spPr>
          <a:xfrm>
            <a:off x="827793" y="1156546"/>
            <a:ext cx="7484160" cy="850400"/>
          </a:xfrm>
          <a:prstGeom prst="roundRect">
            <a:avLst>
              <a:gd name="adj" fmla="val 16667"/>
            </a:avLst>
          </a:prstGeom>
          <a:solidFill>
            <a:schemeClr val="accent1"/>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800" b="0" i="0" u="none" strike="noStrike" cap="none">
                <a:solidFill>
                  <a:schemeClr val="lt1"/>
                </a:solidFill>
                <a:latin typeface="Arial"/>
                <a:ea typeface="Arial"/>
                <a:cs typeface="Arial"/>
                <a:sym typeface="Arial"/>
              </a:rPr>
              <a:t>Cloud Native is not about </a:t>
            </a:r>
            <a:r>
              <a:rPr lang="en-US" sz="1800" b="1" i="0" u="sng" strike="noStrike" cap="none">
                <a:solidFill>
                  <a:schemeClr val="lt1"/>
                </a:solidFill>
                <a:latin typeface="Arial"/>
                <a:ea typeface="Arial"/>
                <a:cs typeface="Arial"/>
                <a:sym typeface="Arial"/>
              </a:rPr>
              <a:t>where</a:t>
            </a:r>
            <a:r>
              <a:rPr lang="en-US" sz="1800" b="0" i="0" u="none" strike="noStrike" cap="none">
                <a:solidFill>
                  <a:schemeClr val="lt1"/>
                </a:solidFill>
                <a:latin typeface="Arial"/>
                <a:ea typeface="Arial"/>
                <a:cs typeface="Arial"/>
                <a:sym typeface="Arial"/>
              </a:rPr>
              <a:t> you run apps, but </a:t>
            </a:r>
            <a:r>
              <a:rPr lang="en-US" sz="1800" b="1" i="0" u="sng" strike="noStrike" cap="none">
                <a:solidFill>
                  <a:schemeClr val="lt1"/>
                </a:solidFill>
                <a:latin typeface="Arial"/>
                <a:ea typeface="Arial"/>
                <a:cs typeface="Arial"/>
                <a:sym typeface="Arial"/>
              </a:rPr>
              <a:t>how</a:t>
            </a:r>
          </a:p>
        </p:txBody>
      </p:sp>
      <p:sp>
        <p:nvSpPr>
          <p:cNvPr id="475" name="Shape 475"/>
          <p:cNvSpPr txBox="1">
            <a:spLocks noGrp="1"/>
          </p:cNvSpPr>
          <p:nvPr>
            <p:ph type="body" idx="1"/>
          </p:nvPr>
        </p:nvSpPr>
        <p:spPr>
          <a:xfrm>
            <a:off x="4578901" y="2197275"/>
            <a:ext cx="4198500" cy="1794000"/>
          </a:xfrm>
          <a:prstGeom prst="rect">
            <a:avLst/>
          </a:prstGeom>
          <a:noFill/>
          <a:ln>
            <a:noFill/>
          </a:ln>
        </p:spPr>
        <p:txBody>
          <a:bodyPr wrap="square" lIns="0" tIns="0" rIns="0" bIns="0" anchor="t" anchorCtr="0">
            <a:noAutofit/>
          </a:bodyPr>
          <a:lstStyle/>
          <a:p>
            <a:pPr marL="228600" marR="0" lvl="0" indent="-228600" algn="l" rtl="0">
              <a:lnSpc>
                <a:spcPct val="150000"/>
              </a:lnSpc>
              <a:spcBef>
                <a:spcPts val="0"/>
              </a:spcBef>
              <a:spcAft>
                <a:spcPts val="0"/>
              </a:spcAft>
              <a:buClr>
                <a:schemeClr val="dk2"/>
              </a:buClr>
              <a:buSzPct val="100000"/>
              <a:buFont typeface="Arial"/>
              <a:buChar char="•"/>
            </a:pPr>
            <a:r>
              <a:rPr lang="en-US" sz="1800" b="1" i="0" u="none" strike="noStrike" cap="none">
                <a:solidFill>
                  <a:schemeClr val="dk1"/>
                </a:solidFill>
                <a:latin typeface="Arial"/>
                <a:ea typeface="Arial"/>
                <a:cs typeface="Arial"/>
                <a:sym typeface="Arial"/>
              </a:rPr>
              <a:t>Containers</a:t>
            </a:r>
          </a:p>
          <a:p>
            <a:pPr marL="228600" marR="0" lvl="0" indent="-228600" algn="l" rtl="0">
              <a:lnSpc>
                <a:spcPct val="150000"/>
              </a:lnSpc>
              <a:spcBef>
                <a:spcPts val="0"/>
              </a:spcBef>
              <a:spcAft>
                <a:spcPts val="0"/>
              </a:spcAft>
              <a:buClr>
                <a:schemeClr val="dk2"/>
              </a:buClr>
              <a:buSzPct val="100000"/>
              <a:buFont typeface="Arial"/>
              <a:buChar char="•"/>
            </a:pPr>
            <a:r>
              <a:rPr lang="en-US" sz="1800" b="1" i="0" u="none" strike="noStrike" cap="none">
                <a:solidFill>
                  <a:schemeClr val="dk1"/>
                </a:solidFill>
                <a:latin typeface="Arial"/>
                <a:ea typeface="Arial"/>
                <a:cs typeface="Arial"/>
                <a:sym typeface="Arial"/>
              </a:rPr>
              <a:t>The Application “Dial Tone”</a:t>
            </a:r>
          </a:p>
          <a:p>
            <a:pPr marL="228600" marR="0" lvl="0" indent="-228600" algn="l" rtl="0">
              <a:lnSpc>
                <a:spcPct val="150000"/>
              </a:lnSpc>
              <a:spcBef>
                <a:spcPts val="0"/>
              </a:spcBef>
              <a:buClr>
                <a:schemeClr val="dk2"/>
              </a:buClr>
              <a:buSzPct val="100000"/>
              <a:buFont typeface="Arial"/>
              <a:buChar char="•"/>
            </a:pPr>
            <a:r>
              <a:rPr lang="en-US" sz="1800" b="1" i="0" u="none" strike="noStrike" cap="none">
                <a:solidFill>
                  <a:schemeClr val="dk1"/>
                </a:solidFill>
                <a:latin typeface="Arial"/>
                <a:ea typeface="Arial"/>
                <a:cs typeface="Arial"/>
                <a:sym typeface="Arial"/>
              </a:rPr>
              <a:t>Cultural Shift from Silo IT to DevOps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Shape 480"/>
          <p:cNvSpPr/>
          <p:nvPr/>
        </p:nvSpPr>
        <p:spPr>
          <a:xfrm flipH="1">
            <a:off x="145450" y="1388528"/>
            <a:ext cx="8239068" cy="2794095"/>
          </a:xfrm>
          <a:prstGeom prst="rtTriangle">
            <a:avLst/>
          </a:prstGeom>
          <a:solidFill>
            <a:srgbClr val="B9EDFE">
              <a:alpha val="9803"/>
            </a:srgb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81" name="Shape 481"/>
          <p:cNvSpPr/>
          <p:nvPr/>
        </p:nvSpPr>
        <p:spPr>
          <a:xfrm flipH="1">
            <a:off x="297850" y="1540928"/>
            <a:ext cx="8239068" cy="2794095"/>
          </a:xfrm>
          <a:prstGeom prst="rtTriangle">
            <a:avLst/>
          </a:prstGeom>
          <a:solidFill>
            <a:srgbClr val="008774">
              <a:alpha val="20000"/>
            </a:srgb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82" name="Shape 482"/>
          <p:cNvSpPr txBox="1">
            <a:spLocks noGrp="1"/>
          </p:cNvSpPr>
          <p:nvPr>
            <p:ph type="title"/>
          </p:nvPr>
        </p:nvSpPr>
        <p:spPr>
          <a:xfrm>
            <a:off x="366712" y="165570"/>
            <a:ext cx="8410574" cy="460373"/>
          </a:xfrm>
          <a:prstGeom prst="rect">
            <a:avLst/>
          </a:prstGeom>
          <a:noFill/>
          <a:ln>
            <a:noFill/>
          </a:ln>
        </p:spPr>
        <p:txBody>
          <a:bodyPr wrap="square" lIns="91425" tIns="91425" rIns="91425" bIns="91425" anchor="t" anchorCtr="0">
            <a:noAutofit/>
          </a:bodyPr>
          <a:lstStyle/>
          <a:p>
            <a:pPr marL="0" marR="0" lvl="0" indent="0" algn="l" rtl="0">
              <a:lnSpc>
                <a:spcPct val="90000"/>
              </a:lnSpc>
              <a:spcBef>
                <a:spcPts val="0"/>
              </a:spcBef>
              <a:buClr>
                <a:srgbClr val="2C95DD"/>
              </a:buClr>
              <a:buSzPct val="25000"/>
              <a:buFont typeface="Arial"/>
              <a:buNone/>
            </a:pPr>
            <a:r>
              <a:rPr lang="en-US" sz="2800" b="0" i="0" u="none" strike="noStrike" cap="none">
                <a:solidFill>
                  <a:srgbClr val="2C95DD"/>
                </a:solidFill>
                <a:latin typeface="Arial"/>
                <a:ea typeface="Arial"/>
                <a:cs typeface="Arial"/>
                <a:sym typeface="Arial"/>
              </a:rPr>
              <a:t>The Cloud Platform Evolution</a:t>
            </a:r>
          </a:p>
        </p:txBody>
      </p:sp>
      <p:grpSp>
        <p:nvGrpSpPr>
          <p:cNvPr id="483" name="Shape 483"/>
          <p:cNvGrpSpPr/>
          <p:nvPr/>
        </p:nvGrpSpPr>
        <p:grpSpPr>
          <a:xfrm>
            <a:off x="458749" y="1208171"/>
            <a:ext cx="2363168" cy="2806605"/>
            <a:chOff x="678262" y="2856832"/>
            <a:chExt cx="2250635" cy="3563942"/>
          </a:xfrm>
        </p:grpSpPr>
        <p:sp>
          <p:nvSpPr>
            <p:cNvPr id="484" name="Shape 484"/>
            <p:cNvSpPr/>
            <p:nvPr/>
          </p:nvSpPr>
          <p:spPr>
            <a:xfrm>
              <a:off x="688216" y="2856832"/>
              <a:ext cx="2240681" cy="3563942"/>
            </a:xfrm>
            <a:prstGeom prst="roundRect">
              <a:avLst>
                <a:gd name="adj" fmla="val 16667"/>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22828"/>
                </a:buClr>
                <a:buSzPct val="25000"/>
                <a:buFont typeface="Arial"/>
                <a:buNone/>
              </a:pPr>
              <a:r>
                <a:rPr lang="en-US" sz="1800" b="1" i="0" u="none" strike="noStrike" cap="none">
                  <a:solidFill>
                    <a:srgbClr val="022828"/>
                  </a:solidFill>
                  <a:latin typeface="Arial"/>
                  <a:ea typeface="Arial"/>
                  <a:cs typeface="Arial"/>
                  <a:sym typeface="Arial"/>
                </a:rPr>
                <a:t>   </a:t>
              </a:r>
              <a:r>
                <a:rPr lang="en-US" sz="1600" b="1" i="0" u="none" strike="noStrike" cap="none">
                  <a:solidFill>
                    <a:srgbClr val="022828"/>
                  </a:solidFill>
                  <a:latin typeface="Arial"/>
                  <a:ea typeface="Arial"/>
                  <a:cs typeface="Arial"/>
                  <a:sym typeface="Arial"/>
                </a:rPr>
                <a:t>Traditional IT</a:t>
              </a:r>
            </a:p>
          </p:txBody>
        </p:sp>
        <p:grpSp>
          <p:nvGrpSpPr>
            <p:cNvPr id="485" name="Shape 485"/>
            <p:cNvGrpSpPr/>
            <p:nvPr/>
          </p:nvGrpSpPr>
          <p:grpSpPr>
            <a:xfrm>
              <a:off x="1186926" y="3515609"/>
              <a:ext cx="1451282" cy="2873828"/>
              <a:chOff x="637640" y="3495636"/>
              <a:chExt cx="1371600" cy="2873828"/>
            </a:xfrm>
          </p:grpSpPr>
          <p:sp>
            <p:nvSpPr>
              <p:cNvPr id="486" name="Shape 486"/>
              <p:cNvSpPr/>
              <p:nvPr/>
            </p:nvSpPr>
            <p:spPr>
              <a:xfrm>
                <a:off x="637640" y="5781636"/>
                <a:ext cx="1371600" cy="261257"/>
              </a:xfrm>
              <a:prstGeom prst="roundRect">
                <a:avLst>
                  <a:gd name="adj" fmla="val 16667"/>
                </a:avLst>
              </a:prstGeom>
              <a:solidFill>
                <a:srgbClr val="00786E"/>
              </a:soli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Storage</a:t>
                </a:r>
              </a:p>
            </p:txBody>
          </p:sp>
          <p:sp>
            <p:nvSpPr>
              <p:cNvPr id="487" name="Shape 487"/>
              <p:cNvSpPr/>
              <p:nvPr/>
            </p:nvSpPr>
            <p:spPr>
              <a:xfrm>
                <a:off x="637640" y="5455064"/>
                <a:ext cx="1371600" cy="261257"/>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Servers</a:t>
                </a:r>
              </a:p>
            </p:txBody>
          </p:sp>
          <p:sp>
            <p:nvSpPr>
              <p:cNvPr id="488" name="Shape 488"/>
              <p:cNvSpPr/>
              <p:nvPr/>
            </p:nvSpPr>
            <p:spPr>
              <a:xfrm>
                <a:off x="637640" y="6108207"/>
                <a:ext cx="1371600" cy="261257"/>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Networking</a:t>
                </a:r>
              </a:p>
            </p:txBody>
          </p:sp>
          <p:sp>
            <p:nvSpPr>
              <p:cNvPr id="489" name="Shape 489"/>
              <p:cNvSpPr/>
              <p:nvPr/>
            </p:nvSpPr>
            <p:spPr>
              <a:xfrm>
                <a:off x="637640" y="4801921"/>
                <a:ext cx="1371600" cy="261257"/>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O/S</a:t>
                </a:r>
              </a:p>
            </p:txBody>
          </p:sp>
          <p:sp>
            <p:nvSpPr>
              <p:cNvPr id="490" name="Shape 490"/>
              <p:cNvSpPr/>
              <p:nvPr/>
            </p:nvSpPr>
            <p:spPr>
              <a:xfrm>
                <a:off x="637640" y="4475350"/>
                <a:ext cx="1371600" cy="261257"/>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Middleware</a:t>
                </a:r>
              </a:p>
            </p:txBody>
          </p:sp>
          <p:sp>
            <p:nvSpPr>
              <p:cNvPr id="491" name="Shape 491"/>
              <p:cNvSpPr/>
              <p:nvPr/>
            </p:nvSpPr>
            <p:spPr>
              <a:xfrm>
                <a:off x="637640" y="5128493"/>
                <a:ext cx="1371600" cy="261257"/>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Virtualization</a:t>
                </a:r>
              </a:p>
            </p:txBody>
          </p:sp>
          <p:sp>
            <p:nvSpPr>
              <p:cNvPr id="492" name="Shape 492"/>
              <p:cNvSpPr/>
              <p:nvPr/>
            </p:nvSpPr>
            <p:spPr>
              <a:xfrm>
                <a:off x="637640" y="3822207"/>
                <a:ext cx="1371600" cy="261257"/>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Data</a:t>
                </a:r>
              </a:p>
            </p:txBody>
          </p:sp>
          <p:sp>
            <p:nvSpPr>
              <p:cNvPr id="493" name="Shape 493"/>
              <p:cNvSpPr/>
              <p:nvPr/>
            </p:nvSpPr>
            <p:spPr>
              <a:xfrm>
                <a:off x="637640" y="3495636"/>
                <a:ext cx="1371600" cy="261257"/>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Applications</a:t>
                </a:r>
              </a:p>
            </p:txBody>
          </p:sp>
          <p:sp>
            <p:nvSpPr>
              <p:cNvPr id="494" name="Shape 494"/>
              <p:cNvSpPr/>
              <p:nvPr/>
            </p:nvSpPr>
            <p:spPr>
              <a:xfrm>
                <a:off x="637640" y="4148779"/>
                <a:ext cx="1371600" cy="261257"/>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Runtime</a:t>
                </a:r>
              </a:p>
            </p:txBody>
          </p:sp>
        </p:grpSp>
        <p:sp>
          <p:nvSpPr>
            <p:cNvPr id="495" name="Shape 495"/>
            <p:cNvSpPr/>
            <p:nvPr/>
          </p:nvSpPr>
          <p:spPr>
            <a:xfrm>
              <a:off x="988436" y="3456019"/>
              <a:ext cx="198489" cy="2964754"/>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000000"/>
                </a:solidFill>
                <a:latin typeface="Calibri"/>
                <a:ea typeface="Calibri"/>
                <a:cs typeface="Calibri"/>
                <a:sym typeface="Calibri"/>
              </a:endParaRPr>
            </a:p>
          </p:txBody>
        </p:sp>
        <p:sp>
          <p:nvSpPr>
            <p:cNvPr id="496" name="Shape 496"/>
            <p:cNvSpPr txBox="1"/>
            <p:nvPr/>
          </p:nvSpPr>
          <p:spPr>
            <a:xfrm rot="-5400000">
              <a:off x="174198" y="4742250"/>
              <a:ext cx="1389186" cy="381057"/>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400" b="0" i="0" u="none" strike="noStrike" cap="none">
                  <a:solidFill>
                    <a:schemeClr val="dk1"/>
                  </a:solidFill>
                  <a:latin typeface="Arial"/>
                  <a:ea typeface="Arial"/>
                  <a:cs typeface="Arial"/>
                  <a:sym typeface="Arial"/>
                </a:rPr>
                <a:t>You Manage</a:t>
              </a:r>
            </a:p>
          </p:txBody>
        </p:sp>
      </p:grpSp>
      <p:grpSp>
        <p:nvGrpSpPr>
          <p:cNvPr id="497" name="Shape 497"/>
          <p:cNvGrpSpPr/>
          <p:nvPr/>
        </p:nvGrpSpPr>
        <p:grpSpPr>
          <a:xfrm>
            <a:off x="2766550" y="1208185"/>
            <a:ext cx="2722475" cy="2830313"/>
            <a:chOff x="2002005" y="2277660"/>
            <a:chExt cx="2722475" cy="3773747"/>
          </a:xfrm>
        </p:grpSpPr>
        <p:sp>
          <p:nvSpPr>
            <p:cNvPr id="498" name="Shape 498"/>
            <p:cNvSpPr/>
            <p:nvPr/>
          </p:nvSpPr>
          <p:spPr>
            <a:xfrm>
              <a:off x="2663719" y="4345508"/>
              <a:ext cx="1523846" cy="274320"/>
            </a:xfrm>
            <a:prstGeom prst="roundRect">
              <a:avLst>
                <a:gd name="adj" fmla="val 16667"/>
              </a:avLst>
            </a:prstGeom>
            <a:solidFill>
              <a:srgbClr val="00685D"/>
            </a:solidFill>
            <a:ln w="9525" cap="flat" cmpd="sng">
              <a:solidFill>
                <a:schemeClr val="dk1"/>
              </a:solidFill>
              <a:prstDash val="solid"/>
              <a:round/>
              <a:headEnd type="none" w="med" len="med"/>
              <a:tailEnd type="none" w="med" len="med"/>
            </a:ln>
            <a:effectLst>
              <a:outerShdw blurRad="40000" dist="23000" dir="5400000" rotWithShape="0">
                <a:srgbClr val="000000">
                  <a:alpha val="34901"/>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rgbClr val="FFFFFF"/>
                </a:buClr>
                <a:buSzPct val="25000"/>
                <a:buFont typeface="Arial"/>
                <a:buNone/>
              </a:pPr>
              <a:r>
                <a:rPr lang="en-US" sz="1200" b="0" i="0" u="none" strike="noStrike" cap="none">
                  <a:solidFill>
                    <a:srgbClr val="FFFFFF"/>
                  </a:solidFill>
                  <a:latin typeface="Arial"/>
                  <a:ea typeface="Arial"/>
                  <a:cs typeface="Arial"/>
                  <a:sym typeface="Arial"/>
                </a:rPr>
                <a:t>O/S</a:t>
              </a:r>
            </a:p>
          </p:txBody>
        </p:sp>
        <p:grpSp>
          <p:nvGrpSpPr>
            <p:cNvPr id="499" name="Shape 499"/>
            <p:cNvGrpSpPr/>
            <p:nvPr/>
          </p:nvGrpSpPr>
          <p:grpSpPr>
            <a:xfrm>
              <a:off x="2002005" y="2277660"/>
              <a:ext cx="2506952" cy="3742140"/>
              <a:chOff x="541325" y="2856832"/>
              <a:chExt cx="2387572" cy="3563942"/>
            </a:xfrm>
          </p:grpSpPr>
          <p:sp>
            <p:nvSpPr>
              <p:cNvPr id="500" name="Shape 500"/>
              <p:cNvSpPr/>
              <p:nvPr/>
            </p:nvSpPr>
            <p:spPr>
              <a:xfrm>
                <a:off x="688216" y="2856832"/>
                <a:ext cx="2240681" cy="3563942"/>
              </a:xfrm>
              <a:prstGeom prst="roundRect">
                <a:avLst>
                  <a:gd name="adj" fmla="val 16667"/>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22828"/>
                  </a:buClr>
                  <a:buSzPct val="25000"/>
                  <a:buFont typeface="Arial"/>
                  <a:buNone/>
                </a:pPr>
                <a:r>
                  <a:rPr lang="en-US" sz="1800" b="1" i="0" u="none" strike="noStrike" cap="none">
                    <a:solidFill>
                      <a:srgbClr val="022828"/>
                    </a:solidFill>
                    <a:latin typeface="Arial"/>
                    <a:ea typeface="Arial"/>
                    <a:cs typeface="Arial"/>
                    <a:sym typeface="Arial"/>
                  </a:rPr>
                  <a:t>   </a:t>
                </a:r>
                <a:r>
                  <a:rPr lang="en-US" sz="1600" b="1" i="0" u="none" strike="noStrike" cap="none">
                    <a:solidFill>
                      <a:srgbClr val="022828"/>
                    </a:solidFill>
                    <a:latin typeface="Arial"/>
                    <a:ea typeface="Arial"/>
                    <a:cs typeface="Arial"/>
                    <a:sym typeface="Arial"/>
                  </a:rPr>
                  <a:t>IaaS</a:t>
                </a:r>
              </a:p>
            </p:txBody>
          </p:sp>
          <p:grpSp>
            <p:nvGrpSpPr>
              <p:cNvPr id="501" name="Shape 501"/>
              <p:cNvGrpSpPr/>
              <p:nvPr/>
            </p:nvGrpSpPr>
            <p:grpSpPr>
              <a:xfrm>
                <a:off x="1186926" y="3515609"/>
                <a:ext cx="1451282" cy="2873828"/>
                <a:chOff x="637640" y="3495636"/>
                <a:chExt cx="1371600" cy="2873828"/>
              </a:xfrm>
            </p:grpSpPr>
            <p:sp>
              <p:nvSpPr>
                <p:cNvPr id="502" name="Shape 502"/>
                <p:cNvSpPr/>
                <p:nvPr/>
              </p:nvSpPr>
              <p:spPr>
                <a:xfrm>
                  <a:off x="637640" y="5781636"/>
                  <a:ext cx="1371600" cy="261257"/>
                </a:xfrm>
                <a:prstGeom prst="roundRect">
                  <a:avLst>
                    <a:gd name="adj" fmla="val 16667"/>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Storage</a:t>
                  </a:r>
                </a:p>
              </p:txBody>
            </p:sp>
            <p:sp>
              <p:nvSpPr>
                <p:cNvPr id="503" name="Shape 503"/>
                <p:cNvSpPr/>
                <p:nvPr/>
              </p:nvSpPr>
              <p:spPr>
                <a:xfrm>
                  <a:off x="637640" y="5455064"/>
                  <a:ext cx="1371600" cy="261257"/>
                </a:xfrm>
                <a:prstGeom prst="roundRect">
                  <a:avLst>
                    <a:gd name="adj" fmla="val 16667"/>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Servers</a:t>
                  </a:r>
                </a:p>
              </p:txBody>
            </p:sp>
            <p:sp>
              <p:nvSpPr>
                <p:cNvPr id="504" name="Shape 504"/>
                <p:cNvSpPr/>
                <p:nvPr/>
              </p:nvSpPr>
              <p:spPr>
                <a:xfrm>
                  <a:off x="637640" y="6108207"/>
                  <a:ext cx="1371600" cy="261257"/>
                </a:xfrm>
                <a:prstGeom prst="roundRect">
                  <a:avLst>
                    <a:gd name="adj" fmla="val 16667"/>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Networking</a:t>
                  </a:r>
                </a:p>
              </p:txBody>
            </p:sp>
            <p:sp>
              <p:nvSpPr>
                <p:cNvPr id="505" name="Shape 505"/>
                <p:cNvSpPr/>
                <p:nvPr/>
              </p:nvSpPr>
              <p:spPr>
                <a:xfrm>
                  <a:off x="637640" y="4475350"/>
                  <a:ext cx="1371600" cy="261257"/>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Middleware</a:t>
                  </a:r>
                </a:p>
              </p:txBody>
            </p:sp>
            <p:sp>
              <p:nvSpPr>
                <p:cNvPr id="506" name="Shape 506"/>
                <p:cNvSpPr/>
                <p:nvPr/>
              </p:nvSpPr>
              <p:spPr>
                <a:xfrm>
                  <a:off x="637640" y="5128493"/>
                  <a:ext cx="1371600" cy="261257"/>
                </a:xfrm>
                <a:prstGeom prst="roundRect">
                  <a:avLst>
                    <a:gd name="adj" fmla="val 16667"/>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Virtualization</a:t>
                  </a:r>
                </a:p>
              </p:txBody>
            </p:sp>
            <p:sp>
              <p:nvSpPr>
                <p:cNvPr id="507" name="Shape 507"/>
                <p:cNvSpPr/>
                <p:nvPr/>
              </p:nvSpPr>
              <p:spPr>
                <a:xfrm>
                  <a:off x="637640" y="3822207"/>
                  <a:ext cx="1371600" cy="261257"/>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Data</a:t>
                  </a:r>
                </a:p>
              </p:txBody>
            </p:sp>
            <p:sp>
              <p:nvSpPr>
                <p:cNvPr id="508" name="Shape 508"/>
                <p:cNvSpPr/>
                <p:nvPr/>
              </p:nvSpPr>
              <p:spPr>
                <a:xfrm>
                  <a:off x="637640" y="3495636"/>
                  <a:ext cx="1371600" cy="261257"/>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Applications</a:t>
                  </a:r>
                </a:p>
              </p:txBody>
            </p:sp>
            <p:sp>
              <p:nvSpPr>
                <p:cNvPr id="509" name="Shape 509"/>
                <p:cNvSpPr/>
                <p:nvPr/>
              </p:nvSpPr>
              <p:spPr>
                <a:xfrm>
                  <a:off x="637640" y="4148779"/>
                  <a:ext cx="1371600" cy="261257"/>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Runtime</a:t>
                  </a:r>
                </a:p>
              </p:txBody>
            </p:sp>
          </p:grpSp>
          <p:sp>
            <p:nvSpPr>
              <p:cNvPr id="510" name="Shape 510"/>
              <p:cNvSpPr/>
              <p:nvPr/>
            </p:nvSpPr>
            <p:spPr>
              <a:xfrm>
                <a:off x="988436" y="3456019"/>
                <a:ext cx="168940" cy="1498808"/>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000000"/>
                  </a:solidFill>
                  <a:latin typeface="Calibri"/>
                  <a:ea typeface="Calibri"/>
                  <a:cs typeface="Calibri"/>
                  <a:sym typeface="Calibri"/>
                </a:endParaRPr>
              </a:p>
            </p:txBody>
          </p:sp>
          <p:sp>
            <p:nvSpPr>
              <p:cNvPr id="511" name="Shape 511"/>
              <p:cNvSpPr txBox="1"/>
              <p:nvPr/>
            </p:nvSpPr>
            <p:spPr>
              <a:xfrm rot="-5400000">
                <a:off x="37175" y="4003461"/>
                <a:ext cx="1389300" cy="3810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You Manage</a:t>
                </a:r>
              </a:p>
            </p:txBody>
          </p:sp>
        </p:grpSp>
        <p:sp>
          <p:nvSpPr>
            <p:cNvPr id="512" name="Shape 512"/>
            <p:cNvSpPr/>
            <p:nvPr/>
          </p:nvSpPr>
          <p:spPr>
            <a:xfrm flipH="1">
              <a:off x="4181930" y="4462413"/>
              <a:ext cx="218311" cy="1588994"/>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000000"/>
                </a:solidFill>
                <a:latin typeface="Arial"/>
                <a:ea typeface="Arial"/>
                <a:cs typeface="Arial"/>
                <a:sym typeface="Arial"/>
              </a:endParaRPr>
            </a:p>
          </p:txBody>
        </p:sp>
        <p:sp>
          <p:nvSpPr>
            <p:cNvPr id="513" name="Shape 513"/>
            <p:cNvSpPr txBox="1"/>
            <p:nvPr/>
          </p:nvSpPr>
          <p:spPr>
            <a:xfrm rot="-5400000" flipH="1">
              <a:off x="4128830" y="4938167"/>
              <a:ext cx="7911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IaaS</a:t>
              </a:r>
            </a:p>
          </p:txBody>
        </p:sp>
      </p:grpSp>
      <p:sp>
        <p:nvSpPr>
          <p:cNvPr id="514" name="Shape 514"/>
          <p:cNvSpPr/>
          <p:nvPr/>
        </p:nvSpPr>
        <p:spPr>
          <a:xfrm>
            <a:off x="6112580" y="2759059"/>
            <a:ext cx="1523846" cy="205740"/>
          </a:xfrm>
          <a:prstGeom prst="roundRect">
            <a:avLst>
              <a:gd name="adj" fmla="val 16667"/>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O/S</a:t>
            </a:r>
          </a:p>
        </p:txBody>
      </p:sp>
      <p:grpSp>
        <p:nvGrpSpPr>
          <p:cNvPr id="515" name="Shape 515"/>
          <p:cNvGrpSpPr/>
          <p:nvPr/>
        </p:nvGrpSpPr>
        <p:grpSpPr>
          <a:xfrm>
            <a:off x="5605101" y="1208172"/>
            <a:ext cx="2352716" cy="2806606"/>
            <a:chOff x="688216" y="2856832"/>
            <a:chExt cx="2240681" cy="3563942"/>
          </a:xfrm>
        </p:grpSpPr>
        <p:sp>
          <p:nvSpPr>
            <p:cNvPr id="516" name="Shape 516"/>
            <p:cNvSpPr/>
            <p:nvPr/>
          </p:nvSpPr>
          <p:spPr>
            <a:xfrm>
              <a:off x="688216" y="2856832"/>
              <a:ext cx="2240681" cy="3563942"/>
            </a:xfrm>
            <a:prstGeom prst="roundRect">
              <a:avLst>
                <a:gd name="adj" fmla="val 16667"/>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22828"/>
                </a:buClr>
                <a:buSzPct val="25000"/>
                <a:buFont typeface="Arial"/>
                <a:buNone/>
              </a:pPr>
              <a:r>
                <a:rPr lang="en-US" sz="1800" b="1" i="0" u="none" strike="noStrike" cap="none">
                  <a:solidFill>
                    <a:srgbClr val="022828"/>
                  </a:solidFill>
                  <a:latin typeface="Arial"/>
                  <a:ea typeface="Arial"/>
                  <a:cs typeface="Arial"/>
                  <a:sym typeface="Arial"/>
                </a:rPr>
                <a:t>PaaS</a:t>
              </a:r>
            </a:p>
          </p:txBody>
        </p:sp>
        <p:grpSp>
          <p:nvGrpSpPr>
            <p:cNvPr id="517" name="Shape 517"/>
            <p:cNvGrpSpPr/>
            <p:nvPr/>
          </p:nvGrpSpPr>
          <p:grpSpPr>
            <a:xfrm>
              <a:off x="1186926" y="3515609"/>
              <a:ext cx="1451282" cy="2873828"/>
              <a:chOff x="637640" y="3495636"/>
              <a:chExt cx="1371600" cy="2873828"/>
            </a:xfrm>
          </p:grpSpPr>
          <p:sp>
            <p:nvSpPr>
              <p:cNvPr id="518" name="Shape 518"/>
              <p:cNvSpPr/>
              <p:nvPr/>
            </p:nvSpPr>
            <p:spPr>
              <a:xfrm>
                <a:off x="637640" y="5781636"/>
                <a:ext cx="1371600" cy="261257"/>
              </a:xfrm>
              <a:prstGeom prst="roundRect">
                <a:avLst>
                  <a:gd name="adj" fmla="val 16667"/>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Storage</a:t>
                </a:r>
              </a:p>
            </p:txBody>
          </p:sp>
          <p:sp>
            <p:nvSpPr>
              <p:cNvPr id="519" name="Shape 519"/>
              <p:cNvSpPr/>
              <p:nvPr/>
            </p:nvSpPr>
            <p:spPr>
              <a:xfrm>
                <a:off x="637640" y="5455064"/>
                <a:ext cx="1371600" cy="261257"/>
              </a:xfrm>
              <a:prstGeom prst="roundRect">
                <a:avLst>
                  <a:gd name="adj" fmla="val 16667"/>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Servers</a:t>
                </a:r>
              </a:p>
            </p:txBody>
          </p:sp>
          <p:sp>
            <p:nvSpPr>
              <p:cNvPr id="520" name="Shape 520"/>
              <p:cNvSpPr/>
              <p:nvPr/>
            </p:nvSpPr>
            <p:spPr>
              <a:xfrm>
                <a:off x="637640" y="6108207"/>
                <a:ext cx="1371600" cy="261257"/>
              </a:xfrm>
              <a:prstGeom prst="roundRect">
                <a:avLst>
                  <a:gd name="adj" fmla="val 16667"/>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Networking</a:t>
                </a:r>
              </a:p>
            </p:txBody>
          </p:sp>
          <p:sp>
            <p:nvSpPr>
              <p:cNvPr id="521" name="Shape 521"/>
              <p:cNvSpPr/>
              <p:nvPr/>
            </p:nvSpPr>
            <p:spPr>
              <a:xfrm>
                <a:off x="637640" y="4475350"/>
                <a:ext cx="1371600" cy="261257"/>
              </a:xfrm>
              <a:prstGeom prst="roundRect">
                <a:avLst>
                  <a:gd name="adj" fmla="val 16667"/>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Middleware</a:t>
                </a:r>
              </a:p>
            </p:txBody>
          </p:sp>
          <p:sp>
            <p:nvSpPr>
              <p:cNvPr id="522" name="Shape 522"/>
              <p:cNvSpPr/>
              <p:nvPr/>
            </p:nvSpPr>
            <p:spPr>
              <a:xfrm>
                <a:off x="637640" y="5128493"/>
                <a:ext cx="1371600" cy="261257"/>
              </a:xfrm>
              <a:prstGeom prst="roundRect">
                <a:avLst>
                  <a:gd name="adj" fmla="val 16667"/>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Virtualization</a:t>
                </a:r>
              </a:p>
            </p:txBody>
          </p:sp>
          <p:sp>
            <p:nvSpPr>
              <p:cNvPr id="523" name="Shape 523"/>
              <p:cNvSpPr/>
              <p:nvPr/>
            </p:nvSpPr>
            <p:spPr>
              <a:xfrm>
                <a:off x="637640" y="3822207"/>
                <a:ext cx="1371600" cy="261257"/>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Data</a:t>
                </a:r>
              </a:p>
            </p:txBody>
          </p:sp>
          <p:sp>
            <p:nvSpPr>
              <p:cNvPr id="524" name="Shape 524"/>
              <p:cNvSpPr/>
              <p:nvPr/>
            </p:nvSpPr>
            <p:spPr>
              <a:xfrm>
                <a:off x="637640" y="3495636"/>
                <a:ext cx="1371600" cy="261257"/>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Applications</a:t>
                </a:r>
              </a:p>
            </p:txBody>
          </p:sp>
          <p:sp>
            <p:nvSpPr>
              <p:cNvPr id="525" name="Shape 525"/>
              <p:cNvSpPr/>
              <p:nvPr/>
            </p:nvSpPr>
            <p:spPr>
              <a:xfrm>
                <a:off x="637640" y="4148779"/>
                <a:ext cx="1371600" cy="261257"/>
              </a:xfrm>
              <a:prstGeom prst="roundRect">
                <a:avLst>
                  <a:gd name="adj" fmla="val 16667"/>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Runtime</a:t>
                </a:r>
              </a:p>
            </p:txBody>
          </p:sp>
        </p:grpSp>
      </p:grpSp>
      <p:cxnSp>
        <p:nvCxnSpPr>
          <p:cNvPr id="526" name="Shape 526"/>
          <p:cNvCxnSpPr/>
          <p:nvPr/>
        </p:nvCxnSpPr>
        <p:spPr>
          <a:xfrm rot="10800000" flipH="1">
            <a:off x="7451694" y="1091947"/>
            <a:ext cx="1174344" cy="459335"/>
          </a:xfrm>
          <a:prstGeom prst="straightConnector1">
            <a:avLst/>
          </a:prstGeom>
          <a:solidFill>
            <a:schemeClr val="dk2"/>
          </a:solidFill>
          <a:ln w="38100" cap="flat" cmpd="sng">
            <a:solidFill>
              <a:srgbClr val="2C95DD"/>
            </a:solidFill>
            <a:prstDash val="dash"/>
            <a:round/>
            <a:headEnd type="none" w="med" len="med"/>
            <a:tailEnd type="stealth" w="lg" len="lg"/>
          </a:ln>
        </p:spPr>
      </p:cxnSp>
      <p:sp>
        <p:nvSpPr>
          <p:cNvPr id="527" name="Shape 527"/>
          <p:cNvSpPr/>
          <p:nvPr/>
        </p:nvSpPr>
        <p:spPr>
          <a:xfrm flipH="1">
            <a:off x="7659657" y="2246981"/>
            <a:ext cx="270688" cy="1759989"/>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000000"/>
              </a:solidFill>
              <a:latin typeface="Arial"/>
              <a:ea typeface="Arial"/>
              <a:cs typeface="Arial"/>
              <a:sym typeface="Arial"/>
            </a:endParaRPr>
          </a:p>
        </p:txBody>
      </p:sp>
      <p:sp>
        <p:nvSpPr>
          <p:cNvPr id="528" name="Shape 528"/>
          <p:cNvSpPr/>
          <p:nvPr/>
        </p:nvSpPr>
        <p:spPr>
          <a:xfrm>
            <a:off x="5752665" y="1725621"/>
            <a:ext cx="317596" cy="538582"/>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000000"/>
              </a:solidFill>
              <a:latin typeface="Calibri"/>
              <a:ea typeface="Calibri"/>
              <a:cs typeface="Calibri"/>
              <a:sym typeface="Calibri"/>
            </a:endParaRPr>
          </a:p>
        </p:txBody>
      </p:sp>
      <p:sp>
        <p:nvSpPr>
          <p:cNvPr id="529" name="Shape 529"/>
          <p:cNvSpPr txBox="1"/>
          <p:nvPr/>
        </p:nvSpPr>
        <p:spPr>
          <a:xfrm rot="-5400000">
            <a:off x="5105925" y="1701626"/>
            <a:ext cx="914400" cy="6156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You Manage</a:t>
            </a:r>
          </a:p>
        </p:txBody>
      </p:sp>
      <p:sp>
        <p:nvSpPr>
          <p:cNvPr id="530" name="Shape 530"/>
          <p:cNvSpPr txBox="1"/>
          <p:nvPr/>
        </p:nvSpPr>
        <p:spPr>
          <a:xfrm>
            <a:off x="8058862" y="3232575"/>
            <a:ext cx="717300" cy="369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dk1"/>
                </a:solidFill>
                <a:latin typeface="Arial"/>
                <a:ea typeface="Arial"/>
                <a:cs typeface="Arial"/>
                <a:sym typeface="Arial"/>
              </a:rPr>
              <a:t>IaaS</a:t>
            </a:r>
          </a:p>
        </p:txBody>
      </p:sp>
      <p:sp>
        <p:nvSpPr>
          <p:cNvPr id="531" name="Shape 531"/>
          <p:cNvSpPr txBox="1"/>
          <p:nvPr/>
        </p:nvSpPr>
        <p:spPr>
          <a:xfrm>
            <a:off x="365679" y="738510"/>
            <a:ext cx="2010836" cy="469666"/>
          </a:xfrm>
          <a:prstGeom prst="rect">
            <a:avLst/>
          </a:prstGeom>
          <a:noFill/>
          <a:ln>
            <a:noFill/>
          </a:ln>
        </p:spPr>
        <p:txBody>
          <a:bodyPr wrap="square" lIns="38400" tIns="19200" rIns="38400" bIns="19200" anchor="t" anchorCtr="0">
            <a:noAutofit/>
          </a:bodyPr>
          <a:lstStyle/>
          <a:p>
            <a:pPr marL="0" marR="0" lvl="0" indent="0" algn="ctr" rtl="0">
              <a:spcBef>
                <a:spcPts val="0"/>
              </a:spcBef>
              <a:buSzPct val="25000"/>
              <a:buNone/>
            </a:pPr>
            <a:r>
              <a:rPr lang="en-US" sz="1400" b="1">
                <a:solidFill>
                  <a:srgbClr val="000000"/>
                </a:solidFill>
                <a:latin typeface="Calibri"/>
                <a:ea typeface="Calibri"/>
                <a:cs typeface="Calibri"/>
                <a:sym typeface="Calibri"/>
              </a:rPr>
              <a:t>Business Value, Agility &amp; Cost Savings</a:t>
            </a:r>
          </a:p>
        </p:txBody>
      </p:sp>
      <p:cxnSp>
        <p:nvCxnSpPr>
          <p:cNvPr id="532" name="Shape 532"/>
          <p:cNvCxnSpPr/>
          <p:nvPr/>
        </p:nvCxnSpPr>
        <p:spPr>
          <a:xfrm rot="10800000">
            <a:off x="297850" y="894831"/>
            <a:ext cx="0" cy="3440201"/>
          </a:xfrm>
          <a:prstGeom prst="straightConnector1">
            <a:avLst/>
          </a:prstGeom>
          <a:noFill/>
          <a:ln w="25400" cap="flat" cmpd="sng">
            <a:solidFill>
              <a:schemeClr val="accent1"/>
            </a:solidFill>
            <a:prstDash val="solid"/>
            <a:round/>
            <a:headEnd type="none" w="med" len="med"/>
            <a:tailEnd type="stealth" w="lg" len="lg"/>
          </a:ln>
          <a:effectLst>
            <a:outerShdw blurRad="40000" dist="20000" dir="5400000" rotWithShape="0">
              <a:srgbClr val="000000">
                <a:alpha val="37647"/>
              </a:srgbClr>
            </a:outerShdw>
          </a:effectLst>
        </p:spPr>
      </p:cxnSp>
      <p:cxnSp>
        <p:nvCxnSpPr>
          <p:cNvPr id="533" name="Shape 533"/>
          <p:cNvCxnSpPr/>
          <p:nvPr/>
        </p:nvCxnSpPr>
        <p:spPr>
          <a:xfrm>
            <a:off x="297850" y="4335023"/>
            <a:ext cx="8239068" cy="0"/>
          </a:xfrm>
          <a:prstGeom prst="straightConnector1">
            <a:avLst/>
          </a:prstGeom>
          <a:noFill/>
          <a:ln w="25400" cap="flat" cmpd="sng">
            <a:solidFill>
              <a:schemeClr val="accent1"/>
            </a:solidFill>
            <a:prstDash val="solid"/>
            <a:round/>
            <a:headEnd type="none" w="med" len="med"/>
            <a:tailEnd type="stealth" w="lg" len="lg"/>
          </a:ln>
          <a:effectLst>
            <a:outerShdw blurRad="40000" dist="20000" dir="5400000" rotWithShape="0">
              <a:srgbClr val="000000">
                <a:alpha val="37647"/>
              </a:srgbClr>
            </a:outerShdw>
          </a:effectLst>
        </p:spPr>
      </p:cxnSp>
      <p:sp>
        <p:nvSpPr>
          <p:cNvPr id="534" name="Shape 534"/>
          <p:cNvSpPr txBox="1"/>
          <p:nvPr/>
        </p:nvSpPr>
        <p:spPr>
          <a:xfrm>
            <a:off x="3319042" y="4341263"/>
            <a:ext cx="2010836" cy="254223"/>
          </a:xfrm>
          <a:prstGeom prst="rect">
            <a:avLst/>
          </a:prstGeom>
          <a:noFill/>
          <a:ln>
            <a:noFill/>
          </a:ln>
        </p:spPr>
        <p:txBody>
          <a:bodyPr wrap="square" lIns="38400" tIns="19200" rIns="38400" bIns="19200" anchor="t" anchorCtr="0">
            <a:noAutofit/>
          </a:bodyPr>
          <a:lstStyle/>
          <a:p>
            <a:pPr marL="0" marR="0" lvl="0" indent="0" algn="ctr" rtl="0">
              <a:spcBef>
                <a:spcPts val="0"/>
              </a:spcBef>
              <a:buSzPct val="25000"/>
              <a:buNone/>
            </a:pPr>
            <a:r>
              <a:rPr lang="en-US" sz="1400" b="1">
                <a:solidFill>
                  <a:srgbClr val="000000"/>
                </a:solidFill>
                <a:latin typeface="Calibri"/>
                <a:ea typeface="Calibri"/>
                <a:cs typeface="Calibri"/>
                <a:sym typeface="Calibri"/>
              </a:rPr>
              <a:t>Level of Abstraction</a:t>
            </a:r>
          </a:p>
        </p:txBody>
      </p:sp>
      <p:sp>
        <p:nvSpPr>
          <p:cNvPr id="535" name="Shape 535"/>
          <p:cNvSpPr txBox="1"/>
          <p:nvPr/>
        </p:nvSpPr>
        <p:spPr>
          <a:xfrm>
            <a:off x="7930350" y="2725400"/>
            <a:ext cx="1014300" cy="574200"/>
          </a:xfrm>
          <a:prstGeom prst="rect">
            <a:avLst/>
          </a:prstGeom>
          <a:noFill/>
          <a:ln>
            <a:noFill/>
          </a:ln>
        </p:spPr>
        <p:txBody>
          <a:bodyPr wrap="square" lIns="91425" tIns="91425" rIns="91425" bIns="91425" anchor="t" anchorCtr="0">
            <a:noAutofit/>
          </a:bodyPr>
          <a:lstStyle/>
          <a:p>
            <a:pPr lvl="0">
              <a:spcBef>
                <a:spcPts val="0"/>
              </a:spcBef>
              <a:buNone/>
            </a:pPr>
            <a:r>
              <a:rPr lang="en-US" b="1"/>
              <a:t>PivotalCF</a:t>
            </a:r>
            <a:br>
              <a:rPr lang="en-US" b="1"/>
            </a:br>
            <a:r>
              <a:rPr lang="en-US" b="1"/>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41" name="Shape 541"/>
          <p:cNvPicPr preferRelativeResize="0"/>
          <p:nvPr/>
        </p:nvPicPr>
        <p:blipFill rotWithShape="1">
          <a:blip r:embed="rId3">
            <a:alphaModFix/>
          </a:blip>
          <a:srcRect/>
          <a:stretch/>
        </p:blipFill>
        <p:spPr>
          <a:xfrm>
            <a:off x="4623682" y="3835401"/>
            <a:ext cx="2709536" cy="431800"/>
          </a:xfrm>
          <a:prstGeom prst="rect">
            <a:avLst/>
          </a:prstGeom>
          <a:noFill/>
          <a:ln>
            <a:noFill/>
          </a:ln>
        </p:spPr>
      </p:pic>
      <p:sp>
        <p:nvSpPr>
          <p:cNvPr id="542" name="Shape 542"/>
          <p:cNvSpPr/>
          <p:nvPr/>
        </p:nvSpPr>
        <p:spPr>
          <a:xfrm>
            <a:off x="1261625" y="292100"/>
            <a:ext cx="6469800" cy="876300"/>
          </a:xfrm>
          <a:prstGeom prst="rect">
            <a:avLst/>
          </a:prstGeom>
          <a:noFill/>
          <a:ln w="12700" cap="flat" cmpd="sng">
            <a:solidFill>
              <a:schemeClr val="dk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543" name="Shape 543"/>
          <p:cNvPicPr preferRelativeResize="0"/>
          <p:nvPr/>
        </p:nvPicPr>
        <p:blipFill rotWithShape="1">
          <a:blip r:embed="rId4">
            <a:alphaModFix/>
          </a:blip>
          <a:srcRect/>
          <a:stretch/>
        </p:blipFill>
        <p:spPr>
          <a:xfrm>
            <a:off x="4178300" y="1971620"/>
            <a:ext cx="3030105" cy="556723"/>
          </a:xfrm>
          <a:prstGeom prst="rect">
            <a:avLst/>
          </a:prstGeom>
          <a:noFill/>
          <a:ln>
            <a:noFill/>
          </a:ln>
        </p:spPr>
      </p:pic>
      <p:pic>
        <p:nvPicPr>
          <p:cNvPr id="544" name="Shape 544"/>
          <p:cNvPicPr preferRelativeResize="0"/>
          <p:nvPr/>
        </p:nvPicPr>
        <p:blipFill rotWithShape="1">
          <a:blip r:embed="rId4">
            <a:alphaModFix/>
          </a:blip>
          <a:srcRect/>
          <a:stretch/>
        </p:blipFill>
        <p:spPr>
          <a:xfrm>
            <a:off x="1346204" y="1984320"/>
            <a:ext cx="3030105" cy="556723"/>
          </a:xfrm>
          <a:prstGeom prst="rect">
            <a:avLst/>
          </a:prstGeom>
          <a:noFill/>
          <a:ln>
            <a:noFill/>
          </a:ln>
        </p:spPr>
      </p:pic>
      <p:sp>
        <p:nvSpPr>
          <p:cNvPr id="545" name="Shape 545"/>
          <p:cNvSpPr txBox="1"/>
          <p:nvPr/>
        </p:nvSpPr>
        <p:spPr>
          <a:xfrm>
            <a:off x="457200" y="3098800"/>
            <a:ext cx="15748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800">
                <a:solidFill>
                  <a:schemeClr val="lt2"/>
                </a:solidFill>
                <a:latin typeface="Arial"/>
                <a:ea typeface="Arial"/>
                <a:cs typeface="Arial"/>
                <a:sym typeface="Arial"/>
              </a:rPr>
              <a:t>Define</a:t>
            </a:r>
          </a:p>
        </p:txBody>
      </p:sp>
      <p:sp>
        <p:nvSpPr>
          <p:cNvPr id="546" name="Shape 546"/>
          <p:cNvSpPr txBox="1"/>
          <p:nvPr/>
        </p:nvSpPr>
        <p:spPr>
          <a:xfrm>
            <a:off x="2057400" y="3098800"/>
            <a:ext cx="15748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800">
                <a:solidFill>
                  <a:schemeClr val="lt2"/>
                </a:solidFill>
                <a:latin typeface="Arial"/>
                <a:ea typeface="Arial"/>
                <a:cs typeface="Arial"/>
                <a:sym typeface="Arial"/>
              </a:rPr>
              <a:t>Design</a:t>
            </a:r>
          </a:p>
        </p:txBody>
      </p:sp>
      <p:sp>
        <p:nvSpPr>
          <p:cNvPr id="547" name="Shape 547"/>
          <p:cNvSpPr txBox="1"/>
          <p:nvPr/>
        </p:nvSpPr>
        <p:spPr>
          <a:xfrm>
            <a:off x="3594100" y="3098800"/>
            <a:ext cx="15748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800">
                <a:solidFill>
                  <a:schemeClr val="lt2"/>
                </a:solidFill>
                <a:latin typeface="Arial"/>
                <a:ea typeface="Arial"/>
                <a:cs typeface="Arial"/>
                <a:sym typeface="Arial"/>
              </a:rPr>
              <a:t>Build</a:t>
            </a:r>
          </a:p>
        </p:txBody>
      </p:sp>
      <p:sp>
        <p:nvSpPr>
          <p:cNvPr id="548" name="Shape 548"/>
          <p:cNvSpPr txBox="1"/>
          <p:nvPr/>
        </p:nvSpPr>
        <p:spPr>
          <a:xfrm>
            <a:off x="5181600" y="3098800"/>
            <a:ext cx="15748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800">
                <a:solidFill>
                  <a:schemeClr val="lt2"/>
                </a:solidFill>
                <a:latin typeface="Arial"/>
                <a:ea typeface="Arial"/>
                <a:cs typeface="Arial"/>
                <a:sym typeface="Arial"/>
              </a:rPr>
              <a:t>Deploy</a:t>
            </a:r>
          </a:p>
        </p:txBody>
      </p:sp>
      <p:sp>
        <p:nvSpPr>
          <p:cNvPr id="549" name="Shape 549"/>
          <p:cNvSpPr txBox="1"/>
          <p:nvPr/>
        </p:nvSpPr>
        <p:spPr>
          <a:xfrm>
            <a:off x="6997700" y="3098800"/>
            <a:ext cx="15748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800">
                <a:solidFill>
                  <a:schemeClr val="lt2"/>
                </a:solidFill>
                <a:latin typeface="Arial"/>
                <a:ea typeface="Arial"/>
                <a:cs typeface="Arial"/>
                <a:sym typeface="Arial"/>
              </a:rPr>
              <a:t>Operate</a:t>
            </a:r>
          </a:p>
        </p:txBody>
      </p:sp>
      <p:pic>
        <p:nvPicPr>
          <p:cNvPr id="550" name="Shape 550" descr="icon_cf_green@2x.png"/>
          <p:cNvPicPr preferRelativeResize="0"/>
          <p:nvPr/>
        </p:nvPicPr>
        <p:blipFill rotWithShape="1">
          <a:blip r:embed="rId5">
            <a:alphaModFix/>
          </a:blip>
          <a:srcRect/>
          <a:stretch/>
        </p:blipFill>
        <p:spPr>
          <a:xfrm>
            <a:off x="3836283" y="3632200"/>
            <a:ext cx="762000" cy="762000"/>
          </a:xfrm>
          <a:prstGeom prst="rect">
            <a:avLst/>
          </a:prstGeom>
          <a:noFill/>
          <a:ln>
            <a:noFill/>
          </a:ln>
        </p:spPr>
      </p:pic>
      <p:sp>
        <p:nvSpPr>
          <p:cNvPr id="551" name="Shape 551"/>
          <p:cNvSpPr/>
          <p:nvPr/>
        </p:nvSpPr>
        <p:spPr>
          <a:xfrm>
            <a:off x="1803400" y="3149601"/>
            <a:ext cx="444500" cy="317500"/>
          </a:xfrm>
          <a:prstGeom prst="rightArrow">
            <a:avLst>
              <a:gd name="adj1" fmla="val 50000"/>
              <a:gd name="adj2" fmla="val 50000"/>
            </a:avLst>
          </a:prstGeom>
          <a:solidFill>
            <a:srgbClr val="BFBFBF"/>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52" name="Shape 552"/>
          <p:cNvSpPr/>
          <p:nvPr/>
        </p:nvSpPr>
        <p:spPr>
          <a:xfrm>
            <a:off x="3429000" y="3149601"/>
            <a:ext cx="444500" cy="317500"/>
          </a:xfrm>
          <a:prstGeom prst="rightArrow">
            <a:avLst>
              <a:gd name="adj1" fmla="val 50000"/>
              <a:gd name="adj2" fmla="val 50000"/>
            </a:avLst>
          </a:prstGeom>
          <a:solidFill>
            <a:srgbClr val="BFBFBF"/>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53" name="Shape 553"/>
          <p:cNvSpPr/>
          <p:nvPr/>
        </p:nvSpPr>
        <p:spPr>
          <a:xfrm>
            <a:off x="4902200" y="3149601"/>
            <a:ext cx="444500" cy="317500"/>
          </a:xfrm>
          <a:prstGeom prst="rightArrow">
            <a:avLst>
              <a:gd name="adj1" fmla="val 50000"/>
              <a:gd name="adj2" fmla="val 50000"/>
            </a:avLst>
          </a:prstGeom>
          <a:solidFill>
            <a:srgbClr val="BFBFBF"/>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54" name="Shape 554"/>
          <p:cNvSpPr/>
          <p:nvPr/>
        </p:nvSpPr>
        <p:spPr>
          <a:xfrm>
            <a:off x="6667500" y="3149601"/>
            <a:ext cx="444500" cy="317500"/>
          </a:xfrm>
          <a:prstGeom prst="rightArrow">
            <a:avLst>
              <a:gd name="adj1" fmla="val 50000"/>
              <a:gd name="adj2" fmla="val 50000"/>
            </a:avLst>
          </a:prstGeom>
          <a:solidFill>
            <a:srgbClr val="BFBFBF"/>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cxnSp>
        <p:nvCxnSpPr>
          <p:cNvPr id="555" name="Shape 555"/>
          <p:cNvCxnSpPr/>
          <p:nvPr/>
        </p:nvCxnSpPr>
        <p:spPr>
          <a:xfrm>
            <a:off x="711200" y="2908300"/>
            <a:ext cx="7658100" cy="0"/>
          </a:xfrm>
          <a:prstGeom prst="straightConnector1">
            <a:avLst/>
          </a:prstGeom>
          <a:noFill/>
          <a:ln w="19050" cap="flat" cmpd="sng">
            <a:solidFill>
              <a:srgbClr val="008881"/>
            </a:solidFill>
            <a:prstDash val="solid"/>
            <a:round/>
            <a:headEnd type="none" w="med" len="med"/>
            <a:tailEnd type="none" w="med" len="med"/>
          </a:ln>
        </p:spPr>
      </p:cxnSp>
      <p:cxnSp>
        <p:nvCxnSpPr>
          <p:cNvPr id="556" name="Shape 556"/>
          <p:cNvCxnSpPr/>
          <p:nvPr/>
        </p:nvCxnSpPr>
        <p:spPr>
          <a:xfrm>
            <a:off x="8356600" y="2616201"/>
            <a:ext cx="0" cy="622300"/>
          </a:xfrm>
          <a:prstGeom prst="straightConnector1">
            <a:avLst/>
          </a:prstGeom>
          <a:noFill/>
          <a:ln w="19050" cap="flat" cmpd="sng">
            <a:solidFill>
              <a:srgbClr val="008881"/>
            </a:solidFill>
            <a:prstDash val="solid"/>
            <a:round/>
            <a:headEnd type="none" w="med" len="med"/>
            <a:tailEnd type="none" w="med" len="med"/>
          </a:ln>
        </p:spPr>
      </p:cxnSp>
      <p:sp>
        <p:nvSpPr>
          <p:cNvPr id="557" name="Shape 557"/>
          <p:cNvSpPr txBox="1"/>
          <p:nvPr/>
        </p:nvSpPr>
        <p:spPr>
          <a:xfrm>
            <a:off x="3568700" y="2705100"/>
            <a:ext cx="1828800" cy="369332"/>
          </a:xfrm>
          <a:prstGeom prst="rect">
            <a:avLst/>
          </a:prstGeom>
          <a:solidFill>
            <a:schemeClr val="lt1"/>
          </a:solidFill>
          <a:ln>
            <a:noFill/>
          </a:ln>
        </p:spPr>
        <p:txBody>
          <a:bodyPr wrap="square" lIns="91425" tIns="45700" rIns="91425" bIns="45700" anchor="t" anchorCtr="0">
            <a:noAutofit/>
          </a:bodyPr>
          <a:lstStyle/>
          <a:p>
            <a:pPr marL="0" marR="0" lvl="0" indent="0" algn="ctr" rtl="0">
              <a:spcBef>
                <a:spcPts val="0"/>
              </a:spcBef>
              <a:buSzPct val="25000"/>
              <a:buNone/>
            </a:pPr>
            <a:r>
              <a:rPr lang="en-US" sz="1800">
                <a:solidFill>
                  <a:schemeClr val="dk2"/>
                </a:solidFill>
                <a:latin typeface="Arial"/>
                <a:ea typeface="Arial"/>
                <a:cs typeface="Arial"/>
                <a:sym typeface="Arial"/>
              </a:rPr>
              <a:t>Time to Value</a:t>
            </a:r>
          </a:p>
        </p:txBody>
      </p:sp>
      <p:cxnSp>
        <p:nvCxnSpPr>
          <p:cNvPr id="558" name="Shape 558"/>
          <p:cNvCxnSpPr/>
          <p:nvPr/>
        </p:nvCxnSpPr>
        <p:spPr>
          <a:xfrm>
            <a:off x="711200" y="2616201"/>
            <a:ext cx="0" cy="622300"/>
          </a:xfrm>
          <a:prstGeom prst="straightConnector1">
            <a:avLst/>
          </a:prstGeom>
          <a:noFill/>
          <a:ln w="19050" cap="flat" cmpd="sng">
            <a:solidFill>
              <a:srgbClr val="008881"/>
            </a:solidFill>
            <a:prstDash val="solid"/>
            <a:round/>
            <a:headEnd type="none" w="med" len="med"/>
            <a:tailEnd type="none" w="med" len="med"/>
          </a:ln>
        </p:spPr>
      </p:cxnSp>
      <p:sp>
        <p:nvSpPr>
          <p:cNvPr id="559" name="Shape 559"/>
          <p:cNvSpPr/>
          <p:nvPr/>
        </p:nvSpPr>
        <p:spPr>
          <a:xfrm rot="5400000">
            <a:off x="3917950" y="-1936750"/>
            <a:ext cx="1066800" cy="7886700"/>
          </a:xfrm>
          <a:prstGeom prst="curvedRightArrow">
            <a:avLst>
              <a:gd name="adj1" fmla="val 25000"/>
              <a:gd name="adj2" fmla="val 50000"/>
              <a:gd name="adj3" fmla="val 25000"/>
            </a:avLst>
          </a:prstGeom>
          <a:solidFill>
            <a:srgbClr val="B7B7B7"/>
          </a:solidFill>
          <a:ln w="12700"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560" name="Shape 560"/>
          <p:cNvSpPr txBox="1"/>
          <p:nvPr/>
        </p:nvSpPr>
        <p:spPr>
          <a:xfrm>
            <a:off x="3035300" y="1282700"/>
            <a:ext cx="2832100" cy="400110"/>
          </a:xfrm>
          <a:prstGeom prst="rect">
            <a:avLst/>
          </a:prstGeom>
          <a:solidFill>
            <a:schemeClr val="lt1"/>
          </a:solidFill>
          <a:ln>
            <a:noFill/>
          </a:ln>
        </p:spPr>
        <p:txBody>
          <a:bodyPr wrap="square" lIns="91425" tIns="45700" rIns="91425" bIns="45700" anchor="t" anchorCtr="0">
            <a:noAutofit/>
          </a:bodyPr>
          <a:lstStyle/>
          <a:p>
            <a:pPr marL="0" marR="0" lvl="0" indent="0" algn="ctr" rtl="0">
              <a:spcBef>
                <a:spcPts val="0"/>
              </a:spcBef>
              <a:buSzPct val="25000"/>
              <a:buNone/>
            </a:pPr>
            <a:r>
              <a:rPr lang="en-US" sz="2000">
                <a:solidFill>
                  <a:schemeClr val="dk2"/>
                </a:solidFill>
                <a:latin typeface="Arial"/>
                <a:ea typeface="Arial"/>
                <a:cs typeface="Arial"/>
                <a:sym typeface="Arial"/>
              </a:rPr>
              <a:t>Continuously Delivering</a:t>
            </a:r>
          </a:p>
        </p:txBody>
      </p:sp>
      <p:sp>
        <p:nvSpPr>
          <p:cNvPr id="561" name="Shape 561"/>
          <p:cNvSpPr txBox="1"/>
          <p:nvPr/>
        </p:nvSpPr>
        <p:spPr>
          <a:xfrm>
            <a:off x="3225800" y="139700"/>
            <a:ext cx="2438400" cy="369332"/>
          </a:xfrm>
          <a:prstGeom prst="rect">
            <a:avLst/>
          </a:prstGeom>
          <a:solidFill>
            <a:schemeClr val="dk2"/>
          </a:solidFill>
          <a:ln>
            <a:noFill/>
          </a:ln>
          <a:effectLst>
            <a:outerShdw blurRad="50800" dist="38100" dir="2700000" algn="tl" rotWithShape="0">
              <a:srgbClr val="000000">
                <a:alpha val="42745"/>
              </a:srgbClr>
            </a:outerShdw>
          </a:effectLst>
        </p:spPr>
        <p:txBody>
          <a:bodyPr wrap="square" lIns="91425" tIns="45700" rIns="91425" bIns="45700" anchor="t" anchorCtr="0">
            <a:noAutofit/>
          </a:bodyPr>
          <a:lstStyle/>
          <a:p>
            <a:pPr marL="0" marR="0" lvl="0" indent="0" algn="ctr" rtl="0">
              <a:spcBef>
                <a:spcPts val="0"/>
              </a:spcBef>
              <a:buSzPct val="25000"/>
              <a:buNone/>
            </a:pPr>
            <a:r>
              <a:rPr lang="en-US" sz="1800" b="1">
                <a:solidFill>
                  <a:srgbClr val="FFFFFF"/>
                </a:solidFill>
                <a:latin typeface="Arial"/>
                <a:ea typeface="Arial"/>
                <a:cs typeface="Arial"/>
                <a:sym typeface="Arial"/>
              </a:rPr>
              <a:t>Software Factory</a:t>
            </a:r>
          </a:p>
        </p:txBody>
      </p:sp>
      <p:sp>
        <p:nvSpPr>
          <p:cNvPr id="562" name="Shape 562"/>
          <p:cNvSpPr txBox="1"/>
          <p:nvPr/>
        </p:nvSpPr>
        <p:spPr>
          <a:xfrm>
            <a:off x="1439525" y="482600"/>
            <a:ext cx="6081600" cy="461700"/>
          </a:xfrm>
          <a:prstGeom prst="rect">
            <a:avLst/>
          </a:prstGeom>
          <a:solidFill>
            <a:schemeClr val="lt1"/>
          </a:solidFill>
          <a:ln>
            <a:noFill/>
          </a:ln>
        </p:spPr>
        <p:txBody>
          <a:bodyPr wrap="square" lIns="91425" tIns="45700" rIns="91425" bIns="45700" anchor="t" anchorCtr="0">
            <a:noAutofit/>
          </a:bodyPr>
          <a:lstStyle/>
          <a:p>
            <a:pPr marL="0" marR="0" lvl="0" indent="0" algn="ctr" rtl="0">
              <a:spcBef>
                <a:spcPts val="0"/>
              </a:spcBef>
              <a:buSzPct val="25000"/>
              <a:buNone/>
            </a:pPr>
            <a:r>
              <a:rPr lang="en-US" sz="2400" b="1">
                <a:solidFill>
                  <a:schemeClr val="dk1"/>
                </a:solidFill>
                <a:latin typeface="Arial"/>
                <a:ea typeface="Arial"/>
                <a:cs typeface="Arial"/>
                <a:sym typeface="Arial"/>
              </a:rPr>
              <a:t>Agile Development + An Open Platform</a:t>
            </a:r>
          </a:p>
        </p:txBody>
      </p:sp>
      <p:pic>
        <p:nvPicPr>
          <p:cNvPr id="563" name="Shape 563"/>
          <p:cNvPicPr preferRelativeResize="0"/>
          <p:nvPr/>
        </p:nvPicPr>
        <p:blipFill rotWithShape="1">
          <a:blip r:embed="rId6">
            <a:alphaModFix/>
          </a:blip>
          <a:srcRect/>
          <a:stretch/>
        </p:blipFill>
        <p:spPr>
          <a:xfrm>
            <a:off x="2781300" y="1769467"/>
            <a:ext cx="3316118" cy="890898"/>
          </a:xfrm>
          <a:prstGeom prst="rect">
            <a:avLst/>
          </a:prstGeom>
          <a:noFill/>
          <a:ln w="9525" cap="flat" cmpd="sng">
            <a:solidFill>
              <a:schemeClr val="dk1"/>
            </a:solidFill>
            <a:prstDash val="solid"/>
            <a:round/>
            <a:headEnd type="none" w="med" len="med"/>
            <a:tailEnd type="none" w="med" len="med"/>
          </a:ln>
          <a:effectLst>
            <a:outerShdw blurRad="292100" dist="139700" dir="2700000" algn="tl" rotWithShape="0">
              <a:srgbClr val="333333">
                <a:alpha val="64705"/>
              </a:srgbClr>
            </a:outerShdw>
          </a:effec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5"/>
                                        </p:tgtEl>
                                        <p:attrNameLst>
                                          <p:attrName>style.visibility</p:attrName>
                                        </p:attrNameLst>
                                      </p:cBhvr>
                                      <p:to>
                                        <p:strVal val="visible"/>
                                      </p:to>
                                    </p:set>
                                    <p:animEffect transition="in" filter="fade">
                                      <p:cBhvr>
                                        <p:cTn id="7" dur="500"/>
                                        <p:tgtEl>
                                          <p:spTgt spid="555"/>
                                        </p:tgtEl>
                                      </p:cBhvr>
                                    </p:animEffect>
                                  </p:childTnLst>
                                </p:cTn>
                              </p:par>
                              <p:par>
                                <p:cTn id="8" presetID="10" presetClass="entr" presetSubtype="0" fill="hold" nodeType="withEffect">
                                  <p:stCondLst>
                                    <p:cond delay="0"/>
                                  </p:stCondLst>
                                  <p:childTnLst>
                                    <p:set>
                                      <p:cBhvr>
                                        <p:cTn id="9" dur="1" fill="hold">
                                          <p:stCondLst>
                                            <p:cond delay="0"/>
                                          </p:stCondLst>
                                        </p:cTn>
                                        <p:tgtEl>
                                          <p:spTgt spid="556"/>
                                        </p:tgtEl>
                                        <p:attrNameLst>
                                          <p:attrName>style.visibility</p:attrName>
                                        </p:attrNameLst>
                                      </p:cBhvr>
                                      <p:to>
                                        <p:strVal val="visible"/>
                                      </p:to>
                                    </p:set>
                                    <p:animEffect transition="in" filter="fade">
                                      <p:cBhvr>
                                        <p:cTn id="10" dur="500"/>
                                        <p:tgtEl>
                                          <p:spTgt spid="556"/>
                                        </p:tgtEl>
                                      </p:cBhvr>
                                    </p:animEffect>
                                  </p:childTnLst>
                                </p:cTn>
                              </p:par>
                              <p:par>
                                <p:cTn id="11" presetID="10" presetClass="entr" presetSubtype="0" fill="hold" nodeType="withEffect">
                                  <p:stCondLst>
                                    <p:cond delay="0"/>
                                  </p:stCondLst>
                                  <p:childTnLst>
                                    <p:set>
                                      <p:cBhvr>
                                        <p:cTn id="12" dur="1" fill="hold">
                                          <p:stCondLst>
                                            <p:cond delay="0"/>
                                          </p:stCondLst>
                                        </p:cTn>
                                        <p:tgtEl>
                                          <p:spTgt spid="557"/>
                                        </p:tgtEl>
                                        <p:attrNameLst>
                                          <p:attrName>style.visibility</p:attrName>
                                        </p:attrNameLst>
                                      </p:cBhvr>
                                      <p:to>
                                        <p:strVal val="visible"/>
                                      </p:to>
                                    </p:set>
                                    <p:animEffect transition="in" filter="fade">
                                      <p:cBhvr>
                                        <p:cTn id="13" dur="500"/>
                                        <p:tgtEl>
                                          <p:spTgt spid="557"/>
                                        </p:tgtEl>
                                      </p:cBhvr>
                                    </p:animEffect>
                                  </p:childTnLst>
                                </p:cTn>
                              </p:par>
                              <p:par>
                                <p:cTn id="14" presetID="10" presetClass="entr" presetSubtype="0" fill="hold" nodeType="withEffect">
                                  <p:stCondLst>
                                    <p:cond delay="0"/>
                                  </p:stCondLst>
                                  <p:childTnLst>
                                    <p:set>
                                      <p:cBhvr>
                                        <p:cTn id="15" dur="1" fill="hold">
                                          <p:stCondLst>
                                            <p:cond delay="0"/>
                                          </p:stCondLst>
                                        </p:cTn>
                                        <p:tgtEl>
                                          <p:spTgt spid="558"/>
                                        </p:tgtEl>
                                        <p:attrNameLst>
                                          <p:attrName>style.visibility</p:attrName>
                                        </p:attrNameLst>
                                      </p:cBhvr>
                                      <p:to>
                                        <p:strVal val="visible"/>
                                      </p:to>
                                    </p:set>
                                    <p:animEffect transition="in" filter="fade">
                                      <p:cBhvr>
                                        <p:cTn id="16" dur="500"/>
                                        <p:tgtEl>
                                          <p:spTgt spid="55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48"/>
                                        </p:tgtEl>
                                        <p:attrNameLst>
                                          <p:attrName>style.visibility</p:attrName>
                                        </p:attrNameLst>
                                      </p:cBhvr>
                                      <p:to>
                                        <p:strVal val="visible"/>
                                      </p:to>
                                    </p:set>
                                    <p:animEffect transition="in" filter="fade">
                                      <p:cBhvr>
                                        <p:cTn id="21" dur="500"/>
                                        <p:tgtEl>
                                          <p:spTgt spid="548"/>
                                        </p:tgtEl>
                                      </p:cBhvr>
                                    </p:animEffect>
                                  </p:childTnLst>
                                </p:cTn>
                              </p:par>
                              <p:par>
                                <p:cTn id="22" presetID="10" presetClass="entr" presetSubtype="0" fill="hold" nodeType="withEffect">
                                  <p:stCondLst>
                                    <p:cond delay="0"/>
                                  </p:stCondLst>
                                  <p:childTnLst>
                                    <p:set>
                                      <p:cBhvr>
                                        <p:cTn id="23" dur="1" fill="hold">
                                          <p:stCondLst>
                                            <p:cond delay="0"/>
                                          </p:stCondLst>
                                        </p:cTn>
                                        <p:tgtEl>
                                          <p:spTgt spid="549"/>
                                        </p:tgtEl>
                                        <p:attrNameLst>
                                          <p:attrName>style.visibility</p:attrName>
                                        </p:attrNameLst>
                                      </p:cBhvr>
                                      <p:to>
                                        <p:strVal val="visible"/>
                                      </p:to>
                                    </p:set>
                                    <p:animEffect transition="in" filter="fade">
                                      <p:cBhvr>
                                        <p:cTn id="24" dur="500"/>
                                        <p:tgtEl>
                                          <p:spTgt spid="549"/>
                                        </p:tgtEl>
                                      </p:cBhvr>
                                    </p:animEffect>
                                  </p:childTnLst>
                                </p:cTn>
                              </p:par>
                              <p:par>
                                <p:cTn id="25" presetID="10" presetClass="entr" presetSubtype="0" fill="hold" nodeType="withEffect">
                                  <p:stCondLst>
                                    <p:cond delay="0"/>
                                  </p:stCondLst>
                                  <p:childTnLst>
                                    <p:set>
                                      <p:cBhvr>
                                        <p:cTn id="26" dur="1" fill="hold">
                                          <p:stCondLst>
                                            <p:cond delay="0"/>
                                          </p:stCondLst>
                                        </p:cTn>
                                        <p:tgtEl>
                                          <p:spTgt spid="553"/>
                                        </p:tgtEl>
                                        <p:attrNameLst>
                                          <p:attrName>style.visibility</p:attrName>
                                        </p:attrNameLst>
                                      </p:cBhvr>
                                      <p:to>
                                        <p:strVal val="visible"/>
                                      </p:to>
                                    </p:set>
                                    <p:animEffect transition="in" filter="fade">
                                      <p:cBhvr>
                                        <p:cTn id="27" dur="500"/>
                                        <p:tgtEl>
                                          <p:spTgt spid="553"/>
                                        </p:tgtEl>
                                      </p:cBhvr>
                                    </p:animEffect>
                                  </p:childTnLst>
                                </p:cTn>
                              </p:par>
                              <p:par>
                                <p:cTn id="28" presetID="10" presetClass="entr" presetSubtype="0" fill="hold" nodeType="withEffect">
                                  <p:stCondLst>
                                    <p:cond delay="0"/>
                                  </p:stCondLst>
                                  <p:childTnLst>
                                    <p:set>
                                      <p:cBhvr>
                                        <p:cTn id="29" dur="1" fill="hold">
                                          <p:stCondLst>
                                            <p:cond delay="0"/>
                                          </p:stCondLst>
                                        </p:cTn>
                                        <p:tgtEl>
                                          <p:spTgt spid="550"/>
                                        </p:tgtEl>
                                        <p:attrNameLst>
                                          <p:attrName>style.visibility</p:attrName>
                                        </p:attrNameLst>
                                      </p:cBhvr>
                                      <p:to>
                                        <p:strVal val="visible"/>
                                      </p:to>
                                    </p:set>
                                    <p:animEffect transition="in" filter="fade">
                                      <p:cBhvr>
                                        <p:cTn id="30" dur="500"/>
                                        <p:tgtEl>
                                          <p:spTgt spid="550"/>
                                        </p:tgtEl>
                                      </p:cBhvr>
                                    </p:animEffect>
                                  </p:childTnLst>
                                </p:cTn>
                              </p:par>
                              <p:par>
                                <p:cTn id="31" presetID="10" presetClass="entr" presetSubtype="0" fill="hold" nodeType="withEffect">
                                  <p:stCondLst>
                                    <p:cond delay="0"/>
                                  </p:stCondLst>
                                  <p:childTnLst>
                                    <p:set>
                                      <p:cBhvr>
                                        <p:cTn id="32" dur="1" fill="hold">
                                          <p:stCondLst>
                                            <p:cond delay="0"/>
                                          </p:stCondLst>
                                        </p:cTn>
                                        <p:tgtEl>
                                          <p:spTgt spid="554"/>
                                        </p:tgtEl>
                                        <p:attrNameLst>
                                          <p:attrName>style.visibility</p:attrName>
                                        </p:attrNameLst>
                                      </p:cBhvr>
                                      <p:to>
                                        <p:strVal val="visible"/>
                                      </p:to>
                                    </p:set>
                                    <p:animEffect transition="in" filter="fade">
                                      <p:cBhvr>
                                        <p:cTn id="33" dur="500"/>
                                        <p:tgtEl>
                                          <p:spTgt spid="554"/>
                                        </p:tgtEl>
                                      </p:cBhvr>
                                    </p:animEffect>
                                  </p:childTnLst>
                                </p:cTn>
                              </p:par>
                              <p:par>
                                <p:cTn id="34" presetID="10" presetClass="entr" presetSubtype="0" fill="hold" nodeType="withEffect">
                                  <p:stCondLst>
                                    <p:cond delay="0"/>
                                  </p:stCondLst>
                                  <p:childTnLst>
                                    <p:set>
                                      <p:cBhvr>
                                        <p:cTn id="35" dur="1" fill="hold">
                                          <p:stCondLst>
                                            <p:cond delay="0"/>
                                          </p:stCondLst>
                                        </p:cTn>
                                        <p:tgtEl>
                                          <p:spTgt spid="541"/>
                                        </p:tgtEl>
                                        <p:attrNameLst>
                                          <p:attrName>style.visibility</p:attrName>
                                        </p:attrNameLst>
                                      </p:cBhvr>
                                      <p:to>
                                        <p:strVal val="visible"/>
                                      </p:to>
                                    </p:set>
                                    <p:animEffect transition="in" filter="fade">
                                      <p:cBhvr>
                                        <p:cTn id="36" dur="500"/>
                                        <p:tgtEl>
                                          <p:spTgt spid="5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60"/>
                                        </p:tgtEl>
                                        <p:attrNameLst>
                                          <p:attrName>style.visibility</p:attrName>
                                        </p:attrNameLst>
                                      </p:cBhvr>
                                      <p:to>
                                        <p:strVal val="visible"/>
                                      </p:to>
                                    </p:set>
                                    <p:animEffect transition="in" filter="fade">
                                      <p:cBhvr>
                                        <p:cTn id="41" dur="500"/>
                                        <p:tgtEl>
                                          <p:spTgt spid="560"/>
                                        </p:tgtEl>
                                      </p:cBhvr>
                                    </p:animEffect>
                                  </p:childTnLst>
                                </p:cTn>
                              </p:par>
                              <p:par>
                                <p:cTn id="42" presetID="10" presetClass="entr" presetSubtype="0" fill="hold" nodeType="withEffect">
                                  <p:stCondLst>
                                    <p:cond delay="0"/>
                                  </p:stCondLst>
                                  <p:childTnLst>
                                    <p:set>
                                      <p:cBhvr>
                                        <p:cTn id="43" dur="1" fill="hold">
                                          <p:stCondLst>
                                            <p:cond delay="0"/>
                                          </p:stCondLst>
                                        </p:cTn>
                                        <p:tgtEl>
                                          <p:spTgt spid="544"/>
                                        </p:tgtEl>
                                        <p:attrNameLst>
                                          <p:attrName>style.visibility</p:attrName>
                                        </p:attrNameLst>
                                      </p:cBhvr>
                                      <p:to>
                                        <p:strVal val="visible"/>
                                      </p:to>
                                    </p:set>
                                    <p:animEffect transition="in" filter="fade">
                                      <p:cBhvr>
                                        <p:cTn id="44" dur="1000"/>
                                        <p:tgtEl>
                                          <p:spTgt spid="544"/>
                                        </p:tgtEl>
                                      </p:cBhvr>
                                    </p:animEffect>
                                  </p:childTnLst>
                                </p:cTn>
                              </p:par>
                              <p:par>
                                <p:cTn id="45" presetID="10" presetClass="entr" presetSubtype="0" fill="hold" nodeType="withEffect">
                                  <p:stCondLst>
                                    <p:cond delay="0"/>
                                  </p:stCondLst>
                                  <p:childTnLst>
                                    <p:set>
                                      <p:cBhvr>
                                        <p:cTn id="46" dur="1" fill="hold">
                                          <p:stCondLst>
                                            <p:cond delay="0"/>
                                          </p:stCondLst>
                                        </p:cTn>
                                        <p:tgtEl>
                                          <p:spTgt spid="543"/>
                                        </p:tgtEl>
                                        <p:attrNameLst>
                                          <p:attrName>style.visibility</p:attrName>
                                        </p:attrNameLst>
                                      </p:cBhvr>
                                      <p:to>
                                        <p:strVal val="visible"/>
                                      </p:to>
                                    </p:set>
                                    <p:animEffect transition="in" filter="fade">
                                      <p:cBhvr>
                                        <p:cTn id="47" dur="1000"/>
                                        <p:tgtEl>
                                          <p:spTgt spid="543"/>
                                        </p:tgtEl>
                                      </p:cBhvr>
                                    </p:animEffect>
                                  </p:childTnLst>
                                </p:cTn>
                              </p:par>
                              <p:par>
                                <p:cTn id="48" presetID="10" presetClass="entr" presetSubtype="0" fill="hold" nodeType="withEffect">
                                  <p:stCondLst>
                                    <p:cond delay="0"/>
                                  </p:stCondLst>
                                  <p:childTnLst>
                                    <p:set>
                                      <p:cBhvr>
                                        <p:cTn id="49" dur="1" fill="hold">
                                          <p:stCondLst>
                                            <p:cond delay="0"/>
                                          </p:stCondLst>
                                        </p:cTn>
                                        <p:tgtEl>
                                          <p:spTgt spid="559"/>
                                        </p:tgtEl>
                                        <p:attrNameLst>
                                          <p:attrName>style.visibility</p:attrName>
                                        </p:attrNameLst>
                                      </p:cBhvr>
                                      <p:to>
                                        <p:strVal val="visible"/>
                                      </p:to>
                                    </p:set>
                                    <p:animEffect transition="in" filter="fade">
                                      <p:cBhvr>
                                        <p:cTn id="50" dur="500"/>
                                        <p:tgtEl>
                                          <p:spTgt spid="55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62"/>
                                        </p:tgtEl>
                                        <p:attrNameLst>
                                          <p:attrName>style.visibility</p:attrName>
                                        </p:attrNameLst>
                                      </p:cBhvr>
                                      <p:to>
                                        <p:strVal val="visible"/>
                                      </p:to>
                                    </p:set>
                                    <p:animEffect transition="in" filter="fade">
                                      <p:cBhvr>
                                        <p:cTn id="55" dur="1000"/>
                                        <p:tgtEl>
                                          <p:spTgt spid="562"/>
                                        </p:tgtEl>
                                      </p:cBhvr>
                                    </p:animEffect>
                                  </p:childTnLst>
                                </p:cTn>
                              </p:par>
                              <p:par>
                                <p:cTn id="56" presetID="10" presetClass="entr" presetSubtype="0" fill="hold" nodeType="withEffect">
                                  <p:stCondLst>
                                    <p:cond delay="0"/>
                                  </p:stCondLst>
                                  <p:childTnLst>
                                    <p:set>
                                      <p:cBhvr>
                                        <p:cTn id="57" dur="1" fill="hold">
                                          <p:stCondLst>
                                            <p:cond delay="0"/>
                                          </p:stCondLst>
                                        </p:cTn>
                                        <p:tgtEl>
                                          <p:spTgt spid="561"/>
                                        </p:tgtEl>
                                        <p:attrNameLst>
                                          <p:attrName>style.visibility</p:attrName>
                                        </p:attrNameLst>
                                      </p:cBhvr>
                                      <p:to>
                                        <p:strVal val="visible"/>
                                      </p:to>
                                    </p:set>
                                    <p:animEffect transition="in" filter="fade">
                                      <p:cBhvr>
                                        <p:cTn id="58" dur="1000"/>
                                        <p:tgtEl>
                                          <p:spTgt spid="561"/>
                                        </p:tgtEl>
                                      </p:cBhvr>
                                    </p:animEffect>
                                  </p:childTnLst>
                                </p:cTn>
                              </p:par>
                              <p:par>
                                <p:cTn id="59" presetID="10" presetClass="entr" presetSubtype="0" fill="hold" nodeType="withEffect">
                                  <p:stCondLst>
                                    <p:cond delay="0"/>
                                  </p:stCondLst>
                                  <p:childTnLst>
                                    <p:set>
                                      <p:cBhvr>
                                        <p:cTn id="60" dur="1" fill="hold">
                                          <p:stCondLst>
                                            <p:cond delay="0"/>
                                          </p:stCondLst>
                                        </p:cTn>
                                        <p:tgtEl>
                                          <p:spTgt spid="542"/>
                                        </p:tgtEl>
                                        <p:attrNameLst>
                                          <p:attrName>style.visibility</p:attrName>
                                        </p:attrNameLst>
                                      </p:cBhvr>
                                      <p:to>
                                        <p:strVal val="visible"/>
                                      </p:to>
                                    </p:set>
                                    <p:animEffect transition="in" filter="fade">
                                      <p:cBhvr>
                                        <p:cTn id="61" dur="1000"/>
                                        <p:tgtEl>
                                          <p:spTgt spid="54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63"/>
                                        </p:tgtEl>
                                        <p:attrNameLst>
                                          <p:attrName>style.visibility</p:attrName>
                                        </p:attrNameLst>
                                      </p:cBhvr>
                                      <p:to>
                                        <p:strVal val="visible"/>
                                      </p:to>
                                    </p:set>
                                    <p:animEffect transition="in" filter="fade">
                                      <p:cBhvr>
                                        <p:cTn id="66" dur="500"/>
                                        <p:tgtEl>
                                          <p:spTgt spid="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Shape 568"/>
          <p:cNvPicPr preferRelativeResize="0"/>
          <p:nvPr/>
        </p:nvPicPr>
        <p:blipFill rotWithShape="1">
          <a:blip r:embed="rId3">
            <a:alphaModFix/>
          </a:blip>
          <a:srcRect/>
          <a:stretch/>
        </p:blipFill>
        <p:spPr>
          <a:xfrm>
            <a:off x="1663809" y="1357024"/>
            <a:ext cx="3817078" cy="2235516"/>
          </a:xfrm>
          <a:prstGeom prst="rect">
            <a:avLst/>
          </a:prstGeom>
          <a:noFill/>
          <a:ln>
            <a:noFill/>
          </a:ln>
        </p:spPr>
      </p:pic>
      <p:cxnSp>
        <p:nvCxnSpPr>
          <p:cNvPr id="569" name="Shape 569"/>
          <p:cNvCxnSpPr/>
          <p:nvPr/>
        </p:nvCxnSpPr>
        <p:spPr>
          <a:xfrm>
            <a:off x="1530376" y="2572866"/>
            <a:ext cx="393367" cy="0"/>
          </a:xfrm>
          <a:prstGeom prst="straightConnector1">
            <a:avLst/>
          </a:prstGeom>
          <a:noFill/>
          <a:ln w="12700" cap="flat" cmpd="sng">
            <a:solidFill>
              <a:srgbClr val="00957E"/>
            </a:solidFill>
            <a:prstDash val="solid"/>
            <a:round/>
            <a:headEnd type="none" w="med" len="med"/>
            <a:tailEnd type="none" w="med" len="med"/>
          </a:ln>
        </p:spPr>
      </p:cxnSp>
      <p:pic>
        <p:nvPicPr>
          <p:cNvPr id="570" name="Shape 570"/>
          <p:cNvPicPr preferRelativeResize="0"/>
          <p:nvPr/>
        </p:nvPicPr>
        <p:blipFill rotWithShape="1">
          <a:blip r:embed="rId4">
            <a:alphaModFix/>
          </a:blip>
          <a:srcRect/>
          <a:stretch/>
        </p:blipFill>
        <p:spPr>
          <a:xfrm>
            <a:off x="7348587" y="77532"/>
            <a:ext cx="1650818" cy="4364758"/>
          </a:xfrm>
          <a:prstGeom prst="rect">
            <a:avLst/>
          </a:prstGeom>
          <a:noFill/>
          <a:ln>
            <a:noFill/>
          </a:ln>
        </p:spPr>
      </p:pic>
      <p:sp>
        <p:nvSpPr>
          <p:cNvPr id="571" name="Shape 571"/>
          <p:cNvSpPr/>
          <p:nvPr/>
        </p:nvSpPr>
        <p:spPr>
          <a:xfrm>
            <a:off x="7705233" y="3091265"/>
            <a:ext cx="1186158" cy="26804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cxnSp>
        <p:nvCxnSpPr>
          <p:cNvPr id="572" name="Shape 572"/>
          <p:cNvCxnSpPr/>
          <p:nvPr/>
        </p:nvCxnSpPr>
        <p:spPr>
          <a:xfrm>
            <a:off x="1530375" y="4038816"/>
            <a:ext cx="274330" cy="0"/>
          </a:xfrm>
          <a:prstGeom prst="straightConnector1">
            <a:avLst/>
          </a:prstGeom>
          <a:noFill/>
          <a:ln w="12700" cap="flat" cmpd="sng">
            <a:solidFill>
              <a:srgbClr val="00957E"/>
            </a:solidFill>
            <a:prstDash val="solid"/>
            <a:round/>
            <a:headEnd type="none" w="med" len="med"/>
            <a:tailEnd type="none" w="med" len="med"/>
          </a:ln>
        </p:spPr>
      </p:cxnSp>
      <p:sp>
        <p:nvSpPr>
          <p:cNvPr id="573" name="Shape 573"/>
          <p:cNvSpPr/>
          <p:nvPr/>
        </p:nvSpPr>
        <p:spPr>
          <a:xfrm rot="-5400000">
            <a:off x="7169772" y="705776"/>
            <a:ext cx="687499" cy="215444"/>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PIVOTAL</a:t>
            </a:r>
          </a:p>
        </p:txBody>
      </p:sp>
      <p:sp>
        <p:nvSpPr>
          <p:cNvPr id="574" name="Shape 574"/>
          <p:cNvSpPr txBox="1"/>
          <p:nvPr/>
        </p:nvSpPr>
        <p:spPr>
          <a:xfrm>
            <a:off x="7343557" y="94240"/>
            <a:ext cx="1655867" cy="276999"/>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a:solidFill>
                  <a:srgbClr val="00957E"/>
                </a:solidFill>
                <a:latin typeface="Arial"/>
                <a:ea typeface="Arial"/>
                <a:cs typeface="Arial"/>
                <a:sym typeface="Arial"/>
              </a:rPr>
              <a:t>Brokered Services</a:t>
            </a:r>
          </a:p>
        </p:txBody>
      </p:sp>
      <p:sp>
        <p:nvSpPr>
          <p:cNvPr id="575" name="Shape 575"/>
          <p:cNvSpPr/>
          <p:nvPr/>
        </p:nvSpPr>
        <p:spPr>
          <a:xfrm rot="-5400000">
            <a:off x="6656439" y="1985187"/>
            <a:ext cx="1714166" cy="215443"/>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800">
                <a:solidFill>
                  <a:srgbClr val="004984"/>
                </a:solidFill>
                <a:latin typeface="Arial"/>
                <a:ea typeface="Arial"/>
                <a:cs typeface="Arial"/>
                <a:sym typeface="Arial"/>
              </a:rPr>
              <a:t>PARTNERED</a:t>
            </a:r>
          </a:p>
        </p:txBody>
      </p:sp>
      <p:sp>
        <p:nvSpPr>
          <p:cNvPr id="576" name="Shape 576"/>
          <p:cNvSpPr/>
          <p:nvPr/>
        </p:nvSpPr>
        <p:spPr>
          <a:xfrm rot="-5400000">
            <a:off x="6943266" y="3553797"/>
            <a:ext cx="1140511" cy="215447"/>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800">
                <a:solidFill>
                  <a:srgbClr val="030808"/>
                </a:solidFill>
                <a:latin typeface="Arial"/>
                <a:ea typeface="Arial"/>
                <a:cs typeface="Arial"/>
                <a:sym typeface="Arial"/>
              </a:rPr>
              <a:t>USER PROVIDED</a:t>
            </a:r>
          </a:p>
        </p:txBody>
      </p:sp>
      <p:sp>
        <p:nvSpPr>
          <p:cNvPr id="577" name="Shape 577"/>
          <p:cNvSpPr/>
          <p:nvPr/>
        </p:nvSpPr>
        <p:spPr>
          <a:xfrm>
            <a:off x="7815502" y="1050401"/>
            <a:ext cx="989740" cy="20574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b="1">
                <a:solidFill>
                  <a:srgbClr val="00957E"/>
                </a:solidFill>
                <a:latin typeface="Arial"/>
                <a:ea typeface="Arial"/>
                <a:cs typeface="Arial"/>
                <a:sym typeface="Arial"/>
              </a:rPr>
              <a:t>…</a:t>
            </a:r>
          </a:p>
        </p:txBody>
      </p:sp>
      <p:sp>
        <p:nvSpPr>
          <p:cNvPr id="578" name="Shape 578"/>
          <p:cNvSpPr/>
          <p:nvPr/>
        </p:nvSpPr>
        <p:spPr>
          <a:xfrm>
            <a:off x="7711439" y="2906345"/>
            <a:ext cx="1179952" cy="20574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b="1">
                <a:solidFill>
                  <a:srgbClr val="00957E"/>
                </a:solidFill>
                <a:latin typeface="Arial"/>
                <a:ea typeface="Arial"/>
                <a:cs typeface="Arial"/>
                <a:sym typeface="Arial"/>
              </a:rPr>
              <a:t>…</a:t>
            </a:r>
          </a:p>
        </p:txBody>
      </p:sp>
      <p:pic>
        <p:nvPicPr>
          <p:cNvPr id="579" name="Shape 579"/>
          <p:cNvPicPr preferRelativeResize="0"/>
          <p:nvPr/>
        </p:nvPicPr>
        <p:blipFill rotWithShape="1">
          <a:blip r:embed="rId5">
            <a:alphaModFix/>
          </a:blip>
          <a:srcRect/>
          <a:stretch/>
        </p:blipFill>
        <p:spPr>
          <a:xfrm>
            <a:off x="5591827" y="87918"/>
            <a:ext cx="1650818" cy="3504622"/>
          </a:xfrm>
          <a:prstGeom prst="rect">
            <a:avLst/>
          </a:prstGeom>
          <a:noFill/>
          <a:ln>
            <a:noFill/>
          </a:ln>
        </p:spPr>
      </p:pic>
      <p:sp>
        <p:nvSpPr>
          <p:cNvPr id="580" name="Shape 580"/>
          <p:cNvSpPr/>
          <p:nvPr/>
        </p:nvSpPr>
        <p:spPr>
          <a:xfrm rot="-5400000">
            <a:off x="4736835" y="1442740"/>
            <a:ext cx="2039885" cy="215444"/>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PIVOTAL</a:t>
            </a:r>
          </a:p>
        </p:txBody>
      </p:sp>
      <p:sp>
        <p:nvSpPr>
          <p:cNvPr id="581" name="Shape 581"/>
          <p:cNvSpPr txBox="1"/>
          <p:nvPr/>
        </p:nvSpPr>
        <p:spPr>
          <a:xfrm>
            <a:off x="5591827" y="98312"/>
            <a:ext cx="1650818" cy="461665"/>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a:solidFill>
                  <a:srgbClr val="00957E"/>
                </a:solidFill>
                <a:latin typeface="Arial"/>
                <a:ea typeface="Arial"/>
                <a:cs typeface="Arial"/>
                <a:sym typeface="Arial"/>
              </a:rPr>
              <a:t>BOSH Managed</a:t>
            </a:r>
          </a:p>
          <a:p>
            <a:pPr marL="0" marR="0" lvl="0" indent="0" algn="ctr" rtl="0">
              <a:spcBef>
                <a:spcPts val="0"/>
              </a:spcBef>
              <a:buSzPct val="25000"/>
              <a:buNone/>
            </a:pPr>
            <a:r>
              <a:rPr lang="en-US" sz="1200">
                <a:solidFill>
                  <a:srgbClr val="00957E"/>
                </a:solidFill>
                <a:latin typeface="Arial"/>
                <a:ea typeface="Arial"/>
                <a:cs typeface="Arial"/>
                <a:sym typeface="Arial"/>
              </a:rPr>
              <a:t>Services</a:t>
            </a:r>
          </a:p>
        </p:txBody>
      </p:sp>
      <p:sp>
        <p:nvSpPr>
          <p:cNvPr id="582" name="Shape 582"/>
          <p:cNvSpPr/>
          <p:nvPr/>
        </p:nvSpPr>
        <p:spPr>
          <a:xfrm rot="-5400000">
            <a:off x="5332471" y="2957911"/>
            <a:ext cx="848595" cy="215444"/>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800">
                <a:solidFill>
                  <a:srgbClr val="004984"/>
                </a:solidFill>
                <a:latin typeface="Arial"/>
                <a:ea typeface="Arial"/>
                <a:cs typeface="Arial"/>
                <a:sym typeface="Arial"/>
              </a:rPr>
              <a:t>PARTNER</a:t>
            </a:r>
          </a:p>
        </p:txBody>
      </p:sp>
      <p:sp>
        <p:nvSpPr>
          <p:cNvPr id="583" name="Shape 583"/>
          <p:cNvSpPr/>
          <p:nvPr/>
        </p:nvSpPr>
        <p:spPr>
          <a:xfrm>
            <a:off x="6109542" y="3405920"/>
            <a:ext cx="989740" cy="20574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b="1">
                <a:solidFill>
                  <a:srgbClr val="00957E"/>
                </a:solidFill>
                <a:latin typeface="Arial"/>
                <a:ea typeface="Arial"/>
                <a:cs typeface="Arial"/>
                <a:sym typeface="Arial"/>
              </a:rPr>
              <a:t>…</a:t>
            </a:r>
          </a:p>
        </p:txBody>
      </p:sp>
      <p:sp>
        <p:nvSpPr>
          <p:cNvPr id="584" name="Shape 584"/>
          <p:cNvSpPr/>
          <p:nvPr/>
        </p:nvSpPr>
        <p:spPr>
          <a:xfrm>
            <a:off x="6109542" y="2470990"/>
            <a:ext cx="989740" cy="20574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b="1">
                <a:solidFill>
                  <a:srgbClr val="00957E"/>
                </a:solidFill>
                <a:latin typeface="Arial"/>
                <a:ea typeface="Arial"/>
                <a:cs typeface="Arial"/>
                <a:sym typeface="Arial"/>
              </a:rPr>
              <a:t>…</a:t>
            </a:r>
          </a:p>
        </p:txBody>
      </p:sp>
      <p:pic>
        <p:nvPicPr>
          <p:cNvPr id="585" name="Shape 585"/>
          <p:cNvPicPr preferRelativeResize="0"/>
          <p:nvPr/>
        </p:nvPicPr>
        <p:blipFill rotWithShape="1">
          <a:blip r:embed="rId6">
            <a:alphaModFix/>
          </a:blip>
          <a:srcRect/>
          <a:stretch/>
        </p:blipFill>
        <p:spPr>
          <a:xfrm>
            <a:off x="1826004" y="4155450"/>
            <a:ext cx="745988" cy="781654"/>
          </a:xfrm>
          <a:prstGeom prst="rect">
            <a:avLst/>
          </a:prstGeom>
          <a:noFill/>
          <a:ln>
            <a:noFill/>
          </a:ln>
        </p:spPr>
      </p:pic>
      <p:sp>
        <p:nvSpPr>
          <p:cNvPr id="586" name="Shape 586"/>
          <p:cNvSpPr/>
          <p:nvPr/>
        </p:nvSpPr>
        <p:spPr>
          <a:xfrm>
            <a:off x="1790384" y="1683728"/>
            <a:ext cx="1035256" cy="54780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Automated, Polyglot Build/Package/Deploy</a:t>
            </a:r>
          </a:p>
        </p:txBody>
      </p:sp>
      <p:sp>
        <p:nvSpPr>
          <p:cNvPr id="587" name="Shape 587"/>
          <p:cNvSpPr/>
          <p:nvPr/>
        </p:nvSpPr>
        <p:spPr>
          <a:xfrm>
            <a:off x="3055128" y="1684490"/>
            <a:ext cx="1035256" cy="54780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Container Scheduling</a:t>
            </a:r>
          </a:p>
        </p:txBody>
      </p:sp>
      <p:sp>
        <p:nvSpPr>
          <p:cNvPr id="588" name="Shape 588"/>
          <p:cNvSpPr/>
          <p:nvPr/>
        </p:nvSpPr>
        <p:spPr>
          <a:xfrm>
            <a:off x="4305451" y="1682516"/>
            <a:ext cx="1035256" cy="54780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Elastic (Auto)Scale</a:t>
            </a:r>
          </a:p>
        </p:txBody>
      </p:sp>
      <p:sp>
        <p:nvSpPr>
          <p:cNvPr id="589" name="Shape 589"/>
          <p:cNvSpPr/>
          <p:nvPr/>
        </p:nvSpPr>
        <p:spPr>
          <a:xfrm>
            <a:off x="1663817" y="1376356"/>
            <a:ext cx="3817079" cy="276999"/>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a:solidFill>
                  <a:srgbClr val="00957E"/>
                </a:solidFill>
                <a:latin typeface="Arial"/>
                <a:ea typeface="Arial"/>
                <a:cs typeface="Arial"/>
                <a:sym typeface="Arial"/>
              </a:rPr>
              <a:t>PCF Elastic Runtime</a:t>
            </a:r>
          </a:p>
        </p:txBody>
      </p:sp>
      <p:sp>
        <p:nvSpPr>
          <p:cNvPr id="590" name="Shape 590"/>
          <p:cNvSpPr/>
          <p:nvPr/>
        </p:nvSpPr>
        <p:spPr>
          <a:xfrm>
            <a:off x="168281" y="2069316"/>
            <a:ext cx="1362107" cy="1007102"/>
          </a:xfrm>
          <a:prstGeom prst="roundRect">
            <a:avLst>
              <a:gd name="adj" fmla="val 16667"/>
            </a:avLst>
          </a:prstGeom>
          <a:solidFill>
            <a:srgbClr val="FFFFFF"/>
          </a:solidFill>
          <a:ln w="9525" cap="flat" cmpd="sng">
            <a:solidFill>
              <a:srgbClr val="00957E"/>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800">
                <a:solidFill>
                  <a:schemeClr val="lt1"/>
                </a:solidFill>
                <a:latin typeface="Calibri"/>
                <a:ea typeface="Calibri"/>
                <a:cs typeface="Calibri"/>
                <a:sym typeface="Calibri"/>
              </a:rPr>
              <a:t>z</a:t>
            </a:r>
          </a:p>
        </p:txBody>
      </p:sp>
      <p:sp>
        <p:nvSpPr>
          <p:cNvPr id="591" name="Shape 591"/>
          <p:cNvSpPr/>
          <p:nvPr/>
        </p:nvSpPr>
        <p:spPr>
          <a:xfrm>
            <a:off x="168281" y="3767298"/>
            <a:ext cx="1362107" cy="537744"/>
          </a:xfrm>
          <a:prstGeom prst="roundRect">
            <a:avLst>
              <a:gd name="adj" fmla="val 16667"/>
            </a:avLst>
          </a:prstGeom>
          <a:solidFill>
            <a:srgbClr val="FFFFFF"/>
          </a:solidFill>
          <a:ln w="9525" cap="flat" cmpd="sng">
            <a:solidFill>
              <a:srgbClr val="00957E"/>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92" name="Shape 592"/>
          <p:cNvSpPr/>
          <p:nvPr/>
        </p:nvSpPr>
        <p:spPr>
          <a:xfrm>
            <a:off x="168282" y="2068270"/>
            <a:ext cx="1362105" cy="276999"/>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a:solidFill>
                  <a:srgbClr val="00957E"/>
                </a:solidFill>
                <a:latin typeface="Arial"/>
                <a:ea typeface="Arial"/>
                <a:cs typeface="Arial"/>
                <a:sym typeface="Arial"/>
              </a:rPr>
              <a:t>PCF Tools</a:t>
            </a:r>
          </a:p>
        </p:txBody>
      </p:sp>
      <p:sp>
        <p:nvSpPr>
          <p:cNvPr id="593" name="Shape 593"/>
          <p:cNvSpPr txBox="1"/>
          <p:nvPr/>
        </p:nvSpPr>
        <p:spPr>
          <a:xfrm>
            <a:off x="302433" y="2256992"/>
            <a:ext cx="1160465" cy="938719"/>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800">
                <a:solidFill>
                  <a:srgbClr val="00957E"/>
                </a:solidFill>
                <a:latin typeface="Arial"/>
                <a:ea typeface="Arial"/>
                <a:cs typeface="Arial"/>
                <a:sym typeface="Arial"/>
              </a:rPr>
              <a:t>• Apps Manager  UI </a:t>
            </a:r>
          </a:p>
          <a:p>
            <a:pPr marL="0" marR="0" lvl="0" indent="0" algn="l" rtl="0">
              <a:spcBef>
                <a:spcPts val="0"/>
              </a:spcBef>
              <a:buSzPct val="25000"/>
              <a:buNone/>
            </a:pPr>
            <a:r>
              <a:rPr lang="en-US" sz="700">
                <a:solidFill>
                  <a:srgbClr val="00957E"/>
                </a:solidFill>
                <a:latin typeface="Arial"/>
                <a:ea typeface="Arial"/>
                <a:cs typeface="Arial"/>
                <a:sym typeface="Arial"/>
              </a:rPr>
              <a:t>  (App Admin UI)</a:t>
            </a:r>
          </a:p>
          <a:p>
            <a:pPr marL="0" marR="0" lvl="0" indent="0" algn="l" rtl="0">
              <a:spcBef>
                <a:spcPts val="0"/>
              </a:spcBef>
              <a:buSzPct val="25000"/>
              <a:buNone/>
            </a:pPr>
            <a:r>
              <a:rPr lang="en-US" sz="800">
                <a:solidFill>
                  <a:srgbClr val="00957E"/>
                </a:solidFill>
                <a:latin typeface="Arial"/>
                <a:ea typeface="Arial"/>
                <a:cs typeface="Arial"/>
                <a:sym typeface="Arial"/>
              </a:rPr>
              <a:t>• CLI</a:t>
            </a:r>
          </a:p>
          <a:p>
            <a:pPr marL="0" marR="0" lvl="0" indent="0" algn="l" rtl="0">
              <a:spcBef>
                <a:spcPts val="0"/>
              </a:spcBef>
              <a:buSzPct val="25000"/>
              <a:buNone/>
            </a:pPr>
            <a:r>
              <a:rPr lang="en-US" sz="800">
                <a:solidFill>
                  <a:srgbClr val="00957E"/>
                </a:solidFill>
                <a:latin typeface="Arial"/>
                <a:ea typeface="Arial"/>
                <a:cs typeface="Arial"/>
                <a:sym typeface="Arial"/>
              </a:rPr>
              <a:t>• REST APIs</a:t>
            </a:r>
          </a:p>
          <a:p>
            <a:pPr marL="0" marR="0" lvl="0" indent="0" algn="l" rtl="0">
              <a:spcBef>
                <a:spcPts val="0"/>
              </a:spcBef>
              <a:buSzPct val="25000"/>
              <a:buNone/>
            </a:pPr>
            <a:r>
              <a:rPr lang="en-US" sz="800">
                <a:solidFill>
                  <a:srgbClr val="00957E"/>
                </a:solidFill>
                <a:latin typeface="Arial"/>
                <a:ea typeface="Arial"/>
                <a:cs typeface="Arial"/>
                <a:sym typeface="Arial"/>
              </a:rPr>
              <a:t>• PCF Metrics    </a:t>
            </a:r>
          </a:p>
          <a:p>
            <a:pPr marL="0" marR="0" lvl="0" indent="0" algn="l" rtl="0">
              <a:spcBef>
                <a:spcPts val="0"/>
              </a:spcBef>
              <a:buSzPct val="25000"/>
              <a:buNone/>
            </a:pPr>
            <a:r>
              <a:rPr lang="en-US" sz="800">
                <a:solidFill>
                  <a:srgbClr val="00957E"/>
                </a:solidFill>
                <a:latin typeface="Arial"/>
                <a:ea typeface="Arial"/>
                <a:cs typeface="Arial"/>
                <a:sym typeface="Arial"/>
              </a:rPr>
              <a:t>  Dashboard</a:t>
            </a:r>
          </a:p>
          <a:p>
            <a:pPr marL="0" marR="0" lvl="0" indent="0" algn="l" rtl="0">
              <a:spcBef>
                <a:spcPts val="0"/>
              </a:spcBef>
              <a:buNone/>
            </a:pPr>
            <a:endParaRPr sz="800">
              <a:solidFill>
                <a:srgbClr val="00957E"/>
              </a:solidFill>
              <a:latin typeface="Arial"/>
              <a:ea typeface="Arial"/>
              <a:cs typeface="Arial"/>
              <a:sym typeface="Arial"/>
            </a:endParaRPr>
          </a:p>
        </p:txBody>
      </p:sp>
      <p:sp>
        <p:nvSpPr>
          <p:cNvPr id="594" name="Shape 594"/>
          <p:cNvSpPr/>
          <p:nvPr/>
        </p:nvSpPr>
        <p:spPr>
          <a:xfrm>
            <a:off x="34835" y="3836300"/>
            <a:ext cx="1628974" cy="40011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a:solidFill>
                  <a:srgbClr val="00957E"/>
                </a:solidFill>
                <a:latin typeface="Arial"/>
                <a:ea typeface="Arial"/>
                <a:cs typeface="Arial"/>
                <a:sym typeface="Arial"/>
              </a:rPr>
              <a:t>Ops Manager UI</a:t>
            </a:r>
          </a:p>
          <a:p>
            <a:pPr marL="0" marR="0" lvl="0" indent="0" algn="ctr" rtl="0">
              <a:spcBef>
                <a:spcPts val="0"/>
              </a:spcBef>
              <a:buSzPct val="25000"/>
              <a:buNone/>
            </a:pPr>
            <a:r>
              <a:rPr lang="en-US" sz="800">
                <a:solidFill>
                  <a:srgbClr val="00957E"/>
                </a:solidFill>
                <a:latin typeface="Arial"/>
                <a:ea typeface="Arial"/>
                <a:cs typeface="Arial"/>
                <a:sym typeface="Arial"/>
              </a:rPr>
              <a:t>(Cloud Admin UI)</a:t>
            </a:r>
          </a:p>
        </p:txBody>
      </p:sp>
      <p:pic>
        <p:nvPicPr>
          <p:cNvPr id="595" name="Shape 595"/>
          <p:cNvPicPr preferRelativeResize="0"/>
          <p:nvPr/>
        </p:nvPicPr>
        <p:blipFill rotWithShape="1">
          <a:blip r:embed="rId6">
            <a:alphaModFix/>
          </a:blip>
          <a:srcRect/>
          <a:stretch/>
        </p:blipFill>
        <p:spPr>
          <a:xfrm>
            <a:off x="2993667" y="4151100"/>
            <a:ext cx="745988" cy="781654"/>
          </a:xfrm>
          <a:prstGeom prst="rect">
            <a:avLst/>
          </a:prstGeom>
          <a:noFill/>
          <a:ln>
            <a:noFill/>
          </a:ln>
        </p:spPr>
      </p:pic>
      <p:pic>
        <p:nvPicPr>
          <p:cNvPr id="596" name="Shape 596"/>
          <p:cNvPicPr preferRelativeResize="0"/>
          <p:nvPr/>
        </p:nvPicPr>
        <p:blipFill rotWithShape="1">
          <a:blip r:embed="rId6">
            <a:alphaModFix/>
          </a:blip>
          <a:srcRect/>
          <a:stretch/>
        </p:blipFill>
        <p:spPr>
          <a:xfrm>
            <a:off x="6496657" y="4151100"/>
            <a:ext cx="745988" cy="781654"/>
          </a:xfrm>
          <a:prstGeom prst="rect">
            <a:avLst/>
          </a:prstGeom>
          <a:noFill/>
          <a:ln>
            <a:noFill/>
          </a:ln>
        </p:spPr>
      </p:pic>
      <p:pic>
        <p:nvPicPr>
          <p:cNvPr id="597" name="Shape 597"/>
          <p:cNvPicPr preferRelativeResize="0"/>
          <p:nvPr/>
        </p:nvPicPr>
        <p:blipFill rotWithShape="1">
          <a:blip r:embed="rId6">
            <a:alphaModFix/>
          </a:blip>
          <a:srcRect/>
          <a:stretch/>
        </p:blipFill>
        <p:spPr>
          <a:xfrm>
            <a:off x="4161330" y="4151100"/>
            <a:ext cx="745988" cy="781654"/>
          </a:xfrm>
          <a:prstGeom prst="rect">
            <a:avLst/>
          </a:prstGeom>
          <a:noFill/>
          <a:ln>
            <a:noFill/>
          </a:ln>
        </p:spPr>
      </p:pic>
      <p:pic>
        <p:nvPicPr>
          <p:cNvPr id="598" name="Shape 598"/>
          <p:cNvPicPr preferRelativeResize="0"/>
          <p:nvPr/>
        </p:nvPicPr>
        <p:blipFill rotWithShape="1">
          <a:blip r:embed="rId6">
            <a:alphaModFix/>
          </a:blip>
          <a:srcRect/>
          <a:stretch/>
        </p:blipFill>
        <p:spPr>
          <a:xfrm>
            <a:off x="5328993" y="4151100"/>
            <a:ext cx="745988" cy="781654"/>
          </a:xfrm>
          <a:prstGeom prst="rect">
            <a:avLst/>
          </a:prstGeom>
          <a:noFill/>
          <a:ln>
            <a:noFill/>
          </a:ln>
        </p:spPr>
      </p:pic>
      <p:sp>
        <p:nvSpPr>
          <p:cNvPr id="599" name="Shape 599"/>
          <p:cNvSpPr/>
          <p:nvPr/>
        </p:nvSpPr>
        <p:spPr>
          <a:xfrm>
            <a:off x="5983843" y="2302366"/>
            <a:ext cx="1186158" cy="26804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00" name="Shape 600"/>
          <p:cNvSpPr/>
          <p:nvPr/>
        </p:nvSpPr>
        <p:spPr>
          <a:xfrm>
            <a:off x="6207440" y="2330335"/>
            <a:ext cx="899513" cy="210068"/>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Mobile Push Notifications</a:t>
            </a:r>
          </a:p>
        </p:txBody>
      </p:sp>
      <p:pic>
        <p:nvPicPr>
          <p:cNvPr id="601" name="Shape 601" descr="Service-Icon-Push-Notification-Service-256x256.png"/>
          <p:cNvPicPr preferRelativeResize="0"/>
          <p:nvPr/>
        </p:nvPicPr>
        <p:blipFill rotWithShape="1">
          <a:blip r:embed="rId7">
            <a:alphaModFix/>
          </a:blip>
          <a:srcRect/>
          <a:stretch/>
        </p:blipFill>
        <p:spPr>
          <a:xfrm>
            <a:off x="6141478" y="2330332"/>
            <a:ext cx="202537" cy="202350"/>
          </a:xfrm>
          <a:prstGeom prst="rect">
            <a:avLst/>
          </a:prstGeom>
          <a:noFill/>
          <a:ln>
            <a:noFill/>
          </a:ln>
        </p:spPr>
      </p:pic>
      <p:sp>
        <p:nvSpPr>
          <p:cNvPr id="602" name="Shape 602"/>
          <p:cNvSpPr/>
          <p:nvPr/>
        </p:nvSpPr>
        <p:spPr>
          <a:xfrm>
            <a:off x="5983843" y="2930514"/>
            <a:ext cx="1186158" cy="26804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03" name="Shape 603"/>
          <p:cNvSpPr/>
          <p:nvPr/>
        </p:nvSpPr>
        <p:spPr>
          <a:xfrm>
            <a:off x="5983843" y="3222971"/>
            <a:ext cx="1186158" cy="26804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04" name="Shape 604"/>
          <p:cNvSpPr/>
          <p:nvPr/>
        </p:nvSpPr>
        <p:spPr>
          <a:xfrm>
            <a:off x="5983843" y="2641338"/>
            <a:ext cx="1186158" cy="26804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05" name="Shape 605"/>
          <p:cNvSpPr/>
          <p:nvPr/>
        </p:nvSpPr>
        <p:spPr>
          <a:xfrm>
            <a:off x="6232840" y="2963379"/>
            <a:ext cx="937160" cy="20574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A5A5A5"/>
                </a:solidFill>
                <a:latin typeface="Arial"/>
                <a:ea typeface="Arial"/>
                <a:cs typeface="Arial"/>
                <a:sym typeface="Arial"/>
              </a:rPr>
              <a:t>Dingo PostgreSQL</a:t>
            </a:r>
          </a:p>
        </p:txBody>
      </p:sp>
      <p:sp>
        <p:nvSpPr>
          <p:cNvPr id="606" name="Shape 606"/>
          <p:cNvSpPr/>
          <p:nvPr/>
        </p:nvSpPr>
        <p:spPr>
          <a:xfrm>
            <a:off x="5983843" y="2005414"/>
            <a:ext cx="1186158" cy="26804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07" name="Shape 607"/>
          <p:cNvSpPr/>
          <p:nvPr/>
        </p:nvSpPr>
        <p:spPr>
          <a:xfrm>
            <a:off x="7705233" y="530529"/>
            <a:ext cx="1186158" cy="26804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08" name="Shape 608"/>
          <p:cNvSpPr/>
          <p:nvPr/>
        </p:nvSpPr>
        <p:spPr>
          <a:xfrm>
            <a:off x="5983843" y="1710437"/>
            <a:ext cx="1186158" cy="26804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09" name="Shape 609"/>
          <p:cNvSpPr/>
          <p:nvPr/>
        </p:nvSpPr>
        <p:spPr>
          <a:xfrm>
            <a:off x="5983843" y="1415461"/>
            <a:ext cx="1186158" cy="26804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10" name="Shape 610"/>
          <p:cNvSpPr/>
          <p:nvPr/>
        </p:nvSpPr>
        <p:spPr>
          <a:xfrm>
            <a:off x="5983843" y="1120484"/>
            <a:ext cx="1186158" cy="26804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11" name="Shape 611"/>
          <p:cNvSpPr/>
          <p:nvPr/>
        </p:nvSpPr>
        <p:spPr>
          <a:xfrm>
            <a:off x="5983843" y="825507"/>
            <a:ext cx="1186158" cy="26804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12" name="Shape 612"/>
          <p:cNvSpPr/>
          <p:nvPr/>
        </p:nvSpPr>
        <p:spPr>
          <a:xfrm>
            <a:off x="5983843" y="530530"/>
            <a:ext cx="1186158" cy="26804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13" name="Shape 613"/>
          <p:cNvSpPr/>
          <p:nvPr/>
        </p:nvSpPr>
        <p:spPr>
          <a:xfrm>
            <a:off x="6141492" y="859582"/>
            <a:ext cx="972914" cy="20574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Gemfire</a:t>
            </a:r>
          </a:p>
        </p:txBody>
      </p:sp>
      <p:sp>
        <p:nvSpPr>
          <p:cNvPr id="614" name="Shape 614"/>
          <p:cNvSpPr/>
          <p:nvPr/>
        </p:nvSpPr>
        <p:spPr>
          <a:xfrm>
            <a:off x="6141510" y="1156937"/>
            <a:ext cx="972255" cy="20574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Redis</a:t>
            </a:r>
          </a:p>
        </p:txBody>
      </p:sp>
      <p:sp>
        <p:nvSpPr>
          <p:cNvPr id="615" name="Shape 615"/>
          <p:cNvSpPr/>
          <p:nvPr/>
        </p:nvSpPr>
        <p:spPr>
          <a:xfrm>
            <a:off x="6144078" y="1447639"/>
            <a:ext cx="969679" cy="20574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RabbitMQ</a:t>
            </a:r>
          </a:p>
        </p:txBody>
      </p:sp>
      <p:sp>
        <p:nvSpPr>
          <p:cNvPr id="616" name="Shape 616"/>
          <p:cNvSpPr/>
          <p:nvPr/>
        </p:nvSpPr>
        <p:spPr>
          <a:xfrm>
            <a:off x="6232852" y="1746079"/>
            <a:ext cx="881565" cy="20574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Spring Cloud </a:t>
            </a:r>
          </a:p>
          <a:p>
            <a:pPr marL="0" marR="0" lvl="0" indent="0" algn="ctr" rtl="0">
              <a:spcBef>
                <a:spcPts val="0"/>
              </a:spcBef>
              <a:buSzPct val="25000"/>
              <a:buNone/>
            </a:pPr>
            <a:r>
              <a:rPr lang="en-US" sz="800">
                <a:solidFill>
                  <a:srgbClr val="00957E"/>
                </a:solidFill>
                <a:latin typeface="Arial"/>
                <a:ea typeface="Arial"/>
                <a:cs typeface="Arial"/>
                <a:sym typeface="Arial"/>
              </a:rPr>
              <a:t>Services</a:t>
            </a:r>
          </a:p>
        </p:txBody>
      </p:sp>
      <p:sp>
        <p:nvSpPr>
          <p:cNvPr id="617" name="Shape 617"/>
          <p:cNvSpPr/>
          <p:nvPr/>
        </p:nvSpPr>
        <p:spPr>
          <a:xfrm>
            <a:off x="6141472" y="2042113"/>
            <a:ext cx="972934" cy="20574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Single </a:t>
            </a:r>
            <a:br>
              <a:rPr lang="en-US" sz="800">
                <a:solidFill>
                  <a:srgbClr val="00957E"/>
                </a:solidFill>
                <a:latin typeface="Arial"/>
                <a:ea typeface="Arial"/>
                <a:cs typeface="Arial"/>
                <a:sym typeface="Arial"/>
              </a:rPr>
            </a:br>
            <a:r>
              <a:rPr lang="en-US" sz="800">
                <a:solidFill>
                  <a:srgbClr val="00957E"/>
                </a:solidFill>
                <a:latin typeface="Arial"/>
                <a:ea typeface="Arial"/>
                <a:cs typeface="Arial"/>
                <a:sym typeface="Arial"/>
              </a:rPr>
              <a:t>Sign On</a:t>
            </a:r>
          </a:p>
        </p:txBody>
      </p:sp>
      <p:sp>
        <p:nvSpPr>
          <p:cNvPr id="618" name="Shape 618"/>
          <p:cNvSpPr/>
          <p:nvPr/>
        </p:nvSpPr>
        <p:spPr>
          <a:xfrm>
            <a:off x="6128564" y="561355"/>
            <a:ext cx="978390" cy="20574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MySQL</a:t>
            </a:r>
          </a:p>
        </p:txBody>
      </p:sp>
      <p:pic>
        <p:nvPicPr>
          <p:cNvPr id="619" name="Shape 619" descr="icon_mysql_cf@2x.png"/>
          <p:cNvPicPr preferRelativeResize="0"/>
          <p:nvPr/>
        </p:nvPicPr>
        <p:blipFill rotWithShape="1">
          <a:blip r:embed="rId8">
            <a:alphaModFix/>
          </a:blip>
          <a:srcRect/>
          <a:stretch/>
        </p:blipFill>
        <p:spPr>
          <a:xfrm>
            <a:off x="6128577" y="561355"/>
            <a:ext cx="205931" cy="205740"/>
          </a:xfrm>
          <a:prstGeom prst="rect">
            <a:avLst/>
          </a:prstGeom>
          <a:noFill/>
          <a:ln>
            <a:noFill/>
          </a:ln>
        </p:spPr>
      </p:pic>
      <p:pic>
        <p:nvPicPr>
          <p:cNvPr id="620" name="Shape 620" descr="icon_gemfire_cf@2x.png"/>
          <p:cNvPicPr preferRelativeResize="0"/>
          <p:nvPr/>
        </p:nvPicPr>
        <p:blipFill rotWithShape="1">
          <a:blip r:embed="rId9">
            <a:alphaModFix/>
          </a:blip>
          <a:srcRect/>
          <a:stretch/>
        </p:blipFill>
        <p:spPr>
          <a:xfrm>
            <a:off x="6128582" y="859581"/>
            <a:ext cx="202537" cy="202350"/>
          </a:xfrm>
          <a:prstGeom prst="rect">
            <a:avLst/>
          </a:prstGeom>
          <a:noFill/>
          <a:ln>
            <a:noFill/>
          </a:ln>
        </p:spPr>
      </p:pic>
      <p:pic>
        <p:nvPicPr>
          <p:cNvPr id="621" name="Shape 621" descr="icon_redis_cf@2x.png"/>
          <p:cNvPicPr preferRelativeResize="0"/>
          <p:nvPr/>
        </p:nvPicPr>
        <p:blipFill rotWithShape="1">
          <a:blip r:embed="rId10">
            <a:alphaModFix/>
          </a:blip>
          <a:srcRect/>
          <a:stretch/>
        </p:blipFill>
        <p:spPr>
          <a:xfrm>
            <a:off x="6128582" y="1157248"/>
            <a:ext cx="199961" cy="199776"/>
          </a:xfrm>
          <a:prstGeom prst="rect">
            <a:avLst/>
          </a:prstGeom>
          <a:noFill/>
          <a:ln>
            <a:noFill/>
          </a:ln>
        </p:spPr>
      </p:pic>
      <p:pic>
        <p:nvPicPr>
          <p:cNvPr id="622" name="Shape 622" descr="Service-Icon-RabbitMQ-for-Pivotal-Cloud-Foundry-256x256.png"/>
          <p:cNvPicPr preferRelativeResize="0"/>
          <p:nvPr/>
        </p:nvPicPr>
        <p:blipFill rotWithShape="1">
          <a:blip r:embed="rId11">
            <a:alphaModFix/>
          </a:blip>
          <a:srcRect/>
          <a:stretch/>
        </p:blipFill>
        <p:spPr>
          <a:xfrm>
            <a:off x="6128563" y="1456519"/>
            <a:ext cx="205620" cy="205430"/>
          </a:xfrm>
          <a:prstGeom prst="rect">
            <a:avLst/>
          </a:prstGeom>
          <a:noFill/>
          <a:ln>
            <a:noFill/>
          </a:ln>
        </p:spPr>
      </p:pic>
      <p:pic>
        <p:nvPicPr>
          <p:cNvPr id="623" name="Shape 623" descr="Service-Spring-Cloud-Services-for-Pivotal-Cloud-Foundry-256x256.png"/>
          <p:cNvPicPr preferRelativeResize="0"/>
          <p:nvPr/>
        </p:nvPicPr>
        <p:blipFill rotWithShape="1">
          <a:blip r:embed="rId12">
            <a:alphaModFix/>
          </a:blip>
          <a:srcRect/>
          <a:stretch/>
        </p:blipFill>
        <p:spPr>
          <a:xfrm>
            <a:off x="6128563" y="1746709"/>
            <a:ext cx="215445" cy="215246"/>
          </a:xfrm>
          <a:prstGeom prst="rect">
            <a:avLst/>
          </a:prstGeom>
          <a:noFill/>
          <a:ln>
            <a:noFill/>
          </a:ln>
        </p:spPr>
      </p:pic>
      <p:pic>
        <p:nvPicPr>
          <p:cNvPr id="624" name="Shape 624" descr="icon_single_signon_cf@2x.png"/>
          <p:cNvPicPr preferRelativeResize="0"/>
          <p:nvPr/>
        </p:nvPicPr>
        <p:blipFill rotWithShape="1">
          <a:blip r:embed="rId13">
            <a:alphaModFix/>
          </a:blip>
          <a:srcRect/>
          <a:stretch/>
        </p:blipFill>
        <p:spPr>
          <a:xfrm>
            <a:off x="6141478" y="2048675"/>
            <a:ext cx="202537" cy="202350"/>
          </a:xfrm>
          <a:prstGeom prst="rect">
            <a:avLst/>
          </a:prstGeom>
          <a:noFill/>
          <a:ln>
            <a:noFill/>
          </a:ln>
        </p:spPr>
      </p:pic>
      <p:sp>
        <p:nvSpPr>
          <p:cNvPr id="625" name="Shape 625"/>
          <p:cNvSpPr/>
          <p:nvPr/>
        </p:nvSpPr>
        <p:spPr>
          <a:xfrm>
            <a:off x="7705233" y="828436"/>
            <a:ext cx="1186158" cy="26804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26" name="Shape 626"/>
          <p:cNvSpPr/>
          <p:nvPr/>
        </p:nvSpPr>
        <p:spPr>
          <a:xfrm>
            <a:off x="7705233" y="1238111"/>
            <a:ext cx="1186158" cy="26804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27" name="Shape 627"/>
          <p:cNvSpPr/>
          <p:nvPr/>
        </p:nvSpPr>
        <p:spPr>
          <a:xfrm>
            <a:off x="7705233" y="1528715"/>
            <a:ext cx="1186158" cy="26804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28" name="Shape 628"/>
          <p:cNvSpPr/>
          <p:nvPr/>
        </p:nvSpPr>
        <p:spPr>
          <a:xfrm>
            <a:off x="7705233" y="1819319"/>
            <a:ext cx="1186158" cy="26804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29" name="Shape 629"/>
          <p:cNvSpPr/>
          <p:nvPr/>
        </p:nvSpPr>
        <p:spPr>
          <a:xfrm>
            <a:off x="7705233" y="2109923"/>
            <a:ext cx="1186158" cy="26804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30" name="Shape 630"/>
          <p:cNvSpPr/>
          <p:nvPr/>
        </p:nvSpPr>
        <p:spPr>
          <a:xfrm>
            <a:off x="7899389" y="864562"/>
            <a:ext cx="998208" cy="20574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HDB</a:t>
            </a:r>
          </a:p>
        </p:txBody>
      </p:sp>
      <p:sp>
        <p:nvSpPr>
          <p:cNvPr id="631" name="Shape 631"/>
          <p:cNvSpPr/>
          <p:nvPr/>
        </p:nvSpPr>
        <p:spPr>
          <a:xfrm>
            <a:off x="7977228" y="561355"/>
            <a:ext cx="920368" cy="20574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Greenplum DB </a:t>
            </a:r>
          </a:p>
        </p:txBody>
      </p:sp>
      <p:sp>
        <p:nvSpPr>
          <p:cNvPr id="632" name="Shape 632"/>
          <p:cNvSpPr/>
          <p:nvPr/>
        </p:nvSpPr>
        <p:spPr>
          <a:xfrm>
            <a:off x="7705233" y="3382086"/>
            <a:ext cx="1186158" cy="26804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33" name="Shape 633"/>
          <p:cNvSpPr/>
          <p:nvPr/>
        </p:nvSpPr>
        <p:spPr>
          <a:xfrm>
            <a:off x="7705233" y="3672906"/>
            <a:ext cx="1186158" cy="26804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34" name="Shape 634"/>
          <p:cNvSpPr/>
          <p:nvPr/>
        </p:nvSpPr>
        <p:spPr>
          <a:xfrm>
            <a:off x="7705233" y="3963727"/>
            <a:ext cx="1186158" cy="26804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35" name="Shape 635"/>
          <p:cNvSpPr/>
          <p:nvPr/>
        </p:nvSpPr>
        <p:spPr>
          <a:xfrm>
            <a:off x="1583546" y="4635317"/>
            <a:ext cx="1230248" cy="259371"/>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0000"/>
                </a:solidFill>
                <a:latin typeface="Arial"/>
                <a:ea typeface="Arial"/>
                <a:cs typeface="Arial"/>
                <a:sym typeface="Arial"/>
              </a:rPr>
              <a:t>VMware</a:t>
            </a:r>
          </a:p>
          <a:p>
            <a:pPr marL="0" marR="0" lvl="0" indent="0" algn="ctr" rtl="0">
              <a:spcBef>
                <a:spcPts val="0"/>
              </a:spcBef>
              <a:buSzPct val="25000"/>
              <a:buNone/>
            </a:pPr>
            <a:r>
              <a:rPr lang="en-US" sz="700">
                <a:solidFill>
                  <a:srgbClr val="000000"/>
                </a:solidFill>
                <a:latin typeface="Arial"/>
                <a:ea typeface="Arial"/>
                <a:cs typeface="Arial"/>
                <a:sym typeface="Arial"/>
              </a:rPr>
              <a:t>(vSphere + Photon)</a:t>
            </a:r>
          </a:p>
        </p:txBody>
      </p:sp>
      <p:sp>
        <p:nvSpPr>
          <p:cNvPr id="636" name="Shape 636"/>
          <p:cNvSpPr/>
          <p:nvPr/>
        </p:nvSpPr>
        <p:spPr>
          <a:xfrm>
            <a:off x="7711439" y="3415786"/>
            <a:ext cx="1186158" cy="20574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0000"/>
                </a:solidFill>
                <a:latin typeface="Arial"/>
                <a:ea typeface="Arial"/>
                <a:cs typeface="Arial"/>
                <a:sym typeface="Arial"/>
              </a:rPr>
              <a:t>MS SQL Server</a:t>
            </a:r>
          </a:p>
        </p:txBody>
      </p:sp>
      <p:sp>
        <p:nvSpPr>
          <p:cNvPr id="637" name="Shape 637"/>
          <p:cNvSpPr/>
          <p:nvPr/>
        </p:nvSpPr>
        <p:spPr>
          <a:xfrm>
            <a:off x="7705233" y="4185048"/>
            <a:ext cx="1173746" cy="20574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b="1">
                <a:solidFill>
                  <a:srgbClr val="00957E"/>
                </a:solidFill>
                <a:latin typeface="Arial"/>
                <a:ea typeface="Arial"/>
                <a:cs typeface="Arial"/>
                <a:sym typeface="Arial"/>
              </a:rPr>
              <a:t>…</a:t>
            </a:r>
          </a:p>
        </p:txBody>
      </p:sp>
      <p:sp>
        <p:nvSpPr>
          <p:cNvPr id="638" name="Shape 638"/>
          <p:cNvSpPr/>
          <p:nvPr/>
        </p:nvSpPr>
        <p:spPr>
          <a:xfrm>
            <a:off x="7717645" y="3997375"/>
            <a:ext cx="1186158" cy="20574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0000"/>
                </a:solidFill>
                <a:latin typeface="Arial"/>
                <a:ea typeface="Arial"/>
                <a:cs typeface="Arial"/>
                <a:sym typeface="Arial"/>
              </a:rPr>
              <a:t>IBM DB/2</a:t>
            </a:r>
          </a:p>
        </p:txBody>
      </p:sp>
      <p:sp>
        <p:nvSpPr>
          <p:cNvPr id="639" name="Shape 639"/>
          <p:cNvSpPr/>
          <p:nvPr/>
        </p:nvSpPr>
        <p:spPr>
          <a:xfrm>
            <a:off x="7707485" y="3706048"/>
            <a:ext cx="1186158" cy="20574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0000"/>
                </a:solidFill>
                <a:latin typeface="Arial"/>
                <a:ea typeface="Arial"/>
                <a:cs typeface="Arial"/>
                <a:sym typeface="Arial"/>
              </a:rPr>
              <a:t>Active MQ</a:t>
            </a:r>
          </a:p>
        </p:txBody>
      </p:sp>
      <p:pic>
        <p:nvPicPr>
          <p:cNvPr id="640" name="Shape 640" descr="Product-Icon-Greenplum-256x256.png"/>
          <p:cNvPicPr preferRelativeResize="0"/>
          <p:nvPr/>
        </p:nvPicPr>
        <p:blipFill rotWithShape="1">
          <a:blip r:embed="rId14">
            <a:alphaModFix/>
          </a:blip>
          <a:srcRect/>
          <a:stretch/>
        </p:blipFill>
        <p:spPr>
          <a:xfrm>
            <a:off x="7869591" y="566312"/>
            <a:ext cx="200977" cy="200791"/>
          </a:xfrm>
          <a:prstGeom prst="rect">
            <a:avLst/>
          </a:prstGeom>
          <a:noFill/>
          <a:ln>
            <a:noFill/>
          </a:ln>
        </p:spPr>
      </p:pic>
      <p:pic>
        <p:nvPicPr>
          <p:cNvPr id="641" name="Shape 641" descr="Product-Icon-HDB-256x256.png"/>
          <p:cNvPicPr preferRelativeResize="0"/>
          <p:nvPr/>
        </p:nvPicPr>
        <p:blipFill rotWithShape="1">
          <a:blip r:embed="rId15">
            <a:alphaModFix/>
          </a:blip>
          <a:srcRect/>
          <a:stretch/>
        </p:blipFill>
        <p:spPr>
          <a:xfrm>
            <a:off x="7869591" y="869520"/>
            <a:ext cx="200977" cy="200791"/>
          </a:xfrm>
          <a:prstGeom prst="rect">
            <a:avLst/>
          </a:prstGeom>
          <a:noFill/>
          <a:ln>
            <a:noFill/>
          </a:ln>
        </p:spPr>
      </p:pic>
      <p:sp>
        <p:nvSpPr>
          <p:cNvPr id="642" name="Shape 642"/>
          <p:cNvSpPr/>
          <p:nvPr/>
        </p:nvSpPr>
        <p:spPr>
          <a:xfrm>
            <a:off x="168282" y="4613602"/>
            <a:ext cx="1362105" cy="276999"/>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a:solidFill>
                  <a:srgbClr val="A5A5A5"/>
                </a:solidFill>
                <a:latin typeface="Arial"/>
                <a:ea typeface="Arial"/>
                <a:cs typeface="Arial"/>
                <a:sym typeface="Arial"/>
              </a:rPr>
              <a:t>Infrastructure</a:t>
            </a:r>
          </a:p>
        </p:txBody>
      </p:sp>
      <p:sp>
        <p:nvSpPr>
          <p:cNvPr id="643" name="Shape 643"/>
          <p:cNvSpPr/>
          <p:nvPr/>
        </p:nvSpPr>
        <p:spPr>
          <a:xfrm>
            <a:off x="2993668" y="4635317"/>
            <a:ext cx="745988" cy="259371"/>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0000"/>
                </a:solidFill>
                <a:latin typeface="Arial"/>
                <a:ea typeface="Arial"/>
                <a:cs typeface="Arial"/>
                <a:sym typeface="Arial"/>
              </a:rPr>
              <a:t>OpenStack</a:t>
            </a:r>
          </a:p>
        </p:txBody>
      </p:sp>
      <p:sp>
        <p:nvSpPr>
          <p:cNvPr id="644" name="Shape 644"/>
          <p:cNvSpPr txBox="1"/>
          <p:nvPr/>
        </p:nvSpPr>
        <p:spPr>
          <a:xfrm>
            <a:off x="1576609" y="4930507"/>
            <a:ext cx="3760839" cy="276999"/>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600">
                <a:solidFill>
                  <a:srgbClr val="00957E"/>
                </a:solidFill>
                <a:latin typeface="Arial"/>
                <a:ea typeface="Arial"/>
                <a:cs typeface="Arial"/>
                <a:sym typeface="Arial"/>
              </a:rPr>
              <a:t>*Integration with various 3rd party visualization and management vendors</a:t>
            </a:r>
          </a:p>
          <a:p>
            <a:pPr marL="0" marR="0" lvl="0" indent="0" algn="l" rtl="0">
              <a:spcBef>
                <a:spcPts val="0"/>
              </a:spcBef>
              <a:buNone/>
            </a:pPr>
            <a:endParaRPr sz="600">
              <a:solidFill>
                <a:srgbClr val="00957E"/>
              </a:solidFill>
              <a:latin typeface="Arial"/>
              <a:ea typeface="Arial"/>
              <a:cs typeface="Arial"/>
              <a:sym typeface="Arial"/>
            </a:endParaRPr>
          </a:p>
        </p:txBody>
      </p:sp>
      <p:pic>
        <p:nvPicPr>
          <p:cNvPr id="645" name="Shape 645"/>
          <p:cNvPicPr preferRelativeResize="0"/>
          <p:nvPr/>
        </p:nvPicPr>
        <p:blipFill rotWithShape="1">
          <a:blip r:embed="rId16">
            <a:alphaModFix/>
          </a:blip>
          <a:srcRect/>
          <a:stretch/>
        </p:blipFill>
        <p:spPr>
          <a:xfrm>
            <a:off x="1663809" y="3693692"/>
            <a:ext cx="5578836" cy="748607"/>
          </a:xfrm>
          <a:prstGeom prst="rect">
            <a:avLst/>
          </a:prstGeom>
          <a:noFill/>
          <a:ln>
            <a:noFill/>
          </a:ln>
        </p:spPr>
      </p:pic>
      <p:sp>
        <p:nvSpPr>
          <p:cNvPr id="646" name="Shape 646"/>
          <p:cNvSpPr/>
          <p:nvPr/>
        </p:nvSpPr>
        <p:spPr>
          <a:xfrm>
            <a:off x="1790384" y="2926547"/>
            <a:ext cx="1035256" cy="54780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Security</a:t>
            </a:r>
          </a:p>
          <a:p>
            <a:pPr marL="0" marR="0" lvl="0" indent="0" algn="ctr" rtl="0">
              <a:spcBef>
                <a:spcPts val="0"/>
              </a:spcBef>
              <a:buSzPct val="25000"/>
              <a:buNone/>
            </a:pPr>
            <a:r>
              <a:rPr lang="en-US" sz="600">
                <a:solidFill>
                  <a:srgbClr val="00957E"/>
                </a:solidFill>
                <a:latin typeface="Arial"/>
                <a:ea typeface="Arial"/>
                <a:cs typeface="Arial"/>
                <a:sym typeface="Arial"/>
              </a:rPr>
              <a:t>(Application &amp; Platform)</a:t>
            </a:r>
          </a:p>
        </p:txBody>
      </p:sp>
      <p:sp>
        <p:nvSpPr>
          <p:cNvPr id="647" name="Shape 647"/>
          <p:cNvSpPr/>
          <p:nvPr/>
        </p:nvSpPr>
        <p:spPr>
          <a:xfrm>
            <a:off x="3055128" y="2927978"/>
            <a:ext cx="1035256" cy="54780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Self-Healing &amp; </a:t>
            </a:r>
          </a:p>
          <a:p>
            <a:pPr marL="0" marR="0" lvl="0" indent="0" algn="ctr" rtl="0">
              <a:spcBef>
                <a:spcPts val="0"/>
              </a:spcBef>
              <a:buSzPct val="25000"/>
              <a:buNone/>
            </a:pPr>
            <a:r>
              <a:rPr lang="en-US" sz="800">
                <a:solidFill>
                  <a:srgbClr val="00957E"/>
                </a:solidFill>
                <a:latin typeface="Arial"/>
                <a:ea typeface="Arial"/>
                <a:cs typeface="Arial"/>
                <a:sym typeface="Arial"/>
              </a:rPr>
              <a:t>High Availability</a:t>
            </a:r>
          </a:p>
          <a:p>
            <a:pPr marL="0" marR="0" lvl="0" indent="0" algn="ctr" rtl="0">
              <a:spcBef>
                <a:spcPts val="0"/>
              </a:spcBef>
              <a:buSzPct val="25000"/>
              <a:buNone/>
            </a:pPr>
            <a:r>
              <a:rPr lang="en-US" sz="600">
                <a:solidFill>
                  <a:srgbClr val="00957E"/>
                </a:solidFill>
                <a:latin typeface="Arial"/>
                <a:ea typeface="Arial"/>
                <a:cs typeface="Arial"/>
                <a:sym typeface="Arial"/>
              </a:rPr>
              <a:t>(Application &amp; Platform)</a:t>
            </a:r>
          </a:p>
        </p:txBody>
      </p:sp>
      <p:sp>
        <p:nvSpPr>
          <p:cNvPr id="648" name="Shape 648"/>
          <p:cNvSpPr/>
          <p:nvPr/>
        </p:nvSpPr>
        <p:spPr>
          <a:xfrm>
            <a:off x="4305451" y="2925754"/>
            <a:ext cx="1035256" cy="54780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Zero Downtime Upgrades &amp; ccccches</a:t>
            </a:r>
          </a:p>
          <a:p>
            <a:pPr marL="0" marR="0" lvl="0" indent="0" algn="ctr" rtl="0">
              <a:spcBef>
                <a:spcPts val="0"/>
              </a:spcBef>
              <a:buSzPct val="25000"/>
              <a:buNone/>
            </a:pPr>
            <a:r>
              <a:rPr lang="en-US" sz="600">
                <a:solidFill>
                  <a:srgbClr val="00957E"/>
                </a:solidFill>
                <a:latin typeface="Arial"/>
                <a:ea typeface="Arial"/>
                <a:cs typeface="Arial"/>
                <a:sym typeface="Arial"/>
              </a:rPr>
              <a:t>(Application &amp; Platform)</a:t>
            </a:r>
          </a:p>
        </p:txBody>
      </p:sp>
      <p:sp>
        <p:nvSpPr>
          <p:cNvPr id="649" name="Shape 649"/>
          <p:cNvSpPr/>
          <p:nvPr/>
        </p:nvSpPr>
        <p:spPr>
          <a:xfrm>
            <a:off x="1790384" y="2303150"/>
            <a:ext cx="1035256" cy="54780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Integrated Logging/Metrics*</a:t>
            </a:r>
          </a:p>
          <a:p>
            <a:pPr marL="0" marR="0" lvl="0" indent="0" algn="ctr" rtl="0">
              <a:spcBef>
                <a:spcPts val="0"/>
              </a:spcBef>
              <a:buSzPct val="25000"/>
              <a:buNone/>
            </a:pPr>
            <a:r>
              <a:rPr lang="en-US" sz="600">
                <a:solidFill>
                  <a:srgbClr val="00957E"/>
                </a:solidFill>
                <a:latin typeface="Arial"/>
                <a:ea typeface="Arial"/>
                <a:cs typeface="Arial"/>
                <a:sym typeface="Arial"/>
              </a:rPr>
              <a:t>(Application &amp; Platform)</a:t>
            </a:r>
          </a:p>
        </p:txBody>
      </p:sp>
      <p:sp>
        <p:nvSpPr>
          <p:cNvPr id="650" name="Shape 650"/>
          <p:cNvSpPr/>
          <p:nvPr/>
        </p:nvSpPr>
        <p:spPr>
          <a:xfrm>
            <a:off x="3055128" y="2305250"/>
            <a:ext cx="1035256" cy="54780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Dynamic Routing &amp; Extensible Route Services</a:t>
            </a:r>
          </a:p>
        </p:txBody>
      </p:sp>
      <p:sp>
        <p:nvSpPr>
          <p:cNvPr id="651" name="Shape 651"/>
          <p:cNvSpPr/>
          <p:nvPr/>
        </p:nvSpPr>
        <p:spPr>
          <a:xfrm>
            <a:off x="4305451" y="2302778"/>
            <a:ext cx="1035256" cy="54780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Dev + Ops Role-Based Self-Service Access</a:t>
            </a:r>
          </a:p>
        </p:txBody>
      </p:sp>
      <p:sp>
        <p:nvSpPr>
          <p:cNvPr id="652" name="Shape 652"/>
          <p:cNvSpPr/>
          <p:nvPr/>
        </p:nvSpPr>
        <p:spPr>
          <a:xfrm>
            <a:off x="6395764" y="4635317"/>
            <a:ext cx="947774" cy="259371"/>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0000"/>
                </a:solidFill>
                <a:latin typeface="Arial"/>
                <a:ea typeface="Arial"/>
                <a:cs typeface="Arial"/>
                <a:sym typeface="Arial"/>
              </a:rPr>
              <a:t>Amazon</a:t>
            </a:r>
          </a:p>
          <a:p>
            <a:pPr marL="0" marR="0" lvl="0" indent="0" algn="ctr" rtl="0">
              <a:spcBef>
                <a:spcPts val="0"/>
              </a:spcBef>
              <a:buSzPct val="25000"/>
              <a:buNone/>
            </a:pPr>
            <a:r>
              <a:rPr lang="en-US" sz="800">
                <a:solidFill>
                  <a:srgbClr val="000000"/>
                </a:solidFill>
                <a:latin typeface="Arial"/>
                <a:ea typeface="Arial"/>
                <a:cs typeface="Arial"/>
                <a:sym typeface="Arial"/>
              </a:rPr>
              <a:t>Web Services</a:t>
            </a:r>
          </a:p>
        </p:txBody>
      </p:sp>
      <p:sp>
        <p:nvSpPr>
          <p:cNvPr id="653" name="Shape 653"/>
          <p:cNvSpPr/>
          <p:nvPr/>
        </p:nvSpPr>
        <p:spPr>
          <a:xfrm>
            <a:off x="4161331" y="4635317"/>
            <a:ext cx="745988" cy="259371"/>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0000"/>
                </a:solidFill>
                <a:latin typeface="Arial"/>
                <a:ea typeface="Arial"/>
                <a:cs typeface="Arial"/>
                <a:sym typeface="Arial"/>
              </a:rPr>
              <a:t>Microsoft</a:t>
            </a:r>
          </a:p>
          <a:p>
            <a:pPr marL="0" marR="0" lvl="0" indent="0" algn="ctr" rtl="0">
              <a:spcBef>
                <a:spcPts val="0"/>
              </a:spcBef>
              <a:buSzPct val="25000"/>
              <a:buNone/>
            </a:pPr>
            <a:r>
              <a:rPr lang="en-US" sz="800">
                <a:solidFill>
                  <a:srgbClr val="000000"/>
                </a:solidFill>
                <a:latin typeface="Arial"/>
                <a:ea typeface="Arial"/>
                <a:cs typeface="Arial"/>
                <a:sym typeface="Arial"/>
              </a:rPr>
              <a:t>Azure</a:t>
            </a:r>
          </a:p>
        </p:txBody>
      </p:sp>
      <p:sp>
        <p:nvSpPr>
          <p:cNvPr id="654" name="Shape 654"/>
          <p:cNvSpPr/>
          <p:nvPr/>
        </p:nvSpPr>
        <p:spPr>
          <a:xfrm>
            <a:off x="5227665" y="4635317"/>
            <a:ext cx="948644" cy="259371"/>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0000"/>
                </a:solidFill>
                <a:latin typeface="Arial"/>
                <a:ea typeface="Arial"/>
                <a:cs typeface="Arial"/>
                <a:sym typeface="Arial"/>
              </a:rPr>
              <a:t>Google</a:t>
            </a:r>
          </a:p>
          <a:p>
            <a:pPr marL="0" marR="0" lvl="0" indent="0" algn="ctr" rtl="0">
              <a:spcBef>
                <a:spcPts val="0"/>
              </a:spcBef>
              <a:buSzPct val="25000"/>
              <a:buNone/>
            </a:pPr>
            <a:r>
              <a:rPr lang="en-US" sz="800">
                <a:solidFill>
                  <a:srgbClr val="000000"/>
                </a:solidFill>
                <a:latin typeface="Arial"/>
                <a:ea typeface="Arial"/>
                <a:cs typeface="Arial"/>
                <a:sym typeface="Arial"/>
              </a:rPr>
              <a:t>Cloud Platform</a:t>
            </a:r>
          </a:p>
        </p:txBody>
      </p:sp>
      <p:sp>
        <p:nvSpPr>
          <p:cNvPr id="655" name="Shape 655"/>
          <p:cNvSpPr/>
          <p:nvPr/>
        </p:nvSpPr>
        <p:spPr>
          <a:xfrm>
            <a:off x="7711439" y="3122303"/>
            <a:ext cx="1186158" cy="20574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0000"/>
                </a:solidFill>
                <a:latin typeface="Arial"/>
                <a:ea typeface="Arial"/>
                <a:cs typeface="Arial"/>
                <a:sym typeface="Arial"/>
              </a:rPr>
              <a:t>Oracle DB</a:t>
            </a:r>
          </a:p>
        </p:txBody>
      </p:sp>
      <p:sp>
        <p:nvSpPr>
          <p:cNvPr id="656" name="Shape 656"/>
          <p:cNvSpPr/>
          <p:nvPr/>
        </p:nvSpPr>
        <p:spPr>
          <a:xfrm>
            <a:off x="1730721" y="3739086"/>
            <a:ext cx="5741987" cy="469597"/>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a:solidFill>
                  <a:srgbClr val="00957E"/>
                </a:solidFill>
                <a:latin typeface="Arial"/>
                <a:ea typeface="Arial"/>
                <a:cs typeface="Arial"/>
                <a:sym typeface="Arial"/>
              </a:rPr>
              <a:t>Infrastructure Automation </a:t>
            </a:r>
          </a:p>
          <a:p>
            <a:pPr marL="0" marR="0" lvl="0" indent="0" algn="l" rtl="0">
              <a:spcBef>
                <a:spcPts val="0"/>
              </a:spcBef>
              <a:buSzPct val="25000"/>
              <a:buNone/>
            </a:pPr>
            <a:r>
              <a:rPr lang="en-US" sz="1200">
                <a:solidFill>
                  <a:srgbClr val="00957E"/>
                </a:solidFill>
                <a:latin typeface="Arial"/>
                <a:ea typeface="Arial"/>
                <a:cs typeface="Arial"/>
                <a:sym typeface="Arial"/>
              </a:rPr>
              <a:t>(BOSH)</a:t>
            </a:r>
          </a:p>
        </p:txBody>
      </p:sp>
      <p:sp>
        <p:nvSpPr>
          <p:cNvPr id="657" name="Shape 657"/>
          <p:cNvSpPr/>
          <p:nvPr/>
        </p:nvSpPr>
        <p:spPr>
          <a:xfrm>
            <a:off x="4527922" y="3759969"/>
            <a:ext cx="2613672" cy="171450"/>
          </a:xfrm>
          <a:prstGeom prst="roundRect">
            <a:avLst>
              <a:gd name="adj" fmla="val 16667"/>
            </a:avLst>
          </a:prstGeom>
          <a:solidFill>
            <a:schemeClr val="lt1"/>
          </a:solid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Infrastructure Agnostic Software Packaging</a:t>
            </a:r>
          </a:p>
        </p:txBody>
      </p:sp>
      <p:sp>
        <p:nvSpPr>
          <p:cNvPr id="658" name="Shape 658"/>
          <p:cNvSpPr/>
          <p:nvPr/>
        </p:nvSpPr>
        <p:spPr>
          <a:xfrm>
            <a:off x="3931696" y="3980472"/>
            <a:ext cx="3209898" cy="171450"/>
          </a:xfrm>
          <a:prstGeom prst="roundRect">
            <a:avLst>
              <a:gd name="adj" fmla="val 16667"/>
            </a:avLst>
          </a:prstGeom>
          <a:solidFill>
            <a:schemeClr val="lt1"/>
          </a:solid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Multi-Cloud Orchestration of Infrastructure Provisioning</a:t>
            </a:r>
          </a:p>
        </p:txBody>
      </p:sp>
      <p:sp>
        <p:nvSpPr>
          <p:cNvPr id="659" name="Shape 659"/>
          <p:cNvSpPr/>
          <p:nvPr/>
        </p:nvSpPr>
        <p:spPr>
          <a:xfrm>
            <a:off x="3249296" y="4202455"/>
            <a:ext cx="3892298" cy="171450"/>
          </a:xfrm>
          <a:prstGeom prst="roundRect">
            <a:avLst>
              <a:gd name="adj" fmla="val 16667"/>
            </a:avLst>
          </a:prstGeom>
          <a:solidFill>
            <a:schemeClr val="lt1"/>
          </a:solid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Distributed Software Configuration and Health/Lifecycle Management</a:t>
            </a:r>
          </a:p>
        </p:txBody>
      </p:sp>
      <p:pic>
        <p:nvPicPr>
          <p:cNvPr id="660" name="Shape 660" descr="Dingo_Postgresql.jpg"/>
          <p:cNvPicPr preferRelativeResize="0"/>
          <p:nvPr/>
        </p:nvPicPr>
        <p:blipFill rotWithShape="1">
          <a:blip r:embed="rId17">
            <a:alphaModFix/>
          </a:blip>
          <a:srcRect/>
          <a:stretch/>
        </p:blipFill>
        <p:spPr>
          <a:xfrm>
            <a:off x="6176328" y="2962192"/>
            <a:ext cx="207127" cy="206935"/>
          </a:xfrm>
          <a:prstGeom prst="rect">
            <a:avLst/>
          </a:prstGeom>
          <a:noFill/>
          <a:ln>
            <a:noFill/>
          </a:ln>
        </p:spPr>
      </p:pic>
      <p:pic>
        <p:nvPicPr>
          <p:cNvPr id="661" name="Shape 661" descr="dynatrace_web.png"/>
          <p:cNvPicPr preferRelativeResize="0"/>
          <p:nvPr/>
        </p:nvPicPr>
        <p:blipFill rotWithShape="1">
          <a:blip r:embed="rId18">
            <a:alphaModFix/>
          </a:blip>
          <a:srcRect/>
          <a:stretch/>
        </p:blipFill>
        <p:spPr>
          <a:xfrm>
            <a:off x="7869572" y="1246464"/>
            <a:ext cx="877150" cy="245669"/>
          </a:xfrm>
          <a:prstGeom prst="rect">
            <a:avLst/>
          </a:prstGeom>
          <a:noFill/>
          <a:ln>
            <a:noFill/>
          </a:ln>
        </p:spPr>
      </p:pic>
      <p:pic>
        <p:nvPicPr>
          <p:cNvPr id="662" name="Shape 662" descr="AppD_Logo_Gray_RGB.png"/>
          <p:cNvPicPr preferRelativeResize="0"/>
          <p:nvPr/>
        </p:nvPicPr>
        <p:blipFill rotWithShape="1">
          <a:blip r:embed="rId19">
            <a:alphaModFix/>
          </a:blip>
          <a:srcRect/>
          <a:stretch/>
        </p:blipFill>
        <p:spPr>
          <a:xfrm>
            <a:off x="7869590" y="2196270"/>
            <a:ext cx="938603" cy="95363"/>
          </a:xfrm>
          <a:prstGeom prst="rect">
            <a:avLst/>
          </a:prstGeom>
          <a:noFill/>
          <a:ln>
            <a:noFill/>
          </a:ln>
        </p:spPr>
      </p:pic>
      <p:pic>
        <p:nvPicPr>
          <p:cNvPr id="663" name="Shape 663" descr="NewRelic-logo.png"/>
          <p:cNvPicPr preferRelativeResize="0"/>
          <p:nvPr/>
        </p:nvPicPr>
        <p:blipFill rotWithShape="1">
          <a:blip r:embed="rId20">
            <a:alphaModFix/>
          </a:blip>
          <a:srcRect/>
          <a:stretch/>
        </p:blipFill>
        <p:spPr>
          <a:xfrm>
            <a:off x="7815520" y="1571034"/>
            <a:ext cx="994909" cy="179992"/>
          </a:xfrm>
          <a:prstGeom prst="rect">
            <a:avLst/>
          </a:prstGeom>
          <a:noFill/>
          <a:ln>
            <a:noFill/>
          </a:ln>
        </p:spPr>
      </p:pic>
      <p:pic>
        <p:nvPicPr>
          <p:cNvPr id="664" name="Shape 664" descr="logo-apigee.png"/>
          <p:cNvPicPr preferRelativeResize="0"/>
          <p:nvPr/>
        </p:nvPicPr>
        <p:blipFill rotWithShape="1">
          <a:blip r:embed="rId21">
            <a:alphaModFix/>
          </a:blip>
          <a:srcRect/>
          <a:stretch/>
        </p:blipFill>
        <p:spPr>
          <a:xfrm>
            <a:off x="8033279" y="1777050"/>
            <a:ext cx="578991" cy="347074"/>
          </a:xfrm>
          <a:prstGeom prst="rect">
            <a:avLst/>
          </a:prstGeom>
          <a:noFill/>
          <a:ln>
            <a:noFill/>
          </a:ln>
        </p:spPr>
      </p:pic>
      <p:pic>
        <p:nvPicPr>
          <p:cNvPr id="665" name="Shape 665" descr="MongoDB-Logo.png"/>
          <p:cNvPicPr preferRelativeResize="0"/>
          <p:nvPr/>
        </p:nvPicPr>
        <p:blipFill rotWithShape="1">
          <a:blip r:embed="rId22">
            <a:alphaModFix/>
          </a:blip>
          <a:srcRect/>
          <a:stretch/>
        </p:blipFill>
        <p:spPr>
          <a:xfrm>
            <a:off x="6208160" y="2680776"/>
            <a:ext cx="734699" cy="198988"/>
          </a:xfrm>
          <a:prstGeom prst="rect">
            <a:avLst/>
          </a:prstGeom>
          <a:noFill/>
          <a:ln>
            <a:noFill/>
          </a:ln>
        </p:spPr>
      </p:pic>
      <p:sp>
        <p:nvSpPr>
          <p:cNvPr id="666" name="Shape 666"/>
          <p:cNvSpPr/>
          <p:nvPr/>
        </p:nvSpPr>
        <p:spPr>
          <a:xfrm>
            <a:off x="7705233" y="2395512"/>
            <a:ext cx="1186158" cy="26804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67" name="Shape 667"/>
          <p:cNvSpPr/>
          <p:nvPr/>
        </p:nvSpPr>
        <p:spPr>
          <a:xfrm>
            <a:off x="7705233" y="2686110"/>
            <a:ext cx="1186158" cy="268049"/>
          </a:xfrm>
          <a:prstGeom prst="roundRect">
            <a:avLst>
              <a:gd name="adj" fmla="val 16667"/>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668" name="Shape 668"/>
          <p:cNvPicPr preferRelativeResize="0"/>
          <p:nvPr/>
        </p:nvPicPr>
        <p:blipFill rotWithShape="1">
          <a:blip r:embed="rId23">
            <a:alphaModFix/>
          </a:blip>
          <a:srcRect/>
          <a:stretch/>
        </p:blipFill>
        <p:spPr>
          <a:xfrm>
            <a:off x="8130824" y="2389611"/>
            <a:ext cx="392963" cy="243965"/>
          </a:xfrm>
          <a:prstGeom prst="rect">
            <a:avLst/>
          </a:prstGeom>
          <a:noFill/>
          <a:ln>
            <a:noFill/>
          </a:ln>
        </p:spPr>
      </p:pic>
      <p:pic>
        <p:nvPicPr>
          <p:cNvPr id="669" name="Shape 669" descr="redis.png"/>
          <p:cNvPicPr preferRelativeResize="0"/>
          <p:nvPr/>
        </p:nvPicPr>
        <p:blipFill rotWithShape="1">
          <a:blip r:embed="rId24">
            <a:alphaModFix/>
          </a:blip>
          <a:srcRect/>
          <a:stretch/>
        </p:blipFill>
        <p:spPr>
          <a:xfrm>
            <a:off x="7902744" y="2684884"/>
            <a:ext cx="843978" cy="285683"/>
          </a:xfrm>
          <a:prstGeom prst="rect">
            <a:avLst/>
          </a:prstGeom>
          <a:noFill/>
          <a:ln>
            <a:noFill/>
          </a:ln>
        </p:spPr>
      </p:pic>
      <p:grpSp>
        <p:nvGrpSpPr>
          <p:cNvPr id="670" name="Shape 670"/>
          <p:cNvGrpSpPr/>
          <p:nvPr/>
        </p:nvGrpSpPr>
        <p:grpSpPr>
          <a:xfrm>
            <a:off x="1663809" y="81668"/>
            <a:ext cx="3817078" cy="1214855"/>
            <a:chOff x="1663809" y="81743"/>
            <a:chExt cx="3817078" cy="1215980"/>
          </a:xfrm>
        </p:grpSpPr>
        <p:pic>
          <p:nvPicPr>
            <p:cNvPr id="671" name="Shape 671"/>
            <p:cNvPicPr preferRelativeResize="0"/>
            <p:nvPr/>
          </p:nvPicPr>
          <p:blipFill rotWithShape="1">
            <a:blip r:embed="rId25">
              <a:alphaModFix/>
            </a:blip>
            <a:srcRect/>
            <a:stretch/>
          </p:blipFill>
          <p:spPr>
            <a:xfrm>
              <a:off x="1663809" y="81743"/>
              <a:ext cx="3817078" cy="1198715"/>
            </a:xfrm>
            <a:prstGeom prst="rect">
              <a:avLst/>
            </a:prstGeom>
            <a:noFill/>
            <a:ln>
              <a:noFill/>
            </a:ln>
          </p:spPr>
        </p:pic>
        <p:sp>
          <p:nvSpPr>
            <p:cNvPr id="672" name="Shape 672"/>
            <p:cNvSpPr/>
            <p:nvPr/>
          </p:nvSpPr>
          <p:spPr>
            <a:xfrm>
              <a:off x="1663809" y="97309"/>
              <a:ext cx="3817078" cy="278613"/>
            </a:xfrm>
            <a:prstGeom prst="rect">
              <a:avLst/>
            </a:prstGeom>
            <a:noFill/>
            <a:ln>
              <a:noFill/>
            </a:ln>
          </p:spPr>
          <p:txBody>
            <a:bodyPr wrap="square" lIns="91425" tIns="9125" rIns="91425" bIns="45700" anchor="t" anchorCtr="0">
              <a:noAutofit/>
            </a:bodyPr>
            <a:lstStyle/>
            <a:p>
              <a:pPr marL="0" marR="0" lvl="0" indent="0" algn="ctr" rtl="0">
                <a:spcBef>
                  <a:spcPts val="0"/>
                </a:spcBef>
                <a:buSzPct val="25000"/>
                <a:buNone/>
              </a:pPr>
              <a:r>
                <a:rPr lang="en-US" sz="1600">
                  <a:solidFill>
                    <a:schemeClr val="dk1"/>
                  </a:solidFill>
                  <a:latin typeface="Calibri"/>
                  <a:ea typeface="Calibri"/>
                  <a:cs typeface="Calibri"/>
                  <a:sym typeface="Calibri"/>
                </a:rPr>
                <a:t>Applications/APIs/Microservices</a:t>
              </a:r>
            </a:p>
          </p:txBody>
        </p:sp>
        <p:pic>
          <p:nvPicPr>
            <p:cNvPr id="673" name="Shape 673" descr="docker-logo.png"/>
            <p:cNvPicPr preferRelativeResize="0"/>
            <p:nvPr/>
          </p:nvPicPr>
          <p:blipFill rotWithShape="1">
            <a:blip r:embed="rId26">
              <a:alphaModFix/>
            </a:blip>
            <a:srcRect/>
            <a:stretch/>
          </p:blipFill>
          <p:spPr>
            <a:xfrm>
              <a:off x="4573056" y="457281"/>
              <a:ext cx="540636" cy="303834"/>
            </a:xfrm>
            <a:prstGeom prst="rect">
              <a:avLst/>
            </a:prstGeom>
            <a:noFill/>
            <a:ln>
              <a:noFill/>
            </a:ln>
          </p:spPr>
        </p:pic>
        <p:sp>
          <p:nvSpPr>
            <p:cNvPr id="674" name="Shape 674"/>
            <p:cNvSpPr txBox="1"/>
            <p:nvPr/>
          </p:nvSpPr>
          <p:spPr>
            <a:xfrm>
              <a:off x="1790384" y="866278"/>
              <a:ext cx="2279444" cy="338868"/>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800">
                  <a:solidFill>
                    <a:schemeClr val="dk1"/>
                  </a:solidFill>
                  <a:latin typeface="Arial"/>
                  <a:ea typeface="Arial"/>
                  <a:cs typeface="Arial"/>
                  <a:sym typeface="Arial"/>
                </a:rPr>
                <a:t>Compiled, staged, containerized, deployed </a:t>
              </a:r>
              <a:br>
                <a:rPr lang="en-US" sz="800">
                  <a:solidFill>
                    <a:schemeClr val="dk1"/>
                  </a:solidFill>
                  <a:latin typeface="Arial"/>
                  <a:ea typeface="Arial"/>
                  <a:cs typeface="Arial"/>
                  <a:sym typeface="Arial"/>
                </a:rPr>
              </a:br>
              <a:r>
                <a:rPr lang="en-US" sz="800">
                  <a:solidFill>
                    <a:schemeClr val="dk1"/>
                  </a:solidFill>
                  <a:latin typeface="Arial"/>
                  <a:ea typeface="Arial"/>
                  <a:cs typeface="Arial"/>
                  <a:sym typeface="Arial"/>
                </a:rPr>
                <a:t>and managed by platform</a:t>
              </a:r>
            </a:p>
          </p:txBody>
        </p:sp>
        <p:sp>
          <p:nvSpPr>
            <p:cNvPr id="675" name="Shape 675"/>
            <p:cNvSpPr txBox="1"/>
            <p:nvPr/>
          </p:nvSpPr>
          <p:spPr>
            <a:xfrm>
              <a:off x="4189807" y="799309"/>
              <a:ext cx="1291080" cy="462093"/>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800">
                  <a:solidFill>
                    <a:schemeClr val="dk1"/>
                  </a:solidFill>
                  <a:latin typeface="Arial"/>
                  <a:ea typeface="Arial"/>
                  <a:cs typeface="Arial"/>
                  <a:sym typeface="Arial"/>
                </a:rPr>
                <a:t>Pre-packaged container deployed and managed </a:t>
              </a:r>
              <a:br>
                <a:rPr lang="en-US" sz="800">
                  <a:solidFill>
                    <a:schemeClr val="dk1"/>
                  </a:solidFill>
                  <a:latin typeface="Arial"/>
                  <a:ea typeface="Arial"/>
                  <a:cs typeface="Arial"/>
                  <a:sym typeface="Arial"/>
                </a:rPr>
              </a:br>
              <a:r>
                <a:rPr lang="en-US" sz="800">
                  <a:solidFill>
                    <a:schemeClr val="dk1"/>
                  </a:solidFill>
                  <a:latin typeface="Arial"/>
                  <a:ea typeface="Arial"/>
                  <a:cs typeface="Arial"/>
                  <a:sym typeface="Arial"/>
                </a:rPr>
                <a:t>by platform</a:t>
              </a:r>
            </a:p>
          </p:txBody>
        </p:sp>
        <p:cxnSp>
          <p:nvCxnSpPr>
            <p:cNvPr id="676" name="Shape 676"/>
            <p:cNvCxnSpPr/>
            <p:nvPr/>
          </p:nvCxnSpPr>
          <p:spPr>
            <a:xfrm>
              <a:off x="4189807" y="457281"/>
              <a:ext cx="0" cy="739046"/>
            </a:xfrm>
            <a:prstGeom prst="straightConnector1">
              <a:avLst/>
            </a:prstGeom>
            <a:noFill/>
            <a:ln w="9525" cap="flat" cmpd="sng">
              <a:solidFill>
                <a:srgbClr val="030808"/>
              </a:solidFill>
              <a:prstDash val="solid"/>
              <a:round/>
              <a:headEnd type="none" w="med" len="med"/>
              <a:tailEnd type="none" w="med" len="med"/>
            </a:ln>
            <a:effectLst>
              <a:outerShdw blurRad="40000" dist="20000" dir="5400000" rotWithShape="0">
                <a:srgbClr val="000000">
                  <a:alpha val="37647"/>
                </a:srgbClr>
              </a:outerShdw>
            </a:effectLst>
          </p:spPr>
        </p:cxnSp>
        <p:sp>
          <p:nvSpPr>
            <p:cNvPr id="677" name="Shape 677"/>
            <p:cNvSpPr/>
            <p:nvPr/>
          </p:nvSpPr>
          <p:spPr>
            <a:xfrm>
              <a:off x="3035808" y="457200"/>
              <a:ext cx="1035256" cy="413035"/>
            </a:xfrm>
            <a:prstGeom prst="rect">
              <a:avLst/>
            </a:prstGeom>
            <a:solidFill>
              <a:srgbClr val="FFFFFF"/>
            </a:solidFill>
            <a:ln w="19050" cap="flat" cmpd="sng">
              <a:solidFill>
                <a:schemeClr val="dk1"/>
              </a:solidFill>
              <a:prstDash val="dot"/>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100">
                <a:solidFill>
                  <a:srgbClr val="000000"/>
                </a:solidFill>
                <a:latin typeface="Arial"/>
                <a:ea typeface="Arial"/>
                <a:cs typeface="Arial"/>
                <a:sym typeface="Arial"/>
              </a:endParaRPr>
            </a:p>
          </p:txBody>
        </p:sp>
        <p:pic>
          <p:nvPicPr>
            <p:cNvPr id="678" name="Shape 678" descr="Microsoft_.NET_Framework_v4.5_logo (1).png"/>
            <p:cNvPicPr preferRelativeResize="0"/>
            <p:nvPr/>
          </p:nvPicPr>
          <p:blipFill rotWithShape="1">
            <a:blip r:embed="rId27">
              <a:alphaModFix/>
            </a:blip>
            <a:srcRect/>
            <a:stretch/>
          </p:blipFill>
          <p:spPr>
            <a:xfrm>
              <a:off x="3058661" y="551137"/>
              <a:ext cx="960165" cy="237114"/>
            </a:xfrm>
            <a:prstGeom prst="rect">
              <a:avLst/>
            </a:prstGeom>
            <a:noFill/>
            <a:ln>
              <a:noFill/>
            </a:ln>
          </p:spPr>
        </p:pic>
        <p:sp>
          <p:nvSpPr>
            <p:cNvPr id="679" name="Shape 679"/>
            <p:cNvSpPr/>
            <p:nvPr/>
          </p:nvSpPr>
          <p:spPr>
            <a:xfrm>
              <a:off x="1792224" y="457280"/>
              <a:ext cx="1178569" cy="413036"/>
            </a:xfrm>
            <a:prstGeom prst="rect">
              <a:avLst/>
            </a:prstGeom>
            <a:solidFill>
              <a:schemeClr val="lt1"/>
            </a:solidFill>
            <a:ln w="19050" cap="flat" cmpd="sng">
              <a:solidFill>
                <a:srgbClr val="00957E"/>
              </a:solidFill>
              <a:prstDash val="dot"/>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100">
                <a:solidFill>
                  <a:srgbClr val="00957E"/>
                </a:solidFill>
                <a:latin typeface="Arial"/>
                <a:ea typeface="Arial"/>
                <a:cs typeface="Arial"/>
                <a:sym typeface="Arial"/>
              </a:endParaRPr>
            </a:p>
          </p:txBody>
        </p:sp>
        <p:pic>
          <p:nvPicPr>
            <p:cNvPr id="680" name="Shape 680" descr="Pivotal_Java_Spring_Logo.png"/>
            <p:cNvPicPr preferRelativeResize="0"/>
            <p:nvPr/>
          </p:nvPicPr>
          <p:blipFill rotWithShape="1">
            <a:blip r:embed="rId28">
              <a:alphaModFix/>
            </a:blip>
            <a:srcRect/>
            <a:stretch/>
          </p:blipFill>
          <p:spPr>
            <a:xfrm>
              <a:off x="1837579" y="496023"/>
              <a:ext cx="1094864" cy="355831"/>
            </a:xfrm>
            <a:prstGeom prst="rect">
              <a:avLst/>
            </a:prstGeom>
            <a:noFill/>
            <a:ln>
              <a:noFill/>
            </a:ln>
          </p:spPr>
        </p:pic>
        <p:sp>
          <p:nvSpPr>
            <p:cNvPr id="681" name="Shape 681"/>
            <p:cNvSpPr txBox="1"/>
            <p:nvPr/>
          </p:nvSpPr>
          <p:spPr>
            <a:xfrm>
              <a:off x="2066544" y="1112886"/>
              <a:ext cx="1715809" cy="184837"/>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600">
                  <a:solidFill>
                    <a:schemeClr val="dk1"/>
                  </a:solidFill>
                  <a:latin typeface="Calibri"/>
                  <a:ea typeface="Calibri"/>
                  <a:cs typeface="Calibri"/>
                  <a:sym typeface="Calibri"/>
                </a:rPr>
                <a:t>Java | .NET | Ruby | Node.js | Python | PHP | Go</a:t>
              </a:r>
            </a:p>
          </p:txBody>
        </p:sp>
      </p:grpSp>
      <p:sp>
        <p:nvSpPr>
          <p:cNvPr id="682" name="Shape 682"/>
          <p:cNvSpPr/>
          <p:nvPr/>
        </p:nvSpPr>
        <p:spPr>
          <a:xfrm>
            <a:off x="6013824" y="3251690"/>
            <a:ext cx="1128058" cy="20574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800">
                <a:solidFill>
                  <a:srgbClr val="00957E"/>
                </a:solidFill>
                <a:latin typeface="Arial"/>
                <a:ea typeface="Arial"/>
                <a:cs typeface="Arial"/>
                <a:sym typeface="Arial"/>
              </a:rPr>
              <a:t>GitLab/Artifactory/Jenkins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pic>
        <p:nvPicPr>
          <p:cNvPr id="688" name="Shape 688"/>
          <p:cNvPicPr preferRelativeResize="0"/>
          <p:nvPr/>
        </p:nvPicPr>
        <p:blipFill rotWithShape="1">
          <a:blip r:embed="rId3">
            <a:alphaModFix/>
          </a:blip>
          <a:srcRect/>
          <a:stretch/>
        </p:blipFill>
        <p:spPr>
          <a:xfrm>
            <a:off x="610400" y="1204901"/>
            <a:ext cx="2190900" cy="2733600"/>
          </a:xfrm>
          <a:prstGeom prst="rect">
            <a:avLst/>
          </a:prstGeom>
          <a:noFill/>
          <a:ln>
            <a:noFill/>
          </a:ln>
        </p:spPr>
      </p:pic>
      <p:sp>
        <p:nvSpPr>
          <p:cNvPr id="689" name="Shape 689"/>
          <p:cNvSpPr/>
          <p:nvPr/>
        </p:nvSpPr>
        <p:spPr>
          <a:xfrm>
            <a:off x="3153600" y="1454100"/>
            <a:ext cx="5685600" cy="2235300"/>
          </a:xfrm>
          <a:prstGeom prst="rect">
            <a:avLst/>
          </a:prstGeom>
          <a:noFill/>
          <a:ln>
            <a:noFill/>
          </a:ln>
        </p:spPr>
        <p:txBody>
          <a:bodyPr wrap="square" lIns="91425" tIns="45700" rIns="91425" bIns="45700" anchor="ctr" anchorCtr="0">
            <a:noAutofit/>
          </a:bodyPr>
          <a:lstStyle/>
          <a:p>
            <a:pPr marL="0" marR="0" lvl="0" indent="0" algn="ctr" rtl="0">
              <a:spcBef>
                <a:spcPts val="0"/>
              </a:spcBef>
              <a:spcAft>
                <a:spcPts val="0"/>
              </a:spcAft>
              <a:buClr>
                <a:srgbClr val="666666"/>
              </a:buClr>
              <a:buSzPct val="25000"/>
              <a:buFont typeface="Arial"/>
              <a:buNone/>
            </a:pPr>
            <a:r>
              <a:rPr lang="en-US" sz="4800">
                <a:solidFill>
                  <a:srgbClr val="666666"/>
                </a:solidFill>
              </a:rPr>
              <a:t>Developer’s Productivity</a:t>
            </a:r>
          </a:p>
        </p:txBody>
      </p:sp>
    </p:spTree>
  </p:cSld>
  <p:clrMapOvr>
    <a:masterClrMapping/>
  </p:clrMapOvr>
</p:sld>
</file>

<file path=ppt/theme/theme1.xml><?xml version="1.0" encoding="utf-8"?>
<a:theme xmlns:a="http://schemas.openxmlformats.org/drawingml/2006/main" name="Pivotal_PPT_Template_16x9_internal_02_2014-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Pivotal">
      <a:dk1>
        <a:srgbClr val="000000"/>
      </a:dk1>
      <a:lt1>
        <a:srgbClr val="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2200</Words>
  <Application>Microsoft Macintosh PowerPoint</Application>
  <PresentationFormat>On-screen Show (16:9)</PresentationFormat>
  <Paragraphs>531</Paragraphs>
  <Slides>45</Slides>
  <Notes>45</Notes>
  <HiddenSlides>0</HiddenSlides>
  <MMClips>0</MMClips>
  <ScaleCrop>false</ScaleCrop>
  <HeadingPairs>
    <vt:vector size="6" baseType="variant">
      <vt:variant>
        <vt:lpstr>Fonts Used</vt:lpstr>
      </vt:variant>
      <vt:variant>
        <vt:i4>2</vt:i4>
      </vt:variant>
      <vt:variant>
        <vt:lpstr>Theme</vt:lpstr>
      </vt:variant>
      <vt:variant>
        <vt:i4>4</vt:i4>
      </vt:variant>
      <vt:variant>
        <vt:lpstr>Slide Titles</vt:lpstr>
      </vt:variant>
      <vt:variant>
        <vt:i4>45</vt:i4>
      </vt:variant>
    </vt:vector>
  </HeadingPairs>
  <TitlesOfParts>
    <vt:vector size="51" baseType="lpstr">
      <vt:lpstr>Helvetica Neue</vt:lpstr>
      <vt:lpstr>Source Sans Pro</vt:lpstr>
      <vt:lpstr>Pivotal_PPT_Template_16x9_internal_02_2014-4</vt:lpstr>
      <vt:lpstr>1_Office Theme</vt:lpstr>
      <vt:lpstr>Pivotal_2014</vt:lpstr>
      <vt:lpstr>Office Theme</vt:lpstr>
      <vt:lpstr>PowerPoint Presentation</vt:lpstr>
      <vt:lpstr>PowerPoint Presentation</vt:lpstr>
      <vt:lpstr>What is Pivotal?  </vt:lpstr>
      <vt:lpstr>The promise of Cloud Native</vt:lpstr>
      <vt:lpstr>Defining Cloud-Native (AKA: ‘Agility, Agility, Agility’)</vt:lpstr>
      <vt:lpstr>The Cloud Platform Evolution</vt:lpstr>
      <vt:lpstr>PowerPoint Presentation</vt:lpstr>
      <vt:lpstr>PowerPoint Presentation</vt:lpstr>
      <vt:lpstr>PowerPoint Presentation</vt:lpstr>
      <vt:lpstr>The developer dream haiku </vt:lpstr>
      <vt:lpstr>Deploying Apps Shouldn’t Be Painful (.NET)</vt:lpstr>
      <vt:lpstr>Enabling DevOps</vt:lpstr>
      <vt:lpstr>PowerPoint Presentation</vt:lpstr>
      <vt:lpstr>Anatomy of a Cloud Native Platform</vt:lpstr>
      <vt:lpstr>PowerPoint Presentation</vt:lpstr>
      <vt:lpstr>PowerPoint Presentation</vt:lpstr>
      <vt:lpstr>Breaking the Monolith Project Steeltoe contains best of breed components around configuration, service discovery, and soon, distributed tracing from NetflixOSS and Spring Cloud Services. These can be used to evolve an infrastructure from a monolithic application to a set of microservices. </vt:lpstr>
      <vt:lpstr>PowerPoint Presentation</vt:lpstr>
      <vt:lpstr>PowerPoint Presentation</vt:lpstr>
      <vt:lpstr>Pivotal Cloud Foundry  Architecture</vt:lpstr>
      <vt:lpstr>Everything Needed to Deploy and Operate an App</vt:lpstr>
      <vt:lpstr>PowerPoint Presentation</vt:lpstr>
      <vt:lpstr>Pivotal Cloud Foundry -  POWERED BY BOSH</vt:lpstr>
      <vt:lpstr>Open Choice for Containers</vt:lpstr>
      <vt:lpstr>.NET App Evolution</vt:lpstr>
      <vt:lpstr>Garden Windows </vt:lpstr>
      <vt:lpstr>PowerPoint Presentation</vt:lpstr>
      <vt:lpstr>Why Buildpacks</vt:lpstr>
      <vt:lpstr>PowerPoint Presentation</vt:lpstr>
      <vt:lpstr>PowerPoint Presentation</vt:lpstr>
      <vt:lpstr>Cloud Foundry Services</vt:lpstr>
      <vt:lpstr>Marketplace - Pivotal  Services</vt:lpstr>
      <vt:lpstr>Marketplace - Partner  Services</vt:lpstr>
      <vt:lpstr>Creating and Binding a Service</vt:lpstr>
      <vt:lpstr>User Provided Services</vt:lpstr>
      <vt:lpstr>VCAP_SERVICES</vt:lpstr>
      <vt:lpstr>PowerPoint Presentation</vt:lpstr>
      <vt:lpstr>PowerPoint Presentation</vt:lpstr>
      <vt:lpstr>Blue-Green Deployment </vt:lpstr>
      <vt:lpstr>PowerPoint Presentation</vt:lpstr>
      <vt:lpstr>Application Lifecycle Management: CI/CD Delivery High Quality Software, Faster and Continuously From Idea to Production</vt:lpstr>
      <vt:lpstr>PowerPoint Presentation</vt:lpstr>
      <vt:lpstr>Application Performance Monitoring</vt:lpstr>
      <vt:lpstr>PCF Metrics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Vince Russo</cp:lastModifiedBy>
  <cp:revision>1</cp:revision>
  <dcterms:modified xsi:type="dcterms:W3CDTF">2017-12-11T04:28:29Z</dcterms:modified>
</cp:coreProperties>
</file>